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86483" autoAdjust="0"/>
  </p:normalViewPr>
  <p:slideViewPr>
    <p:cSldViewPr snapToGrid="0" showGuides="1">
      <p:cViewPr varScale="1">
        <p:scale>
          <a:sx n="121" d="100"/>
          <a:sy n="121" d="100"/>
        </p:scale>
        <p:origin x="326" y="8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2025/3/6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E3A6521-D98D-6B95-8F98-4D2A59ACDD2C}"/>
              </a:ext>
            </a:extLst>
          </p:cNvPr>
          <p:cNvGrpSpPr/>
          <p:nvPr/>
        </p:nvGrpSpPr>
        <p:grpSpPr>
          <a:xfrm>
            <a:off x="-1" y="0"/>
            <a:ext cx="12192001" cy="6858000"/>
            <a:chOff x="-1" y="0"/>
            <a:chExt cx="12192001" cy="6858000"/>
          </a:xfrm>
        </p:grpSpPr>
        <p:sp>
          <p:nvSpPr>
            <p:cNvPr id="23" name="Freeform: Shape 22">
              <a:extLst>
                <a:ext uri="{FF2B5EF4-FFF2-40B4-BE49-F238E27FC236}">
                  <a16:creationId xmlns:a16="http://schemas.microsoft.com/office/drawing/2014/main" id="{C5D74FD1-23FC-44AA-C630-C013E96C590B}"/>
                </a:ext>
              </a:extLst>
            </p:cNvPr>
            <p:cNvSpPr/>
            <p:nvPr/>
          </p:nvSpPr>
          <p:spPr>
            <a:xfrm>
              <a:off x="-1" y="0"/>
              <a:ext cx="12192001" cy="6858000"/>
            </a:xfrm>
            <a:custGeom>
              <a:avLst/>
              <a:gdLst>
                <a:gd name="connsiteX0" fmla="*/ 9314639 w 12192001"/>
                <a:gd name="connsiteY0" fmla="*/ 0 h 6858000"/>
                <a:gd name="connsiteX1" fmla="*/ 12168847 w 12192001"/>
                <a:gd name="connsiteY1" fmla="*/ 0 h 6858000"/>
                <a:gd name="connsiteX2" fmla="*/ 12185368 w 12192001"/>
                <a:gd name="connsiteY2" fmla="*/ 3813 h 6858000"/>
                <a:gd name="connsiteX3" fmla="*/ 12192001 w 12192001"/>
                <a:gd name="connsiteY3" fmla="*/ 5697 h 6858000"/>
                <a:gd name="connsiteX4" fmla="*/ 12192001 w 12192001"/>
                <a:gd name="connsiteY4" fmla="*/ 6858000 h 6858000"/>
                <a:gd name="connsiteX5" fmla="*/ 12191999 w 12192001"/>
                <a:gd name="connsiteY5" fmla="*/ 6858000 h 6858000"/>
                <a:gd name="connsiteX6" fmla="*/ 5104675 w 12192001"/>
                <a:gd name="connsiteY6" fmla="*/ 6858000 h 6858000"/>
                <a:gd name="connsiteX7" fmla="*/ 0 w 12192001"/>
                <a:gd name="connsiteY7" fmla="*/ 6858000 h 6858000"/>
                <a:gd name="connsiteX8" fmla="*/ 0 w 12192001"/>
                <a:gd name="connsiteY8" fmla="*/ 4338814 h 6858000"/>
                <a:gd name="connsiteX9" fmla="*/ 5108151 w 12192001"/>
                <a:gd name="connsiteY9" fmla="*/ 4338814 h 6858000"/>
                <a:gd name="connsiteX10" fmla="*/ 5151627 w 12192001"/>
                <a:gd name="connsiteY10" fmla="*/ 4137489 h 6858000"/>
                <a:gd name="connsiteX11" fmla="*/ 9298118 w 12192001"/>
                <a:gd name="connsiteY11" fmla="*/ 38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6858000">
                  <a:moveTo>
                    <a:pt x="9314639" y="0"/>
                  </a:moveTo>
                  <a:lnTo>
                    <a:pt x="12168847" y="0"/>
                  </a:lnTo>
                  <a:lnTo>
                    <a:pt x="12185368" y="3813"/>
                  </a:lnTo>
                  <a:lnTo>
                    <a:pt x="12192001" y="5697"/>
                  </a:lnTo>
                  <a:lnTo>
                    <a:pt x="12192001" y="6858000"/>
                  </a:lnTo>
                  <a:lnTo>
                    <a:pt x="12191999" y="6858000"/>
                  </a:lnTo>
                  <a:lnTo>
                    <a:pt x="5104675" y="6858000"/>
                  </a:lnTo>
                  <a:lnTo>
                    <a:pt x="0" y="6858000"/>
                  </a:lnTo>
                  <a:lnTo>
                    <a:pt x="0" y="4338814"/>
                  </a:lnTo>
                  <a:lnTo>
                    <a:pt x="5108151" y="4338814"/>
                  </a:lnTo>
                  <a:lnTo>
                    <a:pt x="5151627" y="4137489"/>
                  </a:lnTo>
                  <a:cubicBezTo>
                    <a:pt x="5678595" y="2115459"/>
                    <a:pt x="7273636" y="524690"/>
                    <a:pt x="9298118" y="3813"/>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Freeform: Shape 15">
              <a:extLst>
                <a:ext uri="{FF2B5EF4-FFF2-40B4-BE49-F238E27FC236}">
                  <a16:creationId xmlns:a16="http://schemas.microsoft.com/office/drawing/2014/main" id="{BEF793F6-E830-ED92-88E0-E4E698B5F0D2}"/>
                </a:ext>
              </a:extLst>
            </p:cNvPr>
            <p:cNvSpPr/>
            <p:nvPr/>
          </p:nvSpPr>
          <p:spPr>
            <a:xfrm>
              <a:off x="1" y="0"/>
              <a:ext cx="6217871" cy="5857100"/>
            </a:xfrm>
            <a:custGeom>
              <a:avLst/>
              <a:gdLst>
                <a:gd name="connsiteX0" fmla="*/ 0 w 6217871"/>
                <a:gd name="connsiteY0" fmla="*/ 0 h 5857100"/>
                <a:gd name="connsiteX1" fmla="*/ 5449242 w 6217871"/>
                <a:gd name="connsiteY1" fmla="*/ 0 h 5857100"/>
                <a:gd name="connsiteX2" fmla="*/ 5598091 w 6217871"/>
                <a:gd name="connsiteY2" fmla="*/ 199053 h 5857100"/>
                <a:gd name="connsiteX3" fmla="*/ 6217871 w 6217871"/>
                <a:gd name="connsiteY3" fmla="*/ 2228075 h 5857100"/>
                <a:gd name="connsiteX4" fmla="*/ 2588846 w 6217871"/>
                <a:gd name="connsiteY4" fmla="*/ 5857100 h 5857100"/>
                <a:gd name="connsiteX5" fmla="*/ 22738 w 6217871"/>
                <a:gd name="connsiteY5" fmla="*/ 4794183 h 5857100"/>
                <a:gd name="connsiteX6" fmla="*/ 0 w 6217871"/>
                <a:gd name="connsiteY6" fmla="*/ 4769166 h 585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7871" h="5857100">
                  <a:moveTo>
                    <a:pt x="0" y="0"/>
                  </a:moveTo>
                  <a:lnTo>
                    <a:pt x="5449242" y="0"/>
                  </a:lnTo>
                  <a:lnTo>
                    <a:pt x="5598091" y="199053"/>
                  </a:lnTo>
                  <a:cubicBezTo>
                    <a:pt x="5989388" y="778249"/>
                    <a:pt x="6217871" y="1476480"/>
                    <a:pt x="6217871" y="2228075"/>
                  </a:cubicBezTo>
                  <a:cubicBezTo>
                    <a:pt x="6217871" y="4232330"/>
                    <a:pt x="4593101" y="5857100"/>
                    <a:pt x="2588846" y="5857100"/>
                  </a:cubicBezTo>
                  <a:cubicBezTo>
                    <a:pt x="1586719" y="5857100"/>
                    <a:pt x="679462" y="5450908"/>
                    <a:pt x="22738" y="4794183"/>
                  </a:cubicBezTo>
                  <a:lnTo>
                    <a:pt x="0" y="4769166"/>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3">
              <a:extLst>
                <a:ext uri="{FF2B5EF4-FFF2-40B4-BE49-F238E27FC236}">
                  <a16:creationId xmlns:a16="http://schemas.microsoft.com/office/drawing/2014/main" id="{C6AC48D0-E17B-B745-73B7-4E77EC767855}"/>
                </a:ext>
              </a:extLst>
            </p:cNvPr>
            <p:cNvSpPr/>
            <p:nvPr/>
          </p:nvSpPr>
          <p:spPr>
            <a:xfrm>
              <a:off x="1" y="0"/>
              <a:ext cx="5873985" cy="5906700"/>
            </a:xfrm>
            <a:custGeom>
              <a:avLst/>
              <a:gdLst>
                <a:gd name="connsiteX0" fmla="*/ 0 w 5873985"/>
                <a:gd name="connsiteY0" fmla="*/ 0 h 5906700"/>
                <a:gd name="connsiteX1" fmla="*/ 5068266 w 5873985"/>
                <a:gd name="connsiteY1" fmla="*/ 0 h 5906700"/>
                <a:gd name="connsiteX2" fmla="*/ 5254205 w 5873985"/>
                <a:gd name="connsiteY2" fmla="*/ 248653 h 5906700"/>
                <a:gd name="connsiteX3" fmla="*/ 5873985 w 5873985"/>
                <a:gd name="connsiteY3" fmla="*/ 2277675 h 5906700"/>
                <a:gd name="connsiteX4" fmla="*/ 2244960 w 5873985"/>
                <a:gd name="connsiteY4" fmla="*/ 5906700 h 5906700"/>
                <a:gd name="connsiteX5" fmla="*/ 215938 w 5873985"/>
                <a:gd name="connsiteY5" fmla="*/ 5286920 h 5906700"/>
                <a:gd name="connsiteX6" fmla="*/ 0 w 5873985"/>
                <a:gd name="connsiteY6" fmla="*/ 5125444 h 590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985" h="5906700">
                  <a:moveTo>
                    <a:pt x="0" y="0"/>
                  </a:moveTo>
                  <a:lnTo>
                    <a:pt x="5068266" y="0"/>
                  </a:lnTo>
                  <a:lnTo>
                    <a:pt x="5254205" y="248653"/>
                  </a:lnTo>
                  <a:cubicBezTo>
                    <a:pt x="5645502" y="827849"/>
                    <a:pt x="5873985" y="1526080"/>
                    <a:pt x="5873985" y="2277675"/>
                  </a:cubicBezTo>
                  <a:cubicBezTo>
                    <a:pt x="5873985" y="4281930"/>
                    <a:pt x="4249215" y="5906700"/>
                    <a:pt x="2244960" y="5906700"/>
                  </a:cubicBezTo>
                  <a:cubicBezTo>
                    <a:pt x="1493365" y="5906700"/>
                    <a:pt x="795134" y="5678217"/>
                    <a:pt x="215938" y="5286920"/>
                  </a:cubicBezTo>
                  <a:lnTo>
                    <a:pt x="0" y="5125444"/>
                  </a:lnTo>
                  <a:close/>
                </a:path>
              </a:pathLst>
            </a:custGeom>
            <a:blipFill rotWithShape="0">
              <a:blip r:embed="rId2"/>
              <a:srcRect/>
              <a:stretch>
                <a:fillRect l="-37870" r="-417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2" name="Freeform: Shape 1">
              <a:extLst>
                <a:ext uri="{FF2B5EF4-FFF2-40B4-BE49-F238E27FC236}">
                  <a16:creationId xmlns:a16="http://schemas.microsoft.com/office/drawing/2014/main" id="{DFC9BE22-3D08-9E4C-6994-F4C46A5BE6F0}"/>
                </a:ext>
              </a:extLst>
            </p:cNvPr>
            <p:cNvSpPr/>
            <p:nvPr/>
          </p:nvSpPr>
          <p:spPr>
            <a:xfrm>
              <a:off x="1" y="0"/>
              <a:ext cx="5873985" cy="5906700"/>
            </a:xfrm>
            <a:custGeom>
              <a:avLst/>
              <a:gdLst>
                <a:gd name="connsiteX0" fmla="*/ 0 w 5873985"/>
                <a:gd name="connsiteY0" fmla="*/ 0 h 5906700"/>
                <a:gd name="connsiteX1" fmla="*/ 5068266 w 5873985"/>
                <a:gd name="connsiteY1" fmla="*/ 0 h 5906700"/>
                <a:gd name="connsiteX2" fmla="*/ 5254205 w 5873985"/>
                <a:gd name="connsiteY2" fmla="*/ 248653 h 5906700"/>
                <a:gd name="connsiteX3" fmla="*/ 5873985 w 5873985"/>
                <a:gd name="connsiteY3" fmla="*/ 2277675 h 5906700"/>
                <a:gd name="connsiteX4" fmla="*/ 2244960 w 5873985"/>
                <a:gd name="connsiteY4" fmla="*/ 5906700 h 5906700"/>
                <a:gd name="connsiteX5" fmla="*/ 215938 w 5873985"/>
                <a:gd name="connsiteY5" fmla="*/ 5286920 h 5906700"/>
                <a:gd name="connsiteX6" fmla="*/ 0 w 5873985"/>
                <a:gd name="connsiteY6" fmla="*/ 5125444 h 590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985" h="5906700">
                  <a:moveTo>
                    <a:pt x="0" y="0"/>
                  </a:moveTo>
                  <a:lnTo>
                    <a:pt x="5068266" y="0"/>
                  </a:lnTo>
                  <a:lnTo>
                    <a:pt x="5254205" y="248653"/>
                  </a:lnTo>
                  <a:cubicBezTo>
                    <a:pt x="5645502" y="827849"/>
                    <a:pt x="5873985" y="1526080"/>
                    <a:pt x="5873985" y="2277675"/>
                  </a:cubicBezTo>
                  <a:cubicBezTo>
                    <a:pt x="5873985" y="4281930"/>
                    <a:pt x="4249215" y="5906700"/>
                    <a:pt x="2244960" y="5906700"/>
                  </a:cubicBezTo>
                  <a:cubicBezTo>
                    <a:pt x="1493365" y="5906700"/>
                    <a:pt x="795134" y="5678217"/>
                    <a:pt x="215938" y="5286920"/>
                  </a:cubicBezTo>
                  <a:lnTo>
                    <a:pt x="0" y="5125444"/>
                  </a:lnTo>
                  <a:close/>
                </a:path>
              </a:pathLst>
            </a:custGeom>
            <a:solidFill>
              <a:schemeClr val="bg1">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grpSp>
      <p:sp>
        <p:nvSpPr>
          <p:cNvPr id="5" name="Title 4"/>
          <p:cNvSpPr>
            <a:spLocks noGrp="1"/>
          </p:cNvSpPr>
          <p:nvPr>
            <p:ph type="ctrTitle" hasCustomPrompt="1"/>
          </p:nvPr>
        </p:nvSpPr>
        <p:spPr>
          <a:xfrm>
            <a:off x="6477000" y="1089025"/>
            <a:ext cx="5041900" cy="2873375"/>
          </a:xfrm>
          <a:prstGeom prst="rect">
            <a:avLst/>
          </a:prstGeom>
        </p:spPr>
        <p:txBody>
          <a:bodyPr wrap="square" anchor="b">
            <a:normAutofit/>
          </a:bodyPr>
          <a:lstStyle>
            <a:lvl1pPr algn="r">
              <a:lnSpc>
                <a:spcPct val="100000"/>
              </a:lnSpc>
              <a:defRPr sz="5400">
                <a:ln w="19050">
                  <a:noFill/>
                </a:ln>
                <a:solidFill>
                  <a:schemeClr val="tx1"/>
                </a:solidFill>
              </a:defRPr>
            </a:lvl1pPr>
          </a:lstStyle>
          <a:p>
            <a:pPr lvl="0"/>
            <a:r>
              <a:rPr lang="en-US"/>
              <a:t>Click to add title</a:t>
            </a:r>
          </a:p>
        </p:txBody>
      </p:sp>
      <p:sp>
        <p:nvSpPr>
          <p:cNvPr id="9" name="Subtitle 8"/>
          <p:cNvSpPr>
            <a:spLocks noGrp="1"/>
          </p:cNvSpPr>
          <p:nvPr>
            <p:ph type="subTitle" sz="quarter" idx="1" hasCustomPrompt="1"/>
          </p:nvPr>
        </p:nvSpPr>
        <p:spPr>
          <a:xfrm>
            <a:off x="8477250" y="4122118"/>
            <a:ext cx="3041650" cy="656876"/>
          </a:xfrm>
          <a:prstGeom prst="roundRect">
            <a:avLst>
              <a:gd name="adj" fmla="val 50000"/>
            </a:avLst>
          </a:prstGeom>
          <a:solidFill>
            <a:schemeClr val="accent1"/>
          </a:solidFill>
          <a:ln>
            <a:noFill/>
          </a:ln>
        </p:spPr>
        <p:txBody>
          <a:bodyPr vert="horz" wrap="square" lIns="91440" tIns="45720" rIns="91440" bIns="45720" rtlCol="0" anchor="ctr" anchorCtr="0">
            <a:normAutofit/>
          </a:bodyPr>
          <a:lstStyle>
            <a:lvl1pPr marL="0" indent="0" algn="ctr">
              <a:lnSpc>
                <a:spcPct val="100000"/>
              </a:lnSpc>
              <a:buNone/>
              <a:defRPr lang="en-US" sz="1600" dirty="0">
                <a:solidFill>
                  <a:srgbClr val="FFFFFF"/>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9817099" y="5819000"/>
            <a:ext cx="1701801"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8115298" y="5819001"/>
            <a:ext cx="1701801"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14066282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691D85A-5B52-8986-1853-15643400A7BA}"/>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E2C0923B-B9EB-06EE-80E2-639790517447}"/>
                </a:ext>
              </a:extLst>
            </p:cNvPr>
            <p:cNvSpPr/>
            <p:nvPr/>
          </p:nvSpPr>
          <p:spPr>
            <a:xfrm>
              <a:off x="0" y="0"/>
              <a:ext cx="12192000" cy="6858000"/>
            </a:xfrm>
            <a:prstGeom prst="rect">
              <a:avLst/>
            </a:prstGeom>
            <a:blipFill rotWithShape="0">
              <a:blip r:embed="rId2"/>
              <a:srcRect/>
              <a:stretch>
                <a:fillRect r="-3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0" name="Rectangle 9">
              <a:extLst>
                <a:ext uri="{FF2B5EF4-FFF2-40B4-BE49-F238E27FC236}">
                  <a16:creationId xmlns:a16="http://schemas.microsoft.com/office/drawing/2014/main" id="{DFDE82C8-4C60-2D4E-F0D7-C941C357D4EE}"/>
                </a:ext>
              </a:extLst>
            </p:cNvPr>
            <p:cNvSpPr/>
            <p:nvPr/>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E2982A54-1ED4-49C6-8154-FC2019FF8FB3}" type="datetime1">
              <a:rPr lang="zh-CN" altLang="en-US" smtClean="0"/>
              <a:t>2025/3/6</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92581898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alpha val="10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9" name="Content Placeholder 8"/>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2025/3/6</a:t>
            </a:fld>
            <a:endParaRPr lang="en-US" altLang="zh-CN"/>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10" name="Group 9"/>
          <p:cNvGrpSpPr/>
          <p:nvPr/>
        </p:nvGrpSpPr>
        <p:grpSpPr>
          <a:xfrm>
            <a:off x="2626456" y="1500188"/>
            <a:ext cx="994563" cy="4634686"/>
            <a:chOff x="2626456" y="1500188"/>
            <a:chExt cx="994563" cy="4634686"/>
          </a:xfrm>
        </p:grpSpPr>
        <p:cxnSp>
          <p:nvCxnSpPr>
            <p:cNvPr id="11" name="Straight Connector 10"/>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2" name="Freeform: Shape 11"/>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82469997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37E4F0-F7BA-92AF-F013-743A3C45F90D}"/>
              </a:ext>
            </a:extLst>
          </p:cNvPr>
          <p:cNvGrpSpPr/>
          <p:nvPr/>
        </p:nvGrpSpPr>
        <p:grpSpPr>
          <a:xfrm flipH="1">
            <a:off x="-1" y="0"/>
            <a:ext cx="12192001" cy="6858000"/>
            <a:chOff x="-1" y="0"/>
            <a:chExt cx="12192001" cy="6858000"/>
          </a:xfrm>
        </p:grpSpPr>
        <p:sp>
          <p:nvSpPr>
            <p:cNvPr id="3" name="Freeform: Shape 2">
              <a:extLst>
                <a:ext uri="{FF2B5EF4-FFF2-40B4-BE49-F238E27FC236}">
                  <a16:creationId xmlns:a16="http://schemas.microsoft.com/office/drawing/2014/main" id="{55497BE1-FCBF-8B1F-0558-AAE574A7F468}"/>
                </a:ext>
              </a:extLst>
            </p:cNvPr>
            <p:cNvSpPr/>
            <p:nvPr/>
          </p:nvSpPr>
          <p:spPr>
            <a:xfrm>
              <a:off x="-1" y="0"/>
              <a:ext cx="12192001" cy="6858000"/>
            </a:xfrm>
            <a:custGeom>
              <a:avLst/>
              <a:gdLst>
                <a:gd name="connsiteX0" fmla="*/ 9314639 w 12192001"/>
                <a:gd name="connsiteY0" fmla="*/ 0 h 6858000"/>
                <a:gd name="connsiteX1" fmla="*/ 12168847 w 12192001"/>
                <a:gd name="connsiteY1" fmla="*/ 0 h 6858000"/>
                <a:gd name="connsiteX2" fmla="*/ 12185368 w 12192001"/>
                <a:gd name="connsiteY2" fmla="*/ 3813 h 6858000"/>
                <a:gd name="connsiteX3" fmla="*/ 12192001 w 12192001"/>
                <a:gd name="connsiteY3" fmla="*/ 5697 h 6858000"/>
                <a:gd name="connsiteX4" fmla="*/ 12192001 w 12192001"/>
                <a:gd name="connsiteY4" fmla="*/ 6858000 h 6858000"/>
                <a:gd name="connsiteX5" fmla="*/ 12191999 w 12192001"/>
                <a:gd name="connsiteY5" fmla="*/ 6858000 h 6858000"/>
                <a:gd name="connsiteX6" fmla="*/ 5104675 w 12192001"/>
                <a:gd name="connsiteY6" fmla="*/ 6858000 h 6858000"/>
                <a:gd name="connsiteX7" fmla="*/ 0 w 12192001"/>
                <a:gd name="connsiteY7" fmla="*/ 6858000 h 6858000"/>
                <a:gd name="connsiteX8" fmla="*/ 0 w 12192001"/>
                <a:gd name="connsiteY8" fmla="*/ 4338814 h 6858000"/>
                <a:gd name="connsiteX9" fmla="*/ 5108151 w 12192001"/>
                <a:gd name="connsiteY9" fmla="*/ 4338814 h 6858000"/>
                <a:gd name="connsiteX10" fmla="*/ 5151627 w 12192001"/>
                <a:gd name="connsiteY10" fmla="*/ 4137489 h 6858000"/>
                <a:gd name="connsiteX11" fmla="*/ 9298118 w 12192001"/>
                <a:gd name="connsiteY11" fmla="*/ 38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6858000">
                  <a:moveTo>
                    <a:pt x="9314639" y="0"/>
                  </a:moveTo>
                  <a:lnTo>
                    <a:pt x="12168847" y="0"/>
                  </a:lnTo>
                  <a:lnTo>
                    <a:pt x="12185368" y="3813"/>
                  </a:lnTo>
                  <a:lnTo>
                    <a:pt x="12192001" y="5697"/>
                  </a:lnTo>
                  <a:lnTo>
                    <a:pt x="12192001" y="6858000"/>
                  </a:lnTo>
                  <a:lnTo>
                    <a:pt x="12191999" y="6858000"/>
                  </a:lnTo>
                  <a:lnTo>
                    <a:pt x="5104675" y="6858000"/>
                  </a:lnTo>
                  <a:lnTo>
                    <a:pt x="0" y="6858000"/>
                  </a:lnTo>
                  <a:lnTo>
                    <a:pt x="0" y="4338814"/>
                  </a:lnTo>
                  <a:lnTo>
                    <a:pt x="5108151" y="4338814"/>
                  </a:lnTo>
                  <a:lnTo>
                    <a:pt x="5151627" y="4137489"/>
                  </a:lnTo>
                  <a:cubicBezTo>
                    <a:pt x="5678595" y="2115459"/>
                    <a:pt x="7273636" y="524690"/>
                    <a:pt x="9298118" y="3813"/>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Freeform: Shape 6">
              <a:extLst>
                <a:ext uri="{FF2B5EF4-FFF2-40B4-BE49-F238E27FC236}">
                  <a16:creationId xmlns:a16="http://schemas.microsoft.com/office/drawing/2014/main" id="{68B077D1-4E7E-2971-1F3D-82BE92DA3FD5}"/>
                </a:ext>
              </a:extLst>
            </p:cNvPr>
            <p:cNvSpPr/>
            <p:nvPr/>
          </p:nvSpPr>
          <p:spPr>
            <a:xfrm>
              <a:off x="1" y="0"/>
              <a:ext cx="6217871" cy="5857100"/>
            </a:xfrm>
            <a:custGeom>
              <a:avLst/>
              <a:gdLst>
                <a:gd name="connsiteX0" fmla="*/ 0 w 6217871"/>
                <a:gd name="connsiteY0" fmla="*/ 0 h 5857100"/>
                <a:gd name="connsiteX1" fmla="*/ 5449242 w 6217871"/>
                <a:gd name="connsiteY1" fmla="*/ 0 h 5857100"/>
                <a:gd name="connsiteX2" fmla="*/ 5598091 w 6217871"/>
                <a:gd name="connsiteY2" fmla="*/ 199053 h 5857100"/>
                <a:gd name="connsiteX3" fmla="*/ 6217871 w 6217871"/>
                <a:gd name="connsiteY3" fmla="*/ 2228075 h 5857100"/>
                <a:gd name="connsiteX4" fmla="*/ 2588846 w 6217871"/>
                <a:gd name="connsiteY4" fmla="*/ 5857100 h 5857100"/>
                <a:gd name="connsiteX5" fmla="*/ 22738 w 6217871"/>
                <a:gd name="connsiteY5" fmla="*/ 4794183 h 5857100"/>
                <a:gd name="connsiteX6" fmla="*/ 0 w 6217871"/>
                <a:gd name="connsiteY6" fmla="*/ 4769166 h 585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7871" h="5857100">
                  <a:moveTo>
                    <a:pt x="0" y="0"/>
                  </a:moveTo>
                  <a:lnTo>
                    <a:pt x="5449242" y="0"/>
                  </a:lnTo>
                  <a:lnTo>
                    <a:pt x="5598091" y="199053"/>
                  </a:lnTo>
                  <a:cubicBezTo>
                    <a:pt x="5989388" y="778249"/>
                    <a:pt x="6217871" y="1476480"/>
                    <a:pt x="6217871" y="2228075"/>
                  </a:cubicBezTo>
                  <a:cubicBezTo>
                    <a:pt x="6217871" y="4232330"/>
                    <a:pt x="4593101" y="5857100"/>
                    <a:pt x="2588846" y="5857100"/>
                  </a:cubicBezTo>
                  <a:cubicBezTo>
                    <a:pt x="1586719" y="5857100"/>
                    <a:pt x="679462" y="5450908"/>
                    <a:pt x="22738" y="4794183"/>
                  </a:cubicBezTo>
                  <a:lnTo>
                    <a:pt x="0" y="4769166"/>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Freeform: Shape 8">
              <a:extLst>
                <a:ext uri="{FF2B5EF4-FFF2-40B4-BE49-F238E27FC236}">
                  <a16:creationId xmlns:a16="http://schemas.microsoft.com/office/drawing/2014/main" id="{FA87E331-747D-103A-F977-51204FA3717C}"/>
                </a:ext>
              </a:extLst>
            </p:cNvPr>
            <p:cNvSpPr/>
            <p:nvPr/>
          </p:nvSpPr>
          <p:spPr>
            <a:xfrm>
              <a:off x="1" y="0"/>
              <a:ext cx="5873985" cy="5906700"/>
            </a:xfrm>
            <a:custGeom>
              <a:avLst/>
              <a:gdLst>
                <a:gd name="connsiteX0" fmla="*/ 0 w 5873985"/>
                <a:gd name="connsiteY0" fmla="*/ 0 h 5906700"/>
                <a:gd name="connsiteX1" fmla="*/ 5068266 w 5873985"/>
                <a:gd name="connsiteY1" fmla="*/ 0 h 5906700"/>
                <a:gd name="connsiteX2" fmla="*/ 5254205 w 5873985"/>
                <a:gd name="connsiteY2" fmla="*/ 248653 h 5906700"/>
                <a:gd name="connsiteX3" fmla="*/ 5873985 w 5873985"/>
                <a:gd name="connsiteY3" fmla="*/ 2277675 h 5906700"/>
                <a:gd name="connsiteX4" fmla="*/ 2244960 w 5873985"/>
                <a:gd name="connsiteY4" fmla="*/ 5906700 h 5906700"/>
                <a:gd name="connsiteX5" fmla="*/ 215938 w 5873985"/>
                <a:gd name="connsiteY5" fmla="*/ 5286920 h 5906700"/>
                <a:gd name="connsiteX6" fmla="*/ 0 w 5873985"/>
                <a:gd name="connsiteY6" fmla="*/ 5125444 h 590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985" h="5906700">
                  <a:moveTo>
                    <a:pt x="0" y="0"/>
                  </a:moveTo>
                  <a:lnTo>
                    <a:pt x="5068266" y="0"/>
                  </a:lnTo>
                  <a:lnTo>
                    <a:pt x="5254205" y="248653"/>
                  </a:lnTo>
                  <a:cubicBezTo>
                    <a:pt x="5645502" y="827849"/>
                    <a:pt x="5873985" y="1526080"/>
                    <a:pt x="5873985" y="2277675"/>
                  </a:cubicBezTo>
                  <a:cubicBezTo>
                    <a:pt x="5873985" y="4281930"/>
                    <a:pt x="4249215" y="5906700"/>
                    <a:pt x="2244960" y="5906700"/>
                  </a:cubicBezTo>
                  <a:cubicBezTo>
                    <a:pt x="1493365" y="5906700"/>
                    <a:pt x="795134" y="5678217"/>
                    <a:pt x="215938" y="5286920"/>
                  </a:cubicBezTo>
                  <a:lnTo>
                    <a:pt x="0" y="5125444"/>
                  </a:lnTo>
                  <a:close/>
                </a:path>
              </a:pathLst>
            </a:custGeom>
            <a:blipFill rotWithShape="0">
              <a:blip r:embed="rId2"/>
              <a:srcRect/>
              <a:stretch>
                <a:fillRect l="-37870" r="-417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0" name="Freeform: Shape 9">
              <a:extLst>
                <a:ext uri="{FF2B5EF4-FFF2-40B4-BE49-F238E27FC236}">
                  <a16:creationId xmlns:a16="http://schemas.microsoft.com/office/drawing/2014/main" id="{AE611651-DD70-DED2-BAC7-7CD773E50FAF}"/>
                </a:ext>
              </a:extLst>
            </p:cNvPr>
            <p:cNvSpPr/>
            <p:nvPr/>
          </p:nvSpPr>
          <p:spPr>
            <a:xfrm>
              <a:off x="1" y="0"/>
              <a:ext cx="5873985" cy="5906700"/>
            </a:xfrm>
            <a:custGeom>
              <a:avLst/>
              <a:gdLst>
                <a:gd name="connsiteX0" fmla="*/ 0 w 5873985"/>
                <a:gd name="connsiteY0" fmla="*/ 0 h 5906700"/>
                <a:gd name="connsiteX1" fmla="*/ 5068266 w 5873985"/>
                <a:gd name="connsiteY1" fmla="*/ 0 h 5906700"/>
                <a:gd name="connsiteX2" fmla="*/ 5254205 w 5873985"/>
                <a:gd name="connsiteY2" fmla="*/ 248653 h 5906700"/>
                <a:gd name="connsiteX3" fmla="*/ 5873985 w 5873985"/>
                <a:gd name="connsiteY3" fmla="*/ 2277675 h 5906700"/>
                <a:gd name="connsiteX4" fmla="*/ 2244960 w 5873985"/>
                <a:gd name="connsiteY4" fmla="*/ 5906700 h 5906700"/>
                <a:gd name="connsiteX5" fmla="*/ 215938 w 5873985"/>
                <a:gd name="connsiteY5" fmla="*/ 5286920 h 5906700"/>
                <a:gd name="connsiteX6" fmla="*/ 0 w 5873985"/>
                <a:gd name="connsiteY6" fmla="*/ 5125444 h 590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985" h="5906700">
                  <a:moveTo>
                    <a:pt x="0" y="0"/>
                  </a:moveTo>
                  <a:lnTo>
                    <a:pt x="5068266" y="0"/>
                  </a:lnTo>
                  <a:lnTo>
                    <a:pt x="5254205" y="248653"/>
                  </a:lnTo>
                  <a:cubicBezTo>
                    <a:pt x="5645502" y="827849"/>
                    <a:pt x="5873985" y="1526080"/>
                    <a:pt x="5873985" y="2277675"/>
                  </a:cubicBezTo>
                  <a:cubicBezTo>
                    <a:pt x="5873985" y="4281930"/>
                    <a:pt x="4249215" y="5906700"/>
                    <a:pt x="2244960" y="5906700"/>
                  </a:cubicBezTo>
                  <a:cubicBezTo>
                    <a:pt x="1493365" y="5906700"/>
                    <a:pt x="795134" y="5678217"/>
                    <a:pt x="215938" y="5286920"/>
                  </a:cubicBezTo>
                  <a:lnTo>
                    <a:pt x="0" y="5125444"/>
                  </a:lnTo>
                  <a:close/>
                </a:path>
              </a:pathLst>
            </a:custGeom>
            <a:solidFill>
              <a:schemeClr val="bg1">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grpSp>
      <p:sp>
        <p:nvSpPr>
          <p:cNvPr id="5" name="Title 4"/>
          <p:cNvSpPr>
            <a:spLocks noGrp="1"/>
          </p:cNvSpPr>
          <p:nvPr>
            <p:ph type="title" hasCustomPrompt="1"/>
          </p:nvPr>
        </p:nvSpPr>
        <p:spPr>
          <a:xfrm>
            <a:off x="660401" y="2430775"/>
            <a:ext cx="5112646" cy="1286086"/>
          </a:xfrm>
          <a:prstGeom prst="rect">
            <a:avLst/>
          </a:prstGeom>
        </p:spPr>
        <p:txBody>
          <a:bodyPr>
            <a:noAutofit/>
          </a:bodyPr>
          <a:lstStyle>
            <a:lvl1pPr algn="l">
              <a:lnSpc>
                <a:spcPct val="100000"/>
              </a:lnSpc>
              <a:defRPr sz="4400"/>
            </a:lvl1pPr>
          </a:lstStyle>
          <a:p>
            <a:pPr lvl="0"/>
            <a:r>
              <a:rPr lang="en-US"/>
              <a:t>Click to add title</a:t>
            </a:r>
          </a:p>
        </p:txBody>
      </p:sp>
      <p:sp>
        <p:nvSpPr>
          <p:cNvPr id="25" name="Text Placeholder 24"/>
          <p:cNvSpPr>
            <a:spLocks noGrp="1"/>
          </p:cNvSpPr>
          <p:nvPr>
            <p:ph type="body" sz="quarter" idx="1" hasCustomPrompt="1"/>
          </p:nvPr>
        </p:nvSpPr>
        <p:spPr>
          <a:xfrm>
            <a:off x="660401" y="3728714"/>
            <a:ext cx="5112646" cy="893715"/>
          </a:xfrm>
          <a:prstGeom prst="rect">
            <a:avLst/>
          </a:prstGeom>
        </p:spPr>
        <p:txBody>
          <a:bodyPr anchor="t">
            <a:normAutofit/>
          </a:bodyPr>
          <a:lstStyle>
            <a:lvl1pPr marL="0" indent="0" algn="l">
              <a:lnSpc>
                <a:spcPct val="120000"/>
              </a:lnSpc>
              <a:buFont typeface="+mj-lt"/>
              <a:buNone/>
              <a:defRPr sz="1600" b="0">
                <a:solidFill>
                  <a:schemeClr val="tx1"/>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2025/3/6</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408935222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0D3978B1-822A-48DD-9412-1B7D6807ED91}" type="datetime1">
              <a:rPr lang="zh-CN" altLang="en-US" smtClean="0"/>
              <a:t>2025/3/6</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61144543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2025/3/6</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68526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611BB6-F9D7-A22A-5EA2-A69AD40E0E60}"/>
              </a:ext>
            </a:extLst>
          </p:cNvPr>
          <p:cNvGrpSpPr/>
          <p:nvPr/>
        </p:nvGrpSpPr>
        <p:grpSpPr>
          <a:xfrm>
            <a:off x="-1" y="0"/>
            <a:ext cx="12192001" cy="6858000"/>
            <a:chOff x="-1" y="0"/>
            <a:chExt cx="12192001" cy="6858000"/>
          </a:xfrm>
        </p:grpSpPr>
        <p:sp>
          <p:nvSpPr>
            <p:cNvPr id="3" name="Freeform: Shape 2">
              <a:extLst>
                <a:ext uri="{FF2B5EF4-FFF2-40B4-BE49-F238E27FC236}">
                  <a16:creationId xmlns:a16="http://schemas.microsoft.com/office/drawing/2014/main" id="{CA660266-91DE-3D5B-9E05-7B600138C4E4}"/>
                </a:ext>
              </a:extLst>
            </p:cNvPr>
            <p:cNvSpPr/>
            <p:nvPr/>
          </p:nvSpPr>
          <p:spPr>
            <a:xfrm>
              <a:off x="-1" y="0"/>
              <a:ext cx="12192001" cy="6858000"/>
            </a:xfrm>
            <a:custGeom>
              <a:avLst/>
              <a:gdLst>
                <a:gd name="connsiteX0" fmla="*/ 9314639 w 12192001"/>
                <a:gd name="connsiteY0" fmla="*/ 0 h 6858000"/>
                <a:gd name="connsiteX1" fmla="*/ 12168847 w 12192001"/>
                <a:gd name="connsiteY1" fmla="*/ 0 h 6858000"/>
                <a:gd name="connsiteX2" fmla="*/ 12185368 w 12192001"/>
                <a:gd name="connsiteY2" fmla="*/ 3813 h 6858000"/>
                <a:gd name="connsiteX3" fmla="*/ 12192001 w 12192001"/>
                <a:gd name="connsiteY3" fmla="*/ 5697 h 6858000"/>
                <a:gd name="connsiteX4" fmla="*/ 12192001 w 12192001"/>
                <a:gd name="connsiteY4" fmla="*/ 6858000 h 6858000"/>
                <a:gd name="connsiteX5" fmla="*/ 12191999 w 12192001"/>
                <a:gd name="connsiteY5" fmla="*/ 6858000 h 6858000"/>
                <a:gd name="connsiteX6" fmla="*/ 5104675 w 12192001"/>
                <a:gd name="connsiteY6" fmla="*/ 6858000 h 6858000"/>
                <a:gd name="connsiteX7" fmla="*/ 0 w 12192001"/>
                <a:gd name="connsiteY7" fmla="*/ 6858000 h 6858000"/>
                <a:gd name="connsiteX8" fmla="*/ 0 w 12192001"/>
                <a:gd name="connsiteY8" fmla="*/ 4338814 h 6858000"/>
                <a:gd name="connsiteX9" fmla="*/ 5108151 w 12192001"/>
                <a:gd name="connsiteY9" fmla="*/ 4338814 h 6858000"/>
                <a:gd name="connsiteX10" fmla="*/ 5151627 w 12192001"/>
                <a:gd name="connsiteY10" fmla="*/ 4137489 h 6858000"/>
                <a:gd name="connsiteX11" fmla="*/ 9298118 w 12192001"/>
                <a:gd name="connsiteY11" fmla="*/ 38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6858000">
                  <a:moveTo>
                    <a:pt x="9314639" y="0"/>
                  </a:moveTo>
                  <a:lnTo>
                    <a:pt x="12168847" y="0"/>
                  </a:lnTo>
                  <a:lnTo>
                    <a:pt x="12185368" y="3813"/>
                  </a:lnTo>
                  <a:lnTo>
                    <a:pt x="12192001" y="5697"/>
                  </a:lnTo>
                  <a:lnTo>
                    <a:pt x="12192001" y="6858000"/>
                  </a:lnTo>
                  <a:lnTo>
                    <a:pt x="12191999" y="6858000"/>
                  </a:lnTo>
                  <a:lnTo>
                    <a:pt x="5104675" y="6858000"/>
                  </a:lnTo>
                  <a:lnTo>
                    <a:pt x="0" y="6858000"/>
                  </a:lnTo>
                  <a:lnTo>
                    <a:pt x="0" y="4338814"/>
                  </a:lnTo>
                  <a:lnTo>
                    <a:pt x="5108151" y="4338814"/>
                  </a:lnTo>
                  <a:lnTo>
                    <a:pt x="5151627" y="4137489"/>
                  </a:lnTo>
                  <a:cubicBezTo>
                    <a:pt x="5678595" y="2115459"/>
                    <a:pt x="7273636" y="524690"/>
                    <a:pt x="9298118" y="3813"/>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Freeform: Shape 5">
              <a:extLst>
                <a:ext uri="{FF2B5EF4-FFF2-40B4-BE49-F238E27FC236}">
                  <a16:creationId xmlns:a16="http://schemas.microsoft.com/office/drawing/2014/main" id="{997B0C85-3BAE-4571-CBF5-6A5F1E86D5D9}"/>
                </a:ext>
              </a:extLst>
            </p:cNvPr>
            <p:cNvSpPr/>
            <p:nvPr/>
          </p:nvSpPr>
          <p:spPr>
            <a:xfrm>
              <a:off x="1" y="0"/>
              <a:ext cx="6217871" cy="5857100"/>
            </a:xfrm>
            <a:custGeom>
              <a:avLst/>
              <a:gdLst>
                <a:gd name="connsiteX0" fmla="*/ 0 w 6217871"/>
                <a:gd name="connsiteY0" fmla="*/ 0 h 5857100"/>
                <a:gd name="connsiteX1" fmla="*/ 5449242 w 6217871"/>
                <a:gd name="connsiteY1" fmla="*/ 0 h 5857100"/>
                <a:gd name="connsiteX2" fmla="*/ 5598091 w 6217871"/>
                <a:gd name="connsiteY2" fmla="*/ 199053 h 5857100"/>
                <a:gd name="connsiteX3" fmla="*/ 6217871 w 6217871"/>
                <a:gd name="connsiteY3" fmla="*/ 2228075 h 5857100"/>
                <a:gd name="connsiteX4" fmla="*/ 2588846 w 6217871"/>
                <a:gd name="connsiteY4" fmla="*/ 5857100 h 5857100"/>
                <a:gd name="connsiteX5" fmla="*/ 22738 w 6217871"/>
                <a:gd name="connsiteY5" fmla="*/ 4794183 h 5857100"/>
                <a:gd name="connsiteX6" fmla="*/ 0 w 6217871"/>
                <a:gd name="connsiteY6" fmla="*/ 4769166 h 585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7871" h="5857100">
                  <a:moveTo>
                    <a:pt x="0" y="0"/>
                  </a:moveTo>
                  <a:lnTo>
                    <a:pt x="5449242" y="0"/>
                  </a:lnTo>
                  <a:lnTo>
                    <a:pt x="5598091" y="199053"/>
                  </a:lnTo>
                  <a:cubicBezTo>
                    <a:pt x="5989388" y="778249"/>
                    <a:pt x="6217871" y="1476480"/>
                    <a:pt x="6217871" y="2228075"/>
                  </a:cubicBezTo>
                  <a:cubicBezTo>
                    <a:pt x="6217871" y="4232330"/>
                    <a:pt x="4593101" y="5857100"/>
                    <a:pt x="2588846" y="5857100"/>
                  </a:cubicBezTo>
                  <a:cubicBezTo>
                    <a:pt x="1586719" y="5857100"/>
                    <a:pt x="679462" y="5450908"/>
                    <a:pt x="22738" y="4794183"/>
                  </a:cubicBezTo>
                  <a:lnTo>
                    <a:pt x="0" y="4769166"/>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Freeform: Shape 7">
              <a:extLst>
                <a:ext uri="{FF2B5EF4-FFF2-40B4-BE49-F238E27FC236}">
                  <a16:creationId xmlns:a16="http://schemas.microsoft.com/office/drawing/2014/main" id="{6411F7DE-BBE7-A2A1-8EAE-B012A16963BF}"/>
                </a:ext>
              </a:extLst>
            </p:cNvPr>
            <p:cNvSpPr/>
            <p:nvPr/>
          </p:nvSpPr>
          <p:spPr>
            <a:xfrm>
              <a:off x="1" y="0"/>
              <a:ext cx="5873985" cy="5906700"/>
            </a:xfrm>
            <a:custGeom>
              <a:avLst/>
              <a:gdLst>
                <a:gd name="connsiteX0" fmla="*/ 0 w 5873985"/>
                <a:gd name="connsiteY0" fmla="*/ 0 h 5906700"/>
                <a:gd name="connsiteX1" fmla="*/ 5068266 w 5873985"/>
                <a:gd name="connsiteY1" fmla="*/ 0 h 5906700"/>
                <a:gd name="connsiteX2" fmla="*/ 5254205 w 5873985"/>
                <a:gd name="connsiteY2" fmla="*/ 248653 h 5906700"/>
                <a:gd name="connsiteX3" fmla="*/ 5873985 w 5873985"/>
                <a:gd name="connsiteY3" fmla="*/ 2277675 h 5906700"/>
                <a:gd name="connsiteX4" fmla="*/ 2244960 w 5873985"/>
                <a:gd name="connsiteY4" fmla="*/ 5906700 h 5906700"/>
                <a:gd name="connsiteX5" fmla="*/ 215938 w 5873985"/>
                <a:gd name="connsiteY5" fmla="*/ 5286920 h 5906700"/>
                <a:gd name="connsiteX6" fmla="*/ 0 w 5873985"/>
                <a:gd name="connsiteY6" fmla="*/ 5125444 h 590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985" h="5906700">
                  <a:moveTo>
                    <a:pt x="0" y="0"/>
                  </a:moveTo>
                  <a:lnTo>
                    <a:pt x="5068266" y="0"/>
                  </a:lnTo>
                  <a:lnTo>
                    <a:pt x="5254205" y="248653"/>
                  </a:lnTo>
                  <a:cubicBezTo>
                    <a:pt x="5645502" y="827849"/>
                    <a:pt x="5873985" y="1526080"/>
                    <a:pt x="5873985" y="2277675"/>
                  </a:cubicBezTo>
                  <a:cubicBezTo>
                    <a:pt x="5873985" y="4281930"/>
                    <a:pt x="4249215" y="5906700"/>
                    <a:pt x="2244960" y="5906700"/>
                  </a:cubicBezTo>
                  <a:cubicBezTo>
                    <a:pt x="1493365" y="5906700"/>
                    <a:pt x="795134" y="5678217"/>
                    <a:pt x="215938" y="5286920"/>
                  </a:cubicBezTo>
                  <a:lnTo>
                    <a:pt x="0" y="5125444"/>
                  </a:lnTo>
                  <a:close/>
                </a:path>
              </a:pathLst>
            </a:custGeom>
            <a:blipFill rotWithShape="0">
              <a:blip r:embed="rId2"/>
              <a:srcRect/>
              <a:stretch>
                <a:fillRect l="-37870" r="-417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9" name="Freeform: Shape 8">
              <a:extLst>
                <a:ext uri="{FF2B5EF4-FFF2-40B4-BE49-F238E27FC236}">
                  <a16:creationId xmlns:a16="http://schemas.microsoft.com/office/drawing/2014/main" id="{DBEBC024-B9A3-5775-6751-8C208B2F0D88}"/>
                </a:ext>
              </a:extLst>
            </p:cNvPr>
            <p:cNvSpPr/>
            <p:nvPr/>
          </p:nvSpPr>
          <p:spPr>
            <a:xfrm>
              <a:off x="1" y="0"/>
              <a:ext cx="5873985" cy="5906700"/>
            </a:xfrm>
            <a:custGeom>
              <a:avLst/>
              <a:gdLst>
                <a:gd name="connsiteX0" fmla="*/ 0 w 5873985"/>
                <a:gd name="connsiteY0" fmla="*/ 0 h 5906700"/>
                <a:gd name="connsiteX1" fmla="*/ 5068266 w 5873985"/>
                <a:gd name="connsiteY1" fmla="*/ 0 h 5906700"/>
                <a:gd name="connsiteX2" fmla="*/ 5254205 w 5873985"/>
                <a:gd name="connsiteY2" fmla="*/ 248653 h 5906700"/>
                <a:gd name="connsiteX3" fmla="*/ 5873985 w 5873985"/>
                <a:gd name="connsiteY3" fmla="*/ 2277675 h 5906700"/>
                <a:gd name="connsiteX4" fmla="*/ 2244960 w 5873985"/>
                <a:gd name="connsiteY4" fmla="*/ 5906700 h 5906700"/>
                <a:gd name="connsiteX5" fmla="*/ 215938 w 5873985"/>
                <a:gd name="connsiteY5" fmla="*/ 5286920 h 5906700"/>
                <a:gd name="connsiteX6" fmla="*/ 0 w 5873985"/>
                <a:gd name="connsiteY6" fmla="*/ 5125444 h 590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985" h="5906700">
                  <a:moveTo>
                    <a:pt x="0" y="0"/>
                  </a:moveTo>
                  <a:lnTo>
                    <a:pt x="5068266" y="0"/>
                  </a:lnTo>
                  <a:lnTo>
                    <a:pt x="5254205" y="248653"/>
                  </a:lnTo>
                  <a:cubicBezTo>
                    <a:pt x="5645502" y="827849"/>
                    <a:pt x="5873985" y="1526080"/>
                    <a:pt x="5873985" y="2277675"/>
                  </a:cubicBezTo>
                  <a:cubicBezTo>
                    <a:pt x="5873985" y="4281930"/>
                    <a:pt x="4249215" y="5906700"/>
                    <a:pt x="2244960" y="5906700"/>
                  </a:cubicBezTo>
                  <a:cubicBezTo>
                    <a:pt x="1493365" y="5906700"/>
                    <a:pt x="795134" y="5678217"/>
                    <a:pt x="215938" y="5286920"/>
                  </a:cubicBezTo>
                  <a:lnTo>
                    <a:pt x="0" y="5125444"/>
                  </a:lnTo>
                  <a:close/>
                </a:path>
              </a:pathLst>
            </a:custGeom>
            <a:solidFill>
              <a:schemeClr val="bg1">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grpSp>
      <p:sp>
        <p:nvSpPr>
          <p:cNvPr id="5" name="Title 4"/>
          <p:cNvSpPr>
            <a:spLocks noGrp="1"/>
          </p:cNvSpPr>
          <p:nvPr>
            <p:ph type="title" hasCustomPrompt="1"/>
          </p:nvPr>
        </p:nvSpPr>
        <p:spPr>
          <a:xfrm>
            <a:off x="6534150" y="1089025"/>
            <a:ext cx="4984749" cy="3235325"/>
          </a:xfrm>
          <a:prstGeom prst="rect">
            <a:avLst/>
          </a:prstGeom>
        </p:spPr>
        <p:txBody>
          <a:bodyPr wrap="square" anchor="b">
            <a:normAutofit/>
          </a:bodyPr>
          <a:lstStyle>
            <a:lvl1pPr algn="r">
              <a:lnSpc>
                <a:spcPct val="100000"/>
              </a:lnSpc>
              <a:defRPr sz="7200">
                <a:ln w="19050">
                  <a:noFill/>
                </a:ln>
                <a:solidFill>
                  <a:schemeClr val="tx1"/>
                </a:solidFill>
              </a:defRPr>
            </a:lvl1pPr>
          </a:lstStyle>
          <a:p>
            <a:pPr lvl="0"/>
            <a:r>
              <a:rPr lang="en-US"/>
              <a:t>Click to add title</a:t>
            </a:r>
          </a:p>
        </p:txBody>
      </p:sp>
      <p:sp>
        <p:nvSpPr>
          <p:cNvPr id="4" name="Text Placeholder 3"/>
          <p:cNvSpPr>
            <a:spLocks noGrp="1"/>
          </p:cNvSpPr>
          <p:nvPr>
            <p:ph type="body" sz="quarter" idx="13" hasCustomPrompt="1"/>
          </p:nvPr>
        </p:nvSpPr>
        <p:spPr>
          <a:xfrm>
            <a:off x="9790090" y="5857101"/>
            <a:ext cx="169867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8091420" y="5857101"/>
            <a:ext cx="1698670"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69974227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2025/3/6</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5.xml"/><Relationship Id="rId1" Type="http://schemas.openxmlformats.org/officeDocument/2006/relationships/tags" Target="../tags/tag26.xml"/><Relationship Id="rId5" Type="http://schemas.openxmlformats.org/officeDocument/2006/relationships/image" Target="../media/image11.jpg"/><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15.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ormAutofit/>
          </a:bodyPr>
          <a:lstStyle/>
          <a:p>
            <a:r>
              <a:rPr lang="zh-CN" altLang="en-US" sz="6400" b="1" dirty="0">
                <a:solidFill>
                  <a:schemeClr val="accent2">
                    <a:lumMod val="50000"/>
                  </a:schemeClr>
                </a:solidFill>
              </a:rPr>
              <a:t>双十一</a:t>
            </a:r>
            <a:br>
              <a:rPr lang="en-US" altLang="zh-CN" dirty="0"/>
            </a:br>
            <a:r>
              <a:rPr lang="zh-CN" altLang="en-US" sz="5000" b="1" dirty="0"/>
              <a:t>房产投资策略</a:t>
            </a:r>
            <a:endParaRPr lang="zh-CN" altLang="en-US" dirty="0"/>
          </a:p>
        </p:txBody>
      </p:sp>
      <p:sp>
        <p:nvSpPr>
          <p:cNvPr id="9" name="Subtitle 8"/>
          <p:cNvSpPr>
            <a:spLocks noGrp="1"/>
          </p:cNvSpPr>
          <p:nvPr>
            <p:ph type="subTitle" sz="quarter" idx="1"/>
          </p:nvPr>
        </p:nvSpPr>
        <p:spPr/>
        <p:txBody>
          <a:bodyPr wrap="square">
            <a:normAutofit/>
          </a:bodyPr>
          <a:lstStyle/>
          <a:p>
            <a:pPr lvl="0"/>
            <a:r>
              <a:rPr lang="zh-CN" altLang="en-US"/>
              <a:t>抓住购物节投资机遇</a:t>
            </a:r>
          </a:p>
        </p:txBody>
      </p:sp>
      <p:sp>
        <p:nvSpPr>
          <p:cNvPr id="4" name="Text Placeholder 3"/>
          <p:cNvSpPr>
            <a:spLocks noGrp="1"/>
          </p:cNvSpPr>
          <p:nvPr>
            <p:ph type="body" sz="quarter" idx="13"/>
          </p:nvPr>
        </p:nvSpPr>
        <p:spPr/>
        <p:txBody>
          <a:bodyPr wrap="square">
            <a:normAutofit/>
          </a:bodyPr>
          <a:lstStyle/>
          <a:p>
            <a:pPr lvl="0"/>
            <a:r>
              <a:rPr lang="en-US"/>
              <a:t>Presenter name</a:t>
            </a:r>
          </a:p>
        </p:txBody>
      </p:sp>
      <p:sp>
        <p:nvSpPr>
          <p:cNvPr id="7" name="Text Placeholder 6"/>
          <p:cNvSpPr>
            <a:spLocks noGrp="1"/>
          </p:cNvSpPr>
          <p:nvPr>
            <p:ph type="body" sz="quarter" idx="14"/>
          </p:nvPr>
        </p:nvSpPr>
        <p:spPr/>
        <p:txBody>
          <a:bodyPr wrap="none">
            <a:normAutofit/>
          </a:bodyPr>
          <a:lstStyle/>
          <a:p>
            <a:pPr lvl="0"/>
            <a:r>
              <a:rPr lang="en-US"/>
              <a:t>www.officeplus.cn</a:t>
            </a:r>
          </a:p>
        </p:txBody>
      </p:sp>
    </p:spTree>
    <p:custDataLst>
      <p:tags r:id="rId1"/>
    </p:custDataLst>
    <p:extLst>
      <p:ext uri="{BB962C8B-B14F-4D97-AF65-F5344CB8AC3E}">
        <p14:creationId xmlns:p14="http://schemas.microsoft.com/office/powerpoint/2010/main" val="487783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35" y="0"/>
            <a:ext cx="12195335" cy="6858000"/>
            <a:chOff x="-3335" y="0"/>
            <a:chExt cx="12195335" cy="6858000"/>
          </a:xfrm>
        </p:grpSpPr>
        <p:sp>
          <p:nvSpPr>
            <p:cNvPr id="3" name="Rectangle: Rounded Corners 2">
              <a:extLst>
                <a:ext uri="{FF2B5EF4-FFF2-40B4-BE49-F238E27FC236}">
                  <a16:creationId xmlns:a16="http://schemas.microsoft.com/office/drawing/2014/main" id="{67254659-19CA-4952-B7D6-9D976C475103}"/>
                </a:ext>
              </a:extLst>
            </p:cNvPr>
            <p:cNvSpPr/>
            <p:nvPr/>
          </p:nvSpPr>
          <p:spPr>
            <a:xfrm>
              <a:off x="0" y="0"/>
              <a:ext cx="12192000" cy="6858000"/>
            </a:xfrm>
            <a:prstGeom prst="roundRect">
              <a:avLst>
                <a:gd name="adj" fmla="val 0"/>
              </a:avLst>
            </a:prstGeom>
            <a:solidFill>
              <a:srgbClr val="8E7EF0">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BD2B789F-3B6E-4608-88FB-E8117596A1D7}"/>
                </a:ext>
              </a:extLst>
            </p:cNvPr>
            <p:cNvSpPr/>
            <p:nvPr/>
          </p:nvSpPr>
          <p:spPr>
            <a:xfrm rot="533347">
              <a:off x="-3335" y="1613314"/>
              <a:ext cx="3678238" cy="3678238"/>
            </a:xfrm>
            <a:prstGeom prst="ellipse">
              <a:avLst/>
            </a:prstGeom>
            <a:gradFill>
              <a:gsLst>
                <a:gs pos="0">
                  <a:schemeClr val="accent5">
                    <a:lumMod val="20000"/>
                    <a:lumOff val="80000"/>
                    <a:alpha val="0"/>
                  </a:schemeClr>
                </a:gs>
                <a:gs pos="60000">
                  <a:schemeClr val="accent5">
                    <a:lumMod val="60000"/>
                    <a:lumOff val="40000"/>
                    <a:alpha val="32000"/>
                  </a:schemeClr>
                </a:gs>
              </a:gsLst>
              <a:lin ang="2700000" scaled="0"/>
            </a:gradFill>
            <a:ln w="57150" cap="rnd">
              <a:noFill/>
              <a:prstDash val="solid"/>
              <a:round/>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sp>
          <p:nvSpPr>
            <p:cNvPr id="13" name="TextBox 12">
              <a:extLst>
                <a:ext uri="{FF2B5EF4-FFF2-40B4-BE49-F238E27FC236}">
                  <a16:creationId xmlns:a16="http://schemas.microsoft.com/office/drawing/2014/main" id="{AA319D73-8CB5-4311-B45B-1509E4C87676}"/>
                </a:ext>
              </a:extLst>
            </p:cNvPr>
            <p:cNvSpPr txBox="1"/>
            <p:nvPr/>
          </p:nvSpPr>
          <p:spPr>
            <a:xfrm>
              <a:off x="660401" y="2480934"/>
              <a:ext cx="10858499" cy="294824"/>
            </a:xfrm>
            <a:prstGeom prst="rect">
              <a:avLst/>
            </a:prstGeom>
            <a:noFill/>
          </p:spPr>
          <p:txBody>
            <a:bodyPr wrap="square" rtlCol="0" anchor="b">
              <a:spAutoFit/>
            </a:bodyPr>
            <a:lstStyle/>
            <a:p>
              <a:pPr>
                <a:lnSpc>
                  <a:spcPct val="120000"/>
                </a:lnSpc>
              </a:pPr>
              <a:r>
                <a:rPr lang="zh-CN" altLang="en-US" sz="1200" dirty="0"/>
                <a:t>了解各种优惠政策，选择最适合自己的投资方式。</a:t>
              </a:r>
            </a:p>
          </p:txBody>
        </p:sp>
        <p:sp>
          <p:nvSpPr>
            <p:cNvPr id="26" name="TextBox 25">
              <a:extLst>
                <a:ext uri="{FF2B5EF4-FFF2-40B4-BE49-F238E27FC236}">
                  <a16:creationId xmlns:a16="http://schemas.microsoft.com/office/drawing/2014/main" id="{168B4BD1-A834-4217-8BA0-519060F9DBF4}"/>
                </a:ext>
              </a:extLst>
            </p:cNvPr>
            <p:cNvSpPr txBox="1"/>
            <p:nvPr/>
          </p:nvSpPr>
          <p:spPr>
            <a:xfrm>
              <a:off x="660401" y="1288325"/>
              <a:ext cx="10858499" cy="461665"/>
            </a:xfrm>
            <a:prstGeom prst="rect">
              <a:avLst/>
            </a:prstGeom>
            <a:noFill/>
          </p:spPr>
          <p:txBody>
            <a:bodyPr wrap="square" rtlCol="0">
              <a:spAutoFit/>
            </a:bodyPr>
            <a:lstStyle/>
            <a:p>
              <a:pPr>
                <a:lnSpc>
                  <a:spcPct val="100000"/>
                </a:lnSpc>
              </a:pPr>
              <a:r>
                <a:rPr kumimoji="0" lang="zh-CN" altLang="en-US" sz="2400" b="1" i="0" u="none" strike="noStrike" kern="1200" cap="none" spc="0" normalizeH="0" baseline="0" noProof="0" dirty="0">
                  <a:solidFill>
                    <a:schemeClr val="tx1"/>
                  </a:solidFill>
                </a:rPr>
                <a:t>投资者关注的投资优惠政策</a:t>
              </a:r>
            </a:p>
          </p:txBody>
        </p:sp>
        <p:sp>
          <p:nvSpPr>
            <p:cNvPr id="53" name="Oval 52">
              <a:extLst>
                <a:ext uri="{FF2B5EF4-FFF2-40B4-BE49-F238E27FC236}">
                  <a16:creationId xmlns:a16="http://schemas.microsoft.com/office/drawing/2014/main" id="{2BDAD9E4-3534-465B-9E98-86C5B8741C6A}"/>
                </a:ext>
              </a:extLst>
            </p:cNvPr>
            <p:cNvSpPr/>
            <p:nvPr/>
          </p:nvSpPr>
          <p:spPr>
            <a:xfrm rot="7408701">
              <a:off x="10379496" y="699669"/>
              <a:ext cx="1483841" cy="1483841"/>
            </a:xfrm>
            <a:prstGeom prst="ellipse">
              <a:avLst/>
            </a:prstGeom>
            <a:gradFill flip="none" rotWithShape="1">
              <a:gsLst>
                <a:gs pos="0">
                  <a:schemeClr val="accent1">
                    <a:lumMod val="20000"/>
                    <a:lumOff val="80000"/>
                  </a:schemeClr>
                </a:gs>
                <a:gs pos="89000">
                  <a:schemeClr val="accent1">
                    <a:alpha val="82000"/>
                  </a:schemeClr>
                </a:gs>
                <a:gs pos="47000">
                  <a:schemeClr val="accent1">
                    <a:lumMod val="60000"/>
                    <a:lumOff val="40000"/>
                    <a:alpha val="79000"/>
                  </a:schemeClr>
                </a:gs>
              </a:gsLst>
              <a:path path="circle">
                <a:fillToRect l="50000" t="130000" r="50000" b="-30000"/>
              </a:path>
              <a:tileRect/>
            </a:gradFill>
            <a:ln w="57150" cap="rnd">
              <a:noFill/>
              <a:prstDash val="solid"/>
              <a:round/>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grpSp>
          <p:nvGrpSpPr>
            <p:cNvPr id="69" name="Group 68">
              <a:extLst>
                <a:ext uri="{FF2B5EF4-FFF2-40B4-BE49-F238E27FC236}">
                  <a16:creationId xmlns:a16="http://schemas.microsoft.com/office/drawing/2014/main" id="{C9771038-D3BC-4B61-95EB-3F9F5BC010A9}"/>
                </a:ext>
              </a:extLst>
            </p:cNvPr>
            <p:cNvGrpSpPr/>
            <p:nvPr/>
          </p:nvGrpSpPr>
          <p:grpSpPr>
            <a:xfrm>
              <a:off x="660400" y="3758006"/>
              <a:ext cx="10858500" cy="2331439"/>
              <a:chOff x="660400" y="3758006"/>
              <a:chExt cx="10858500" cy="2331439"/>
            </a:xfrm>
          </p:grpSpPr>
          <p:grpSp>
            <p:nvGrpSpPr>
              <p:cNvPr id="55" name="Group 54">
                <a:extLst>
                  <a:ext uri="{FF2B5EF4-FFF2-40B4-BE49-F238E27FC236}">
                    <a16:creationId xmlns:a16="http://schemas.microsoft.com/office/drawing/2014/main" id="{4E574882-FA2F-463D-8663-904E61E00A0F}"/>
                  </a:ext>
                </a:extLst>
              </p:cNvPr>
              <p:cNvGrpSpPr/>
              <p:nvPr/>
            </p:nvGrpSpPr>
            <p:grpSpPr>
              <a:xfrm>
                <a:off x="660400" y="5009945"/>
                <a:ext cx="10858500" cy="1079500"/>
                <a:chOff x="660400" y="5009945"/>
                <a:chExt cx="10858500" cy="1079500"/>
              </a:xfrm>
            </p:grpSpPr>
            <p:grpSp>
              <p:nvGrpSpPr>
                <p:cNvPr id="15" name="Group 14">
                  <a:extLst>
                    <a:ext uri="{FF2B5EF4-FFF2-40B4-BE49-F238E27FC236}">
                      <a16:creationId xmlns:a16="http://schemas.microsoft.com/office/drawing/2014/main" id="{B2C46198-3B06-457F-AA57-9522EA006A4E}"/>
                    </a:ext>
                  </a:extLst>
                </p:cNvPr>
                <p:cNvGrpSpPr/>
                <p:nvPr/>
              </p:nvGrpSpPr>
              <p:grpSpPr>
                <a:xfrm>
                  <a:off x="660400" y="5009945"/>
                  <a:ext cx="5343072" cy="1079500"/>
                  <a:chOff x="660400" y="1524000"/>
                  <a:chExt cx="3543300" cy="1079500"/>
                </a:xfrm>
              </p:grpSpPr>
              <p:sp>
                <p:nvSpPr>
                  <p:cNvPr id="4" name="Rectangle: Rounded Corners 3">
                    <a:extLst>
                      <a:ext uri="{FF2B5EF4-FFF2-40B4-BE49-F238E27FC236}">
                        <a16:creationId xmlns:a16="http://schemas.microsoft.com/office/drawing/2014/main" id="{DCD2267D-860D-4567-8173-67A6C7C477C3}"/>
                      </a:ext>
                    </a:extLst>
                  </p:cNvPr>
                  <p:cNvSpPr/>
                  <p:nvPr/>
                </p:nvSpPr>
                <p:spPr>
                  <a:xfrm>
                    <a:off x="660400" y="1524000"/>
                    <a:ext cx="3543300" cy="1079500"/>
                  </a:xfrm>
                  <a:prstGeom prst="roundRect">
                    <a:avLst>
                      <a:gd name="adj" fmla="val 9608"/>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D82FFDAF-7D4D-48A7-BF3B-B868A9A1FD40}"/>
                      </a:ext>
                    </a:extLst>
                  </p:cNvPr>
                  <p:cNvSpPr/>
                  <p:nvPr/>
                </p:nvSpPr>
                <p:spPr>
                  <a:xfrm>
                    <a:off x="952500" y="1797050"/>
                    <a:ext cx="353330" cy="53340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GB" sz="2000" b="1" dirty="0">
                        <a:solidFill>
                          <a:srgbClr val="FFFFFF"/>
                        </a:solidFill>
                      </a:rPr>
                      <a:t>3</a:t>
                    </a:r>
                  </a:p>
                </p:txBody>
              </p:sp>
              <p:sp>
                <p:nvSpPr>
                  <p:cNvPr id="12" name="TextBox 11">
                    <a:extLst>
                      <a:ext uri="{FF2B5EF4-FFF2-40B4-BE49-F238E27FC236}">
                        <a16:creationId xmlns:a16="http://schemas.microsoft.com/office/drawing/2014/main" id="{EFA55CF4-0295-4349-BA50-9AA4C0539579}"/>
                      </a:ext>
                    </a:extLst>
                  </p:cNvPr>
                  <p:cNvSpPr txBox="1"/>
                  <p:nvPr/>
                </p:nvSpPr>
                <p:spPr>
                  <a:xfrm>
                    <a:off x="1420129" y="1997252"/>
                    <a:ext cx="2520046" cy="400110"/>
                  </a:xfrm>
                  <a:prstGeom prst="rect">
                    <a:avLst/>
                  </a:prstGeom>
                  <a:noFill/>
                </p:spPr>
                <p:txBody>
                  <a:bodyPr wrap="none" rtlCol="0" anchor="b">
                    <a:normAutofit/>
                  </a:bodyPr>
                  <a:lstStyle/>
                  <a:p>
                    <a:pPr>
                      <a:lnSpc>
                        <a:spcPct val="100000"/>
                      </a:lnSpc>
                    </a:pPr>
                    <a:r>
                      <a:rPr lang="zh-CN" altLang="en-US" sz="1600" b="1" dirty="0">
                        <a:solidFill>
                          <a:schemeClr val="accent4"/>
                        </a:solidFill>
                      </a:rPr>
                      <a:t>贷款利率优惠</a:t>
                    </a:r>
                  </a:p>
                </p:txBody>
              </p:sp>
              <p:sp>
                <p:nvSpPr>
                  <p:cNvPr id="14" name="TextBox 13">
                    <a:extLst>
                      <a:ext uri="{FF2B5EF4-FFF2-40B4-BE49-F238E27FC236}">
                        <a16:creationId xmlns:a16="http://schemas.microsoft.com/office/drawing/2014/main" id="{DF0E6089-4902-46BD-92CE-068DFC771F11}"/>
                      </a:ext>
                    </a:extLst>
                  </p:cNvPr>
                  <p:cNvSpPr txBox="1"/>
                  <p:nvPr/>
                </p:nvSpPr>
                <p:spPr>
                  <a:xfrm>
                    <a:off x="1420129" y="1719713"/>
                    <a:ext cx="2520046" cy="294824"/>
                  </a:xfrm>
                  <a:prstGeom prst="rect">
                    <a:avLst/>
                  </a:prstGeom>
                  <a:noFill/>
                </p:spPr>
                <p:txBody>
                  <a:bodyPr wrap="square" rtlCol="0" anchor="b">
                    <a:spAutoFit/>
                  </a:bodyPr>
                  <a:lstStyle/>
                  <a:p>
                    <a:pPr>
                      <a:lnSpc>
                        <a:spcPct val="120000"/>
                      </a:lnSpc>
                    </a:pPr>
                    <a:r>
                      <a:rPr lang="zh-CN" altLang="en-US" sz="1200" dirty="0"/>
                      <a:t>享受较低的贷款利率</a:t>
                    </a:r>
                  </a:p>
                </p:txBody>
              </p:sp>
            </p:grpSp>
            <p:grpSp>
              <p:nvGrpSpPr>
                <p:cNvPr id="21" name="Group 20">
                  <a:extLst>
                    <a:ext uri="{FF2B5EF4-FFF2-40B4-BE49-F238E27FC236}">
                      <a16:creationId xmlns:a16="http://schemas.microsoft.com/office/drawing/2014/main" id="{DE76F056-0DB1-4D93-B1F1-76F7B71DDA8D}"/>
                    </a:ext>
                  </a:extLst>
                </p:cNvPr>
                <p:cNvGrpSpPr/>
                <p:nvPr/>
              </p:nvGrpSpPr>
              <p:grpSpPr>
                <a:xfrm>
                  <a:off x="6175828" y="5009945"/>
                  <a:ext cx="5343072" cy="1079500"/>
                  <a:chOff x="660400" y="1524000"/>
                  <a:chExt cx="3543300" cy="1079500"/>
                </a:xfrm>
              </p:grpSpPr>
              <p:sp>
                <p:nvSpPr>
                  <p:cNvPr id="22" name="Rectangle: Rounded Corners 21">
                    <a:extLst>
                      <a:ext uri="{FF2B5EF4-FFF2-40B4-BE49-F238E27FC236}">
                        <a16:creationId xmlns:a16="http://schemas.microsoft.com/office/drawing/2014/main" id="{9AE545D8-EB63-43D7-91BF-FF41CD22FF57}"/>
                      </a:ext>
                    </a:extLst>
                  </p:cNvPr>
                  <p:cNvSpPr/>
                  <p:nvPr/>
                </p:nvSpPr>
                <p:spPr>
                  <a:xfrm>
                    <a:off x="660400" y="1524000"/>
                    <a:ext cx="3543300" cy="1079500"/>
                  </a:xfrm>
                  <a:prstGeom prst="roundRect">
                    <a:avLst>
                      <a:gd name="adj" fmla="val 9608"/>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26E6B0C-1EE7-458D-906D-F1139991AD0B}"/>
                      </a:ext>
                    </a:extLst>
                  </p:cNvPr>
                  <p:cNvSpPr/>
                  <p:nvPr/>
                </p:nvSpPr>
                <p:spPr>
                  <a:xfrm>
                    <a:off x="952500" y="1797050"/>
                    <a:ext cx="353330" cy="53340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GB" sz="2000" b="1">
                        <a:solidFill>
                          <a:srgbClr val="FFFFFF"/>
                        </a:solidFill>
                      </a:rPr>
                      <a:t>4</a:t>
                    </a:r>
                    <a:endParaRPr lang="en-GB" sz="2000" b="1" dirty="0">
                      <a:solidFill>
                        <a:srgbClr val="FFFFFF"/>
                      </a:solidFill>
                    </a:endParaRPr>
                  </a:p>
                </p:txBody>
              </p:sp>
              <p:sp>
                <p:nvSpPr>
                  <p:cNvPr id="24" name="TextBox 23">
                    <a:extLst>
                      <a:ext uri="{FF2B5EF4-FFF2-40B4-BE49-F238E27FC236}">
                        <a16:creationId xmlns:a16="http://schemas.microsoft.com/office/drawing/2014/main" id="{03C1702F-7356-4C5F-9C2D-806F27CAD4D6}"/>
                      </a:ext>
                    </a:extLst>
                  </p:cNvPr>
                  <p:cNvSpPr txBox="1"/>
                  <p:nvPr/>
                </p:nvSpPr>
                <p:spPr>
                  <a:xfrm>
                    <a:off x="1420129" y="1997252"/>
                    <a:ext cx="2520046" cy="400110"/>
                  </a:xfrm>
                  <a:prstGeom prst="rect">
                    <a:avLst/>
                  </a:prstGeom>
                  <a:noFill/>
                </p:spPr>
                <p:txBody>
                  <a:bodyPr wrap="none" rtlCol="0" anchor="b">
                    <a:normAutofit/>
                  </a:bodyPr>
                  <a:lstStyle/>
                  <a:p>
                    <a:pPr>
                      <a:lnSpc>
                        <a:spcPct val="100000"/>
                      </a:lnSpc>
                    </a:pPr>
                    <a:r>
                      <a:rPr lang="zh-CN" altLang="en-US" sz="1600" b="1" dirty="0">
                        <a:solidFill>
                          <a:schemeClr val="accent6"/>
                        </a:solidFill>
                      </a:rPr>
                      <a:t>灵活付款方式</a:t>
                    </a:r>
                  </a:p>
                </p:txBody>
              </p:sp>
              <p:sp>
                <p:nvSpPr>
                  <p:cNvPr id="25" name="TextBox 24">
                    <a:extLst>
                      <a:ext uri="{FF2B5EF4-FFF2-40B4-BE49-F238E27FC236}">
                        <a16:creationId xmlns:a16="http://schemas.microsoft.com/office/drawing/2014/main" id="{6213CF46-466E-42E1-BB8A-97246E0E6A98}"/>
                      </a:ext>
                    </a:extLst>
                  </p:cNvPr>
                  <p:cNvSpPr txBox="1"/>
                  <p:nvPr/>
                </p:nvSpPr>
                <p:spPr>
                  <a:xfrm>
                    <a:off x="1420129" y="1719713"/>
                    <a:ext cx="2520046" cy="294824"/>
                  </a:xfrm>
                  <a:prstGeom prst="rect">
                    <a:avLst/>
                  </a:prstGeom>
                  <a:noFill/>
                </p:spPr>
                <p:txBody>
                  <a:bodyPr wrap="square" rtlCol="0" anchor="b">
                    <a:spAutoFit/>
                  </a:bodyPr>
                  <a:lstStyle/>
                  <a:p>
                    <a:pPr>
                      <a:lnSpc>
                        <a:spcPct val="120000"/>
                      </a:lnSpc>
                    </a:pPr>
                    <a:r>
                      <a:rPr lang="zh-CN" altLang="en-US" sz="1200" dirty="0"/>
                      <a:t>提供分期付款、定期付款等多种灵活付款方式</a:t>
                    </a:r>
                  </a:p>
                </p:txBody>
              </p:sp>
            </p:grpSp>
          </p:grpSp>
          <p:grpSp>
            <p:nvGrpSpPr>
              <p:cNvPr id="57" name="Group 56">
                <a:extLst>
                  <a:ext uri="{FF2B5EF4-FFF2-40B4-BE49-F238E27FC236}">
                    <a16:creationId xmlns:a16="http://schemas.microsoft.com/office/drawing/2014/main" id="{81F1DD26-B391-4462-A25A-0D0C50D39E84}"/>
                  </a:ext>
                </a:extLst>
              </p:cNvPr>
              <p:cNvGrpSpPr/>
              <p:nvPr/>
            </p:nvGrpSpPr>
            <p:grpSpPr>
              <a:xfrm>
                <a:off x="660400" y="3758006"/>
                <a:ext cx="10858500" cy="1079500"/>
                <a:chOff x="660400" y="5009945"/>
                <a:chExt cx="10858500" cy="1079500"/>
              </a:xfrm>
            </p:grpSpPr>
            <p:grpSp>
              <p:nvGrpSpPr>
                <p:cNvPr id="58" name="Group 57">
                  <a:extLst>
                    <a:ext uri="{FF2B5EF4-FFF2-40B4-BE49-F238E27FC236}">
                      <a16:creationId xmlns:a16="http://schemas.microsoft.com/office/drawing/2014/main" id="{1580E36E-10AC-4C55-998F-65AFE6418CAB}"/>
                    </a:ext>
                  </a:extLst>
                </p:cNvPr>
                <p:cNvGrpSpPr/>
                <p:nvPr/>
              </p:nvGrpSpPr>
              <p:grpSpPr>
                <a:xfrm>
                  <a:off x="660400" y="5009945"/>
                  <a:ext cx="5343072" cy="1079500"/>
                  <a:chOff x="660400" y="1524000"/>
                  <a:chExt cx="3543300" cy="1079500"/>
                </a:xfrm>
              </p:grpSpPr>
              <p:sp>
                <p:nvSpPr>
                  <p:cNvPr id="64" name="Rectangle: Rounded Corners 63">
                    <a:extLst>
                      <a:ext uri="{FF2B5EF4-FFF2-40B4-BE49-F238E27FC236}">
                        <a16:creationId xmlns:a16="http://schemas.microsoft.com/office/drawing/2014/main" id="{4A7D2338-B135-4B08-AFDE-E06B8D6E9C42}"/>
                      </a:ext>
                    </a:extLst>
                  </p:cNvPr>
                  <p:cNvSpPr/>
                  <p:nvPr/>
                </p:nvSpPr>
                <p:spPr>
                  <a:xfrm>
                    <a:off x="660400" y="1524000"/>
                    <a:ext cx="3543300" cy="1079500"/>
                  </a:xfrm>
                  <a:prstGeom prst="roundRect">
                    <a:avLst>
                      <a:gd name="adj" fmla="val 9608"/>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23B21957-8A83-491B-A874-2D78DB225A0D}"/>
                      </a:ext>
                    </a:extLst>
                  </p:cNvPr>
                  <p:cNvSpPr/>
                  <p:nvPr/>
                </p:nvSpPr>
                <p:spPr>
                  <a:xfrm>
                    <a:off x="952500" y="1797050"/>
                    <a:ext cx="353330" cy="53340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GB" sz="2000" b="1">
                        <a:solidFill>
                          <a:srgbClr val="FFFFFF"/>
                        </a:solidFill>
                      </a:rPr>
                      <a:t>1</a:t>
                    </a:r>
                    <a:endParaRPr lang="en-GB" sz="2000" b="1" dirty="0">
                      <a:solidFill>
                        <a:srgbClr val="FFFFFF"/>
                      </a:solidFill>
                    </a:endParaRPr>
                  </a:p>
                </p:txBody>
              </p:sp>
              <p:sp>
                <p:nvSpPr>
                  <p:cNvPr id="66" name="TextBox 65">
                    <a:extLst>
                      <a:ext uri="{FF2B5EF4-FFF2-40B4-BE49-F238E27FC236}">
                        <a16:creationId xmlns:a16="http://schemas.microsoft.com/office/drawing/2014/main" id="{84D68808-4820-4C5C-BD24-60BD2F75F1FC}"/>
                      </a:ext>
                    </a:extLst>
                  </p:cNvPr>
                  <p:cNvSpPr txBox="1"/>
                  <p:nvPr/>
                </p:nvSpPr>
                <p:spPr>
                  <a:xfrm>
                    <a:off x="1420129" y="1997252"/>
                    <a:ext cx="2520046" cy="400110"/>
                  </a:xfrm>
                  <a:prstGeom prst="rect">
                    <a:avLst/>
                  </a:prstGeom>
                  <a:noFill/>
                </p:spPr>
                <p:txBody>
                  <a:bodyPr wrap="none" rtlCol="0" anchor="b">
                    <a:normAutofit/>
                  </a:bodyPr>
                  <a:lstStyle/>
                  <a:p>
                    <a:pPr>
                      <a:lnSpc>
                        <a:spcPct val="100000"/>
                      </a:lnSpc>
                    </a:pPr>
                    <a:r>
                      <a:rPr lang="zh-CN" altLang="en-US" sz="1600" b="1" dirty="0">
                        <a:solidFill>
                          <a:schemeClr val="accent5"/>
                        </a:solidFill>
                      </a:rPr>
                      <a:t>折扣优惠</a:t>
                    </a:r>
                  </a:p>
                </p:txBody>
              </p:sp>
              <p:sp>
                <p:nvSpPr>
                  <p:cNvPr id="67" name="TextBox 66">
                    <a:extLst>
                      <a:ext uri="{FF2B5EF4-FFF2-40B4-BE49-F238E27FC236}">
                        <a16:creationId xmlns:a16="http://schemas.microsoft.com/office/drawing/2014/main" id="{E0E47A25-BB20-4A9C-9DFC-5633300FC701}"/>
                      </a:ext>
                    </a:extLst>
                  </p:cNvPr>
                  <p:cNvSpPr txBox="1"/>
                  <p:nvPr/>
                </p:nvSpPr>
                <p:spPr>
                  <a:xfrm>
                    <a:off x="1420129" y="1719713"/>
                    <a:ext cx="2520046" cy="294824"/>
                  </a:xfrm>
                  <a:prstGeom prst="rect">
                    <a:avLst/>
                  </a:prstGeom>
                  <a:noFill/>
                </p:spPr>
                <p:txBody>
                  <a:bodyPr wrap="square" rtlCol="0" anchor="b">
                    <a:spAutoFit/>
                  </a:bodyPr>
                  <a:lstStyle/>
                  <a:p>
                    <a:pPr>
                      <a:lnSpc>
                        <a:spcPct val="120000"/>
                      </a:lnSpc>
                    </a:pPr>
                    <a:r>
                      <a:rPr lang="zh-CN" altLang="en-US" sz="1200" dirty="0"/>
                      <a:t>享受购房价格的优惠折扣</a:t>
                    </a:r>
                  </a:p>
                </p:txBody>
              </p:sp>
            </p:grpSp>
            <p:grpSp>
              <p:nvGrpSpPr>
                <p:cNvPr id="59" name="Group 58">
                  <a:extLst>
                    <a:ext uri="{FF2B5EF4-FFF2-40B4-BE49-F238E27FC236}">
                      <a16:creationId xmlns:a16="http://schemas.microsoft.com/office/drawing/2014/main" id="{41FA30F9-F098-44AA-9FFA-4CBB34794C0C}"/>
                    </a:ext>
                  </a:extLst>
                </p:cNvPr>
                <p:cNvGrpSpPr/>
                <p:nvPr/>
              </p:nvGrpSpPr>
              <p:grpSpPr>
                <a:xfrm>
                  <a:off x="6175828" y="5009945"/>
                  <a:ext cx="5343072" cy="1079500"/>
                  <a:chOff x="660400" y="1524000"/>
                  <a:chExt cx="3543300" cy="1079500"/>
                </a:xfrm>
              </p:grpSpPr>
              <p:sp>
                <p:nvSpPr>
                  <p:cNvPr id="60" name="Rectangle: Rounded Corners 59">
                    <a:extLst>
                      <a:ext uri="{FF2B5EF4-FFF2-40B4-BE49-F238E27FC236}">
                        <a16:creationId xmlns:a16="http://schemas.microsoft.com/office/drawing/2014/main" id="{D1F501C3-450F-418E-8303-0D7551220C69}"/>
                      </a:ext>
                    </a:extLst>
                  </p:cNvPr>
                  <p:cNvSpPr/>
                  <p:nvPr/>
                </p:nvSpPr>
                <p:spPr>
                  <a:xfrm>
                    <a:off x="660400" y="1524000"/>
                    <a:ext cx="3543300" cy="1079500"/>
                  </a:xfrm>
                  <a:prstGeom prst="roundRect">
                    <a:avLst>
                      <a:gd name="adj" fmla="val 9608"/>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FEF0A828-DF10-4172-97F8-1481A1E0E3BC}"/>
                      </a:ext>
                    </a:extLst>
                  </p:cNvPr>
                  <p:cNvSpPr/>
                  <p:nvPr/>
                </p:nvSpPr>
                <p:spPr>
                  <a:xfrm>
                    <a:off x="952500" y="1797050"/>
                    <a:ext cx="353330" cy="53340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r>
                      <a:rPr lang="en-GB" sz="2000" b="1" dirty="0">
                        <a:solidFill>
                          <a:srgbClr val="FFFFFF"/>
                        </a:solidFill>
                      </a:rPr>
                      <a:t>2</a:t>
                    </a:r>
                  </a:p>
                </p:txBody>
              </p:sp>
              <p:sp>
                <p:nvSpPr>
                  <p:cNvPr id="62" name="TextBox 61">
                    <a:extLst>
                      <a:ext uri="{FF2B5EF4-FFF2-40B4-BE49-F238E27FC236}">
                        <a16:creationId xmlns:a16="http://schemas.microsoft.com/office/drawing/2014/main" id="{93B903A0-0429-4912-BF26-D2297F242D90}"/>
                      </a:ext>
                    </a:extLst>
                  </p:cNvPr>
                  <p:cNvSpPr txBox="1"/>
                  <p:nvPr/>
                </p:nvSpPr>
                <p:spPr>
                  <a:xfrm>
                    <a:off x="1420129" y="1997252"/>
                    <a:ext cx="2520046" cy="400110"/>
                  </a:xfrm>
                  <a:prstGeom prst="rect">
                    <a:avLst/>
                  </a:prstGeom>
                  <a:noFill/>
                </p:spPr>
                <p:txBody>
                  <a:bodyPr wrap="none" rtlCol="0" anchor="b">
                    <a:normAutofit/>
                  </a:bodyPr>
                  <a:lstStyle/>
                  <a:p>
                    <a:pPr>
                      <a:lnSpc>
                        <a:spcPct val="100000"/>
                      </a:lnSpc>
                    </a:pPr>
                    <a:r>
                      <a:rPr lang="zh-CN" altLang="en-US" sz="1600" b="1" dirty="0">
                        <a:solidFill>
                          <a:schemeClr val="accent2"/>
                        </a:solidFill>
                      </a:rPr>
                      <a:t>免费赠品</a:t>
                    </a:r>
                  </a:p>
                </p:txBody>
              </p:sp>
              <p:sp>
                <p:nvSpPr>
                  <p:cNvPr id="63" name="TextBox 62">
                    <a:extLst>
                      <a:ext uri="{FF2B5EF4-FFF2-40B4-BE49-F238E27FC236}">
                        <a16:creationId xmlns:a16="http://schemas.microsoft.com/office/drawing/2014/main" id="{15B5DFF2-77CE-455C-AC97-E91C3EBC16FA}"/>
                      </a:ext>
                    </a:extLst>
                  </p:cNvPr>
                  <p:cNvSpPr txBox="1"/>
                  <p:nvPr/>
                </p:nvSpPr>
                <p:spPr>
                  <a:xfrm>
                    <a:off x="1420129" y="1719713"/>
                    <a:ext cx="2520046" cy="294824"/>
                  </a:xfrm>
                  <a:prstGeom prst="rect">
                    <a:avLst/>
                  </a:prstGeom>
                  <a:noFill/>
                </p:spPr>
                <p:txBody>
                  <a:bodyPr wrap="square" rtlCol="0" anchor="b">
                    <a:spAutoFit/>
                  </a:bodyPr>
                  <a:lstStyle/>
                  <a:p>
                    <a:pPr>
                      <a:lnSpc>
                        <a:spcPct val="120000"/>
                      </a:lnSpc>
                    </a:pPr>
                    <a:r>
                      <a:rPr lang="zh-CN" altLang="en-US" sz="1200" dirty="0"/>
                      <a:t>购房时附赠家具、家电等免费赠品</a:t>
                    </a:r>
                  </a:p>
                </p:txBody>
              </p:sp>
            </p:grpSp>
          </p:grpSp>
        </p:grpSp>
      </p:grpSp>
      <p:sp>
        <p:nvSpPr>
          <p:cNvPr id="73" name="Title 72"/>
          <p:cNvSpPr>
            <a:spLocks noGrp="1"/>
          </p:cNvSpPr>
          <p:nvPr>
            <p:ph type="title"/>
          </p:nvPr>
        </p:nvSpPr>
        <p:spPr/>
        <p:txBody>
          <a:bodyPr wrap="square">
            <a:normAutofit/>
          </a:bodyPr>
          <a:lstStyle/>
          <a:p>
            <a:pPr lvl="0"/>
            <a:r>
              <a:rPr lang="en-US" dirty="0"/>
              <a:t>优惠政策种类解读</a:t>
            </a:r>
          </a:p>
        </p:txBody>
      </p:sp>
    </p:spTree>
    <p:custDataLst>
      <p:tags r:id="rId1"/>
    </p:custDataLst>
    <p:extLst>
      <p:ext uri="{BB962C8B-B14F-4D97-AF65-F5344CB8AC3E}">
        <p14:creationId xmlns:p14="http://schemas.microsoft.com/office/powerpoint/2010/main" val="1087898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380094-F97D-81E0-5A1C-1F4784283F26}"/>
              </a:ext>
            </a:extLst>
          </p:cNvPr>
          <p:cNvGrpSpPr/>
          <p:nvPr/>
        </p:nvGrpSpPr>
        <p:grpSpPr>
          <a:xfrm>
            <a:off x="0" y="1384346"/>
            <a:ext cx="12192000" cy="4588515"/>
            <a:chOff x="0" y="1384346"/>
            <a:chExt cx="12192000" cy="4588515"/>
          </a:xfrm>
        </p:grpSpPr>
        <p:grpSp>
          <p:nvGrpSpPr>
            <p:cNvPr id="5" name="Group 4">
              <a:extLst>
                <a:ext uri="{FF2B5EF4-FFF2-40B4-BE49-F238E27FC236}">
                  <a16:creationId xmlns:a16="http://schemas.microsoft.com/office/drawing/2014/main" id="{D20F573C-8C76-37DE-2DBF-9A6F7BADAF6C}"/>
                </a:ext>
              </a:extLst>
            </p:cNvPr>
            <p:cNvGrpSpPr>
              <a:grpSpLocks/>
            </p:cNvGrpSpPr>
            <p:nvPr/>
          </p:nvGrpSpPr>
          <p:grpSpPr>
            <a:xfrm>
              <a:off x="1357966" y="1535236"/>
              <a:ext cx="5540926" cy="1013716"/>
              <a:chOff x="2492016" y="4214586"/>
              <a:chExt cx="2974766" cy="1013716"/>
            </a:xfrm>
          </p:grpSpPr>
          <p:sp>
            <p:nvSpPr>
              <p:cNvPr id="40" name="Rectangle 39">
                <a:extLst>
                  <a:ext uri="{FF2B5EF4-FFF2-40B4-BE49-F238E27FC236}">
                    <a16:creationId xmlns:a16="http://schemas.microsoft.com/office/drawing/2014/main" id="{42D467DE-F9CF-73B1-E068-D0D766BFBEB9}"/>
                  </a:ext>
                </a:extLst>
              </p:cNvPr>
              <p:cNvSpPr/>
              <p:nvPr/>
            </p:nvSpPr>
            <p:spPr>
              <a:xfrm>
                <a:off x="2492017" y="4807701"/>
                <a:ext cx="2974765"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r>
                  <a:rPr kumimoji="1" lang="zh-CN" altLang="en-US" sz="1200" dirty="0">
                    <a:solidFill>
                      <a:schemeClr val="tx1"/>
                    </a:solidFill>
                  </a:rPr>
                  <a:t>介绍如何制定投资优惠政策，以吸引更多投资者</a:t>
                </a:r>
              </a:p>
            </p:txBody>
          </p:sp>
          <p:sp>
            <p:nvSpPr>
              <p:cNvPr id="41" name="Rectangle 40">
                <a:extLst>
                  <a:ext uri="{FF2B5EF4-FFF2-40B4-BE49-F238E27FC236}">
                    <a16:creationId xmlns:a16="http://schemas.microsoft.com/office/drawing/2014/main" id="{8C85B793-04DB-D33B-F210-048D9E73C2A4}"/>
                  </a:ext>
                </a:extLst>
              </p:cNvPr>
              <p:cNvSpPr/>
              <p:nvPr/>
            </p:nvSpPr>
            <p:spPr>
              <a:xfrm>
                <a:off x="2492016" y="4214586"/>
                <a:ext cx="2974765" cy="587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a:lnSpc>
                    <a:spcPct val="100000"/>
                  </a:lnSpc>
                </a:pPr>
                <a:r>
                  <a:rPr kumimoji="1" lang="zh-CN" altLang="en-US" sz="2400" b="1" dirty="0">
                    <a:solidFill>
                      <a:schemeClr val="tx1"/>
                    </a:solidFill>
                  </a:rPr>
                  <a:t>投资者关注的投资优惠政策</a:t>
                </a:r>
              </a:p>
            </p:txBody>
          </p:sp>
        </p:grpSp>
        <p:pic>
          <p:nvPicPr>
            <p:cNvPr id="6" name="Graphic 5" descr="前引号">
              <a:extLst>
                <a:ext uri="{FF2B5EF4-FFF2-40B4-BE49-F238E27FC236}">
                  <a16:creationId xmlns:a16="http://schemas.microsoft.com/office/drawing/2014/main" id="{D1AFB4DA-6447-EBF5-5730-E753D3B201C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676" y="1384346"/>
              <a:ext cx="914400" cy="914400"/>
            </a:xfrm>
            <a:prstGeom prst="rect">
              <a:avLst/>
            </a:prstGeom>
          </p:spPr>
        </p:pic>
        <p:grpSp>
          <p:nvGrpSpPr>
            <p:cNvPr id="7" name="Group 6">
              <a:extLst>
                <a:ext uri="{FF2B5EF4-FFF2-40B4-BE49-F238E27FC236}">
                  <a16:creationId xmlns:a16="http://schemas.microsoft.com/office/drawing/2014/main" id="{8573B4EA-09F8-CD63-AB8D-632D7AE534A0}"/>
                </a:ext>
              </a:extLst>
            </p:cNvPr>
            <p:cNvGrpSpPr/>
            <p:nvPr/>
          </p:nvGrpSpPr>
          <p:grpSpPr>
            <a:xfrm>
              <a:off x="4284218" y="3941956"/>
              <a:ext cx="3610864" cy="2030905"/>
              <a:chOff x="4284218" y="3429000"/>
              <a:chExt cx="3610864" cy="2030905"/>
            </a:xfrm>
          </p:grpSpPr>
          <p:cxnSp>
            <p:nvCxnSpPr>
              <p:cNvPr id="30" name="Straight Arrow Connector 29">
                <a:extLst>
                  <a:ext uri="{FF2B5EF4-FFF2-40B4-BE49-F238E27FC236}">
                    <a16:creationId xmlns:a16="http://schemas.microsoft.com/office/drawing/2014/main" id="{40AEB4C1-8050-A4A6-2B84-8F80093D0472}"/>
                  </a:ext>
                </a:extLst>
              </p:cNvPr>
              <p:cNvCxnSpPr>
                <a:cxnSpLocks/>
              </p:cNvCxnSpPr>
              <p:nvPr/>
            </p:nvCxnSpPr>
            <p:spPr>
              <a:xfrm>
                <a:off x="4284218" y="3705120"/>
                <a:ext cx="3610864" cy="0"/>
              </a:xfrm>
              <a:prstGeom prst="straightConnector1">
                <a:avLst/>
              </a:prstGeom>
              <a:ln w="15875">
                <a:solidFill>
                  <a:schemeClr val="tx1">
                    <a:lumMod val="50000"/>
                    <a:lumOff val="50000"/>
                    <a:alpha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F5D4881-E8C5-4B19-F63A-FEF3F8F31F6D}"/>
                  </a:ext>
                </a:extLst>
              </p:cNvPr>
              <p:cNvGrpSpPr/>
              <p:nvPr/>
            </p:nvGrpSpPr>
            <p:grpSpPr>
              <a:xfrm>
                <a:off x="4756720" y="3429000"/>
                <a:ext cx="2665857" cy="2030905"/>
                <a:chOff x="4756720" y="3429000"/>
                <a:chExt cx="2665857" cy="2030905"/>
              </a:xfrm>
            </p:grpSpPr>
            <p:grpSp>
              <p:nvGrpSpPr>
                <p:cNvPr id="32" name="Group 31">
                  <a:extLst>
                    <a:ext uri="{FF2B5EF4-FFF2-40B4-BE49-F238E27FC236}">
                      <a16:creationId xmlns:a16="http://schemas.microsoft.com/office/drawing/2014/main" id="{F7B519B5-87D1-1349-6ABE-B3D26590DB6D}"/>
                    </a:ext>
                  </a:extLst>
                </p:cNvPr>
                <p:cNvGrpSpPr/>
                <p:nvPr/>
              </p:nvGrpSpPr>
              <p:grpSpPr>
                <a:xfrm>
                  <a:off x="4756720" y="4268845"/>
                  <a:ext cx="2665857" cy="1191060"/>
                  <a:chOff x="5867372" y="1574047"/>
                  <a:chExt cx="2286000" cy="1191060"/>
                </a:xfrm>
              </p:grpSpPr>
              <p:sp>
                <p:nvSpPr>
                  <p:cNvPr id="36" name="Rectangle: Diagonal Corners Rounded 35">
                    <a:extLst>
                      <a:ext uri="{FF2B5EF4-FFF2-40B4-BE49-F238E27FC236}">
                        <a16:creationId xmlns:a16="http://schemas.microsoft.com/office/drawing/2014/main" id="{3B616F53-78CE-8B6F-6046-059F3CA38A23}"/>
                      </a:ext>
                    </a:extLst>
                  </p:cNvPr>
                  <p:cNvSpPr/>
                  <p:nvPr/>
                </p:nvSpPr>
                <p:spPr>
                  <a:xfrm>
                    <a:off x="5867372" y="1574047"/>
                    <a:ext cx="2286000" cy="1191060"/>
                  </a:xfrm>
                  <a:prstGeom prst="round2DiagRect">
                    <a:avLst/>
                  </a:prstGeom>
                  <a:solidFill>
                    <a:schemeClr val="accent2">
                      <a:alpha val="15000"/>
                    </a:schemeClr>
                  </a:solidFill>
                  <a:ln w="12700" cap="flat">
                    <a:solidFill>
                      <a:schemeClr val="accent2"/>
                    </a:solidFill>
                    <a:prstDash val="solid"/>
                    <a:miter/>
                  </a:ln>
                  <a:effectLst/>
                </p:spPr>
                <p:txBody>
                  <a:bodyPr rtlCol="0" anchor="ctr"/>
                  <a:lstStyle/>
                  <a:p>
                    <a:endParaRPr lang="zh-CN" altLang="en-US" sz="1200" dirty="0"/>
                  </a:p>
                </p:txBody>
              </p:sp>
              <p:grpSp>
                <p:nvGrpSpPr>
                  <p:cNvPr id="37" name="Group 36">
                    <a:extLst>
                      <a:ext uri="{FF2B5EF4-FFF2-40B4-BE49-F238E27FC236}">
                        <a16:creationId xmlns:a16="http://schemas.microsoft.com/office/drawing/2014/main" id="{4CCA7FC9-D7F6-FDE6-D4A8-79AF2C14A849}"/>
                      </a:ext>
                    </a:extLst>
                  </p:cNvPr>
                  <p:cNvGrpSpPr>
                    <a:grpSpLocks/>
                  </p:cNvGrpSpPr>
                  <p:nvPr/>
                </p:nvGrpSpPr>
                <p:grpSpPr>
                  <a:xfrm>
                    <a:off x="6025776" y="1677338"/>
                    <a:ext cx="1969192" cy="842695"/>
                    <a:chOff x="7119256" y="4816418"/>
                    <a:chExt cx="2338272" cy="608049"/>
                  </a:xfrm>
                  <a:noFill/>
                </p:grpSpPr>
                <p:sp>
                  <p:nvSpPr>
                    <p:cNvPr id="38" name="Rectangle 37">
                      <a:extLst>
                        <a:ext uri="{FF2B5EF4-FFF2-40B4-BE49-F238E27FC236}">
                          <a16:creationId xmlns:a16="http://schemas.microsoft.com/office/drawing/2014/main" id="{4A69F99C-71AB-BA31-6DAC-E5DE730132EF}"/>
                        </a:ext>
                      </a:extLst>
                    </p:cNvPr>
                    <p:cNvSpPr/>
                    <p:nvPr/>
                  </p:nvSpPr>
                  <p:spPr>
                    <a:xfrm>
                      <a:off x="7119256" y="4816418"/>
                      <a:ext cx="2338272" cy="3088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zh-CN" altLang="en-US" sz="1600" b="1" dirty="0">
                          <a:solidFill>
                            <a:schemeClr val="tx1"/>
                          </a:solidFill>
                        </a:rPr>
                        <a:t>制定政策</a:t>
                      </a:r>
                    </a:p>
                  </p:txBody>
                </p:sp>
                <p:sp>
                  <p:nvSpPr>
                    <p:cNvPr id="39" name="Rectangle 38">
                      <a:extLst>
                        <a:ext uri="{FF2B5EF4-FFF2-40B4-BE49-F238E27FC236}">
                          <a16:creationId xmlns:a16="http://schemas.microsoft.com/office/drawing/2014/main" id="{15DFE134-22E8-80E4-B8F9-3922FFEBDB42}"/>
                        </a:ext>
                      </a:extLst>
                    </p:cNvPr>
                    <p:cNvSpPr/>
                    <p:nvPr/>
                  </p:nvSpPr>
                  <p:spPr>
                    <a:xfrm>
                      <a:off x="7119256" y="5120981"/>
                      <a:ext cx="2338272" cy="303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tx1"/>
                          </a:solidFill>
                        </a:rPr>
                        <a:t>根据市场情况和需求</a:t>
                      </a:r>
                    </a:p>
                  </p:txBody>
                </p:sp>
              </p:grpSp>
            </p:grpSp>
            <p:grpSp>
              <p:nvGrpSpPr>
                <p:cNvPr id="33" name="Group 32">
                  <a:extLst>
                    <a:ext uri="{FF2B5EF4-FFF2-40B4-BE49-F238E27FC236}">
                      <a16:creationId xmlns:a16="http://schemas.microsoft.com/office/drawing/2014/main" id="{BEF7BDD4-6607-CBB7-1B8A-6A37AB40BCE5}"/>
                    </a:ext>
                  </a:extLst>
                </p:cNvPr>
                <p:cNvGrpSpPr>
                  <a:grpSpLocks/>
                </p:cNvGrpSpPr>
                <p:nvPr/>
              </p:nvGrpSpPr>
              <p:grpSpPr>
                <a:xfrm>
                  <a:off x="5825999" y="3429000"/>
                  <a:ext cx="540000" cy="540000"/>
                  <a:chOff x="4584079" y="5599496"/>
                  <a:chExt cx="540000" cy="540000"/>
                </a:xfrm>
              </p:grpSpPr>
              <p:sp>
                <p:nvSpPr>
                  <p:cNvPr id="34" name="TextBox 33">
                    <a:extLst>
                      <a:ext uri="{FF2B5EF4-FFF2-40B4-BE49-F238E27FC236}">
                        <a16:creationId xmlns:a16="http://schemas.microsoft.com/office/drawing/2014/main" id="{64316ABC-3CB3-1926-F6E0-131515D2CC30}"/>
                      </a:ext>
                    </a:extLst>
                  </p:cNvPr>
                  <p:cNvSpPr txBox="1"/>
                  <p:nvPr/>
                </p:nvSpPr>
                <p:spPr>
                  <a:xfrm>
                    <a:off x="4584079" y="5599496"/>
                    <a:ext cx="540000" cy="540000"/>
                  </a:xfrm>
                  <a:prstGeom prst="ellipse">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35" name="Freeform: Shape 34">
                    <a:extLst>
                      <a:ext uri="{FF2B5EF4-FFF2-40B4-BE49-F238E27FC236}">
                        <a16:creationId xmlns:a16="http://schemas.microsoft.com/office/drawing/2014/main" id="{E581D980-E245-8F67-FCAD-D7BB58D22F8B}"/>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grpSp>
          <p:nvGrpSpPr>
            <p:cNvPr id="8" name="Group 7">
              <a:extLst>
                <a:ext uri="{FF2B5EF4-FFF2-40B4-BE49-F238E27FC236}">
                  <a16:creationId xmlns:a16="http://schemas.microsoft.com/office/drawing/2014/main" id="{604CB87B-9B19-6B40-75FF-5D40B510D9D2}"/>
                </a:ext>
              </a:extLst>
            </p:cNvPr>
            <p:cNvGrpSpPr/>
            <p:nvPr/>
          </p:nvGrpSpPr>
          <p:grpSpPr>
            <a:xfrm>
              <a:off x="0" y="3941956"/>
              <a:ext cx="4271264" cy="2030905"/>
              <a:chOff x="0" y="3429000"/>
              <a:chExt cx="4271264" cy="2030905"/>
            </a:xfrm>
          </p:grpSpPr>
          <p:cxnSp>
            <p:nvCxnSpPr>
              <p:cNvPr id="20" name="Straight Arrow Connector 19">
                <a:extLst>
                  <a:ext uri="{FF2B5EF4-FFF2-40B4-BE49-F238E27FC236}">
                    <a16:creationId xmlns:a16="http://schemas.microsoft.com/office/drawing/2014/main" id="{7D780C4C-9019-615D-EB6D-8B1E0C88A5C4}"/>
                  </a:ext>
                </a:extLst>
              </p:cNvPr>
              <p:cNvCxnSpPr>
                <a:cxnSpLocks/>
              </p:cNvCxnSpPr>
              <p:nvPr/>
            </p:nvCxnSpPr>
            <p:spPr>
              <a:xfrm>
                <a:off x="0" y="3705120"/>
                <a:ext cx="4271264" cy="0"/>
              </a:xfrm>
              <a:prstGeom prst="straightConnector1">
                <a:avLst/>
              </a:prstGeom>
              <a:ln w="15875">
                <a:solidFill>
                  <a:schemeClr val="tx1">
                    <a:lumMod val="50000"/>
                    <a:lumOff val="50000"/>
                    <a:alpha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5D67938-6798-BEE0-9665-65B42C3C519A}"/>
                  </a:ext>
                </a:extLst>
              </p:cNvPr>
              <p:cNvGrpSpPr/>
              <p:nvPr/>
            </p:nvGrpSpPr>
            <p:grpSpPr>
              <a:xfrm>
                <a:off x="1132903" y="3429000"/>
                <a:ext cx="2665857" cy="2030905"/>
                <a:chOff x="1132903" y="3429000"/>
                <a:chExt cx="2665857" cy="2030905"/>
              </a:xfrm>
            </p:grpSpPr>
            <p:grpSp>
              <p:nvGrpSpPr>
                <p:cNvPr id="22" name="Group 21">
                  <a:extLst>
                    <a:ext uri="{FF2B5EF4-FFF2-40B4-BE49-F238E27FC236}">
                      <a16:creationId xmlns:a16="http://schemas.microsoft.com/office/drawing/2014/main" id="{64417E0C-9D2C-246C-382A-43705DA294B0}"/>
                    </a:ext>
                  </a:extLst>
                </p:cNvPr>
                <p:cNvGrpSpPr/>
                <p:nvPr/>
              </p:nvGrpSpPr>
              <p:grpSpPr>
                <a:xfrm>
                  <a:off x="1132903" y="4268845"/>
                  <a:ext cx="2665857" cy="1191060"/>
                  <a:chOff x="5867372" y="1574047"/>
                  <a:chExt cx="2286000" cy="1191060"/>
                </a:xfrm>
              </p:grpSpPr>
              <p:sp>
                <p:nvSpPr>
                  <p:cNvPr id="26" name="Rectangle: Diagonal Corners Rounded 25">
                    <a:extLst>
                      <a:ext uri="{FF2B5EF4-FFF2-40B4-BE49-F238E27FC236}">
                        <a16:creationId xmlns:a16="http://schemas.microsoft.com/office/drawing/2014/main" id="{E6173608-B1B3-6FB5-425B-36B13F5A8078}"/>
                      </a:ext>
                    </a:extLst>
                  </p:cNvPr>
                  <p:cNvSpPr/>
                  <p:nvPr/>
                </p:nvSpPr>
                <p:spPr>
                  <a:xfrm>
                    <a:off x="5867372" y="1574047"/>
                    <a:ext cx="2286000" cy="1191060"/>
                  </a:xfrm>
                  <a:prstGeom prst="round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dirty="0"/>
                  </a:p>
                </p:txBody>
              </p:sp>
              <p:grpSp>
                <p:nvGrpSpPr>
                  <p:cNvPr id="27" name="Group 26">
                    <a:extLst>
                      <a:ext uri="{FF2B5EF4-FFF2-40B4-BE49-F238E27FC236}">
                        <a16:creationId xmlns:a16="http://schemas.microsoft.com/office/drawing/2014/main" id="{F70C5036-F24F-7745-9C26-6DB7C2196478}"/>
                      </a:ext>
                    </a:extLst>
                  </p:cNvPr>
                  <p:cNvGrpSpPr>
                    <a:grpSpLocks/>
                  </p:cNvGrpSpPr>
                  <p:nvPr/>
                </p:nvGrpSpPr>
                <p:grpSpPr>
                  <a:xfrm>
                    <a:off x="6025776" y="1677338"/>
                    <a:ext cx="1969192" cy="842695"/>
                    <a:chOff x="7119256" y="4816418"/>
                    <a:chExt cx="2338272" cy="608049"/>
                  </a:xfrm>
                  <a:noFill/>
                </p:grpSpPr>
                <p:sp>
                  <p:nvSpPr>
                    <p:cNvPr id="28" name="Rectangle 27">
                      <a:extLst>
                        <a:ext uri="{FF2B5EF4-FFF2-40B4-BE49-F238E27FC236}">
                          <a16:creationId xmlns:a16="http://schemas.microsoft.com/office/drawing/2014/main" id="{2A89E7B3-C6FD-68F3-B683-7BC2CD9A4E61}"/>
                        </a:ext>
                      </a:extLst>
                    </p:cNvPr>
                    <p:cNvSpPr/>
                    <p:nvPr/>
                  </p:nvSpPr>
                  <p:spPr>
                    <a:xfrm>
                      <a:off x="7119256" y="4816418"/>
                      <a:ext cx="2338272" cy="3088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zh-CN" altLang="en-US" sz="1600" b="1" dirty="0">
                          <a:solidFill>
                            <a:schemeClr val="tx1"/>
                          </a:solidFill>
                        </a:rPr>
                        <a:t>市场调研</a:t>
                      </a:r>
                    </a:p>
                  </p:txBody>
                </p:sp>
                <p:sp>
                  <p:nvSpPr>
                    <p:cNvPr id="29" name="Rectangle 28">
                      <a:extLst>
                        <a:ext uri="{FF2B5EF4-FFF2-40B4-BE49-F238E27FC236}">
                          <a16:creationId xmlns:a16="http://schemas.microsoft.com/office/drawing/2014/main" id="{1FC84C4B-4607-B503-C27D-4B957B2AD1D5}"/>
                        </a:ext>
                      </a:extLst>
                    </p:cNvPr>
                    <p:cNvSpPr/>
                    <p:nvPr/>
                  </p:nvSpPr>
                  <p:spPr>
                    <a:xfrm>
                      <a:off x="7119256" y="5120981"/>
                      <a:ext cx="2338272" cy="303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tx1"/>
                          </a:solidFill>
                        </a:rPr>
                        <a:t>了解投资者需求</a:t>
                      </a:r>
                    </a:p>
                  </p:txBody>
                </p:sp>
              </p:grpSp>
            </p:grpSp>
            <p:grpSp>
              <p:nvGrpSpPr>
                <p:cNvPr id="23" name="Group 22">
                  <a:extLst>
                    <a:ext uri="{FF2B5EF4-FFF2-40B4-BE49-F238E27FC236}">
                      <a16:creationId xmlns:a16="http://schemas.microsoft.com/office/drawing/2014/main" id="{017EA730-269F-A87C-0FAE-55C8DA72A437}"/>
                    </a:ext>
                  </a:extLst>
                </p:cNvPr>
                <p:cNvGrpSpPr/>
                <p:nvPr/>
              </p:nvGrpSpPr>
              <p:grpSpPr>
                <a:xfrm>
                  <a:off x="2195831" y="3429000"/>
                  <a:ext cx="540000" cy="540000"/>
                  <a:chOff x="6096000" y="3294813"/>
                  <a:chExt cx="540000" cy="540000"/>
                </a:xfrm>
              </p:grpSpPr>
              <p:sp>
                <p:nvSpPr>
                  <p:cNvPr id="24" name="TextBox 23">
                    <a:extLst>
                      <a:ext uri="{FF2B5EF4-FFF2-40B4-BE49-F238E27FC236}">
                        <a16:creationId xmlns:a16="http://schemas.microsoft.com/office/drawing/2014/main" id="{D763F858-D8B4-FF50-C40B-E7D8AC753921}"/>
                      </a:ext>
                    </a:extLst>
                  </p:cNvPr>
                  <p:cNvSpPr txBox="1"/>
                  <p:nvPr/>
                </p:nvSpPr>
                <p:spPr>
                  <a:xfrm>
                    <a:off x="6096000" y="3294813"/>
                    <a:ext cx="540000" cy="540000"/>
                  </a:xfrm>
                  <a:prstGeom prst="ellipse">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dirty="0"/>
                  </a:p>
                </p:txBody>
              </p:sp>
              <p:sp>
                <p:nvSpPr>
                  <p:cNvPr id="25" name="Freeform: Shape 24">
                    <a:extLst>
                      <a:ext uri="{FF2B5EF4-FFF2-40B4-BE49-F238E27FC236}">
                        <a16:creationId xmlns:a16="http://schemas.microsoft.com/office/drawing/2014/main" id="{9072ED24-0FB5-419B-CF45-3F0D696BE909}"/>
                      </a:ext>
                    </a:extLst>
                  </p:cNvPr>
                  <p:cNvSpPr/>
                  <p:nvPr/>
                </p:nvSpPr>
                <p:spPr>
                  <a:xfrm>
                    <a:off x="6252886" y="342711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grpSp>
          <p:nvGrpSpPr>
            <p:cNvPr id="9" name="Group 8">
              <a:extLst>
                <a:ext uri="{FF2B5EF4-FFF2-40B4-BE49-F238E27FC236}">
                  <a16:creationId xmlns:a16="http://schemas.microsoft.com/office/drawing/2014/main" id="{96911875-EC5A-F305-B4E9-EAC9F7451B51}"/>
                </a:ext>
              </a:extLst>
            </p:cNvPr>
            <p:cNvGrpSpPr/>
            <p:nvPr/>
          </p:nvGrpSpPr>
          <p:grpSpPr>
            <a:xfrm>
              <a:off x="7908036" y="3941956"/>
              <a:ext cx="4283964" cy="2030905"/>
              <a:chOff x="7908036" y="3429000"/>
              <a:chExt cx="4283964" cy="2030905"/>
            </a:xfrm>
          </p:grpSpPr>
          <p:cxnSp>
            <p:nvCxnSpPr>
              <p:cNvPr id="10" name="Straight Arrow Connector 9">
                <a:extLst>
                  <a:ext uri="{FF2B5EF4-FFF2-40B4-BE49-F238E27FC236}">
                    <a16:creationId xmlns:a16="http://schemas.microsoft.com/office/drawing/2014/main" id="{94B8AE55-E2CF-57C9-A50E-961562ECBB53}"/>
                  </a:ext>
                </a:extLst>
              </p:cNvPr>
              <p:cNvCxnSpPr>
                <a:cxnSpLocks/>
              </p:cNvCxnSpPr>
              <p:nvPr/>
            </p:nvCxnSpPr>
            <p:spPr>
              <a:xfrm>
                <a:off x="7908036" y="3705120"/>
                <a:ext cx="4283964"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3612EBE-4853-FA78-A8D5-3452E4079B47}"/>
                  </a:ext>
                </a:extLst>
              </p:cNvPr>
              <p:cNvGrpSpPr/>
              <p:nvPr/>
            </p:nvGrpSpPr>
            <p:grpSpPr>
              <a:xfrm>
                <a:off x="8380539" y="3429000"/>
                <a:ext cx="2665857" cy="2030905"/>
                <a:chOff x="8380539" y="3429000"/>
                <a:chExt cx="2665857" cy="2030905"/>
              </a:xfrm>
            </p:grpSpPr>
            <p:grpSp>
              <p:nvGrpSpPr>
                <p:cNvPr id="12" name="Group 11">
                  <a:extLst>
                    <a:ext uri="{FF2B5EF4-FFF2-40B4-BE49-F238E27FC236}">
                      <a16:creationId xmlns:a16="http://schemas.microsoft.com/office/drawing/2014/main" id="{159FF900-B48F-47CD-AAFC-DE33F67389CC}"/>
                    </a:ext>
                  </a:extLst>
                </p:cNvPr>
                <p:cNvGrpSpPr/>
                <p:nvPr/>
              </p:nvGrpSpPr>
              <p:grpSpPr>
                <a:xfrm>
                  <a:off x="8380539" y="4268845"/>
                  <a:ext cx="2665857" cy="1191060"/>
                  <a:chOff x="5867372" y="1574047"/>
                  <a:chExt cx="2286000" cy="1191060"/>
                </a:xfrm>
              </p:grpSpPr>
              <p:sp>
                <p:nvSpPr>
                  <p:cNvPr id="16" name="Rectangle: Diagonal Corners Rounded 15">
                    <a:extLst>
                      <a:ext uri="{FF2B5EF4-FFF2-40B4-BE49-F238E27FC236}">
                        <a16:creationId xmlns:a16="http://schemas.microsoft.com/office/drawing/2014/main" id="{EFFFE217-CCEC-CE88-229A-BC4FEB1B2354}"/>
                      </a:ext>
                    </a:extLst>
                  </p:cNvPr>
                  <p:cNvSpPr/>
                  <p:nvPr/>
                </p:nvSpPr>
                <p:spPr>
                  <a:xfrm>
                    <a:off x="5867372" y="1574047"/>
                    <a:ext cx="2286000" cy="1191060"/>
                  </a:xfrm>
                  <a:prstGeom prst="round2DiagRect">
                    <a:avLst/>
                  </a:prstGeom>
                  <a:solidFill>
                    <a:schemeClr val="accent3">
                      <a:alpha val="15000"/>
                    </a:schemeClr>
                  </a:solidFill>
                  <a:ln w="12700" cap="flat">
                    <a:solidFill>
                      <a:schemeClr val="accent3"/>
                    </a:solidFill>
                    <a:prstDash val="solid"/>
                    <a:miter/>
                  </a:ln>
                  <a:effectLst/>
                </p:spPr>
                <p:txBody>
                  <a:bodyPr rtlCol="0" anchor="ctr"/>
                  <a:lstStyle/>
                  <a:p>
                    <a:endParaRPr lang="zh-CN" altLang="en-US" sz="1200" dirty="0"/>
                  </a:p>
                </p:txBody>
              </p:sp>
              <p:grpSp>
                <p:nvGrpSpPr>
                  <p:cNvPr id="17" name="Group 16">
                    <a:extLst>
                      <a:ext uri="{FF2B5EF4-FFF2-40B4-BE49-F238E27FC236}">
                        <a16:creationId xmlns:a16="http://schemas.microsoft.com/office/drawing/2014/main" id="{1E863286-7C7A-2E4E-C623-F16883E283A6}"/>
                      </a:ext>
                    </a:extLst>
                  </p:cNvPr>
                  <p:cNvGrpSpPr>
                    <a:grpSpLocks/>
                  </p:cNvGrpSpPr>
                  <p:nvPr/>
                </p:nvGrpSpPr>
                <p:grpSpPr>
                  <a:xfrm>
                    <a:off x="6025776" y="1677338"/>
                    <a:ext cx="1969192" cy="842695"/>
                    <a:chOff x="7119256" y="4816418"/>
                    <a:chExt cx="2338272" cy="608049"/>
                  </a:xfrm>
                  <a:noFill/>
                </p:grpSpPr>
                <p:sp>
                  <p:nvSpPr>
                    <p:cNvPr id="18" name="Rectangle 17">
                      <a:extLst>
                        <a:ext uri="{FF2B5EF4-FFF2-40B4-BE49-F238E27FC236}">
                          <a16:creationId xmlns:a16="http://schemas.microsoft.com/office/drawing/2014/main" id="{240657C8-84B3-929A-395B-DEE8B7AD7F79}"/>
                        </a:ext>
                      </a:extLst>
                    </p:cNvPr>
                    <p:cNvSpPr/>
                    <p:nvPr/>
                  </p:nvSpPr>
                  <p:spPr>
                    <a:xfrm>
                      <a:off x="7119256" y="4816418"/>
                      <a:ext cx="2338272" cy="3088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zh-CN" altLang="en-US" sz="1600" b="1" dirty="0">
                          <a:solidFill>
                            <a:schemeClr val="tx1"/>
                          </a:solidFill>
                        </a:rPr>
                        <a:t>发布政策</a:t>
                      </a:r>
                    </a:p>
                  </p:txBody>
                </p:sp>
                <p:sp>
                  <p:nvSpPr>
                    <p:cNvPr id="19" name="Rectangle 18">
                      <a:extLst>
                        <a:ext uri="{FF2B5EF4-FFF2-40B4-BE49-F238E27FC236}">
                          <a16:creationId xmlns:a16="http://schemas.microsoft.com/office/drawing/2014/main" id="{25F28FDA-3C76-0DCF-1DB8-F0E3EEB3C751}"/>
                        </a:ext>
                      </a:extLst>
                    </p:cNvPr>
                    <p:cNvSpPr/>
                    <p:nvPr/>
                  </p:nvSpPr>
                  <p:spPr>
                    <a:xfrm>
                      <a:off x="7119256" y="5120981"/>
                      <a:ext cx="2338272" cy="303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tx1"/>
                          </a:solidFill>
                        </a:rPr>
                        <a:t>宣传投资优惠政策</a:t>
                      </a:r>
                    </a:p>
                  </p:txBody>
                </p:sp>
              </p:grpSp>
            </p:grpSp>
            <p:grpSp>
              <p:nvGrpSpPr>
                <p:cNvPr id="13" name="Group 12">
                  <a:extLst>
                    <a:ext uri="{FF2B5EF4-FFF2-40B4-BE49-F238E27FC236}">
                      <a16:creationId xmlns:a16="http://schemas.microsoft.com/office/drawing/2014/main" id="{4599CF81-015C-3AAC-DB84-06B0286D8C4E}"/>
                    </a:ext>
                  </a:extLst>
                </p:cNvPr>
                <p:cNvGrpSpPr>
                  <a:grpSpLocks/>
                </p:cNvGrpSpPr>
                <p:nvPr/>
              </p:nvGrpSpPr>
              <p:grpSpPr>
                <a:xfrm>
                  <a:off x="9443467" y="3429000"/>
                  <a:ext cx="540000" cy="540000"/>
                  <a:chOff x="5460031" y="5599496"/>
                  <a:chExt cx="540000" cy="540000"/>
                </a:xfrm>
              </p:grpSpPr>
              <p:sp>
                <p:nvSpPr>
                  <p:cNvPr id="14" name="TextBox 13">
                    <a:extLst>
                      <a:ext uri="{FF2B5EF4-FFF2-40B4-BE49-F238E27FC236}">
                        <a16:creationId xmlns:a16="http://schemas.microsoft.com/office/drawing/2014/main" id="{26C6AF40-D771-B4BC-DF5D-E0EC86297D9B}"/>
                      </a:ext>
                    </a:extLst>
                  </p:cNvPr>
                  <p:cNvSpPr txBox="1"/>
                  <p:nvPr/>
                </p:nvSpPr>
                <p:spPr>
                  <a:xfrm>
                    <a:off x="5460031" y="5599496"/>
                    <a:ext cx="540000" cy="540000"/>
                  </a:xfrm>
                  <a:prstGeom prst="ellipse">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15" name="Freeform: Shape 14">
                    <a:extLst>
                      <a:ext uri="{FF2B5EF4-FFF2-40B4-BE49-F238E27FC236}">
                        <a16:creationId xmlns:a16="http://schemas.microsoft.com/office/drawing/2014/main" id="{CBDFBDD5-E893-1BE0-1DD1-B62C13EBAF60}"/>
                      </a:ext>
                    </a:extLst>
                  </p:cNvPr>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grpSp>
      <p:sp>
        <p:nvSpPr>
          <p:cNvPr id="43" name="Title 42"/>
          <p:cNvSpPr>
            <a:spLocks noGrp="1"/>
          </p:cNvSpPr>
          <p:nvPr>
            <p:ph type="title"/>
          </p:nvPr>
        </p:nvSpPr>
        <p:spPr/>
        <p:txBody>
          <a:bodyPr wrap="square">
            <a:normAutofit/>
          </a:bodyPr>
          <a:lstStyle/>
          <a:p>
            <a:pPr lvl="0"/>
            <a:r>
              <a:rPr lang="en-US" dirty="0"/>
              <a:t>如何制定优惠政策</a:t>
            </a:r>
          </a:p>
        </p:txBody>
      </p:sp>
    </p:spTree>
    <p:custDataLst>
      <p:tags r:id="rId1"/>
    </p:custDataLst>
    <p:extLst>
      <p:ext uri="{BB962C8B-B14F-4D97-AF65-F5344CB8AC3E}">
        <p14:creationId xmlns:p14="http://schemas.microsoft.com/office/powerpoint/2010/main" val="627291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94135" y="1322665"/>
            <a:ext cx="9603730" cy="4619070"/>
            <a:chOff x="1294135" y="1322665"/>
            <a:chExt cx="9603730" cy="4619070"/>
          </a:xfrm>
        </p:grpSpPr>
        <p:sp>
          <p:nvSpPr>
            <p:cNvPr id="8" name="Rectangle 7">
              <a:extLst>
                <a:ext uri="{FF2B5EF4-FFF2-40B4-BE49-F238E27FC236}">
                  <a16:creationId xmlns:a16="http://schemas.microsoft.com/office/drawing/2014/main" id="{BDEBB54F-D940-4889-9A63-409DDA2D5921}"/>
                </a:ext>
              </a:extLst>
            </p:cNvPr>
            <p:cNvSpPr/>
            <p:nvPr/>
          </p:nvSpPr>
          <p:spPr>
            <a:xfrm>
              <a:off x="1294135" y="1322665"/>
              <a:ext cx="3604888" cy="1550664"/>
            </a:xfrm>
            <a:prstGeom prst="rect">
              <a:avLst/>
            </a:prstGeom>
          </p:spPr>
          <p:txBody>
            <a:bodyPr wrap="square" anchor="b" anchorCtr="0">
              <a:noAutofit/>
            </a:bodyPr>
            <a:lstStyle/>
            <a:p>
              <a:pPr>
                <a:lnSpc>
                  <a:spcPct val="100000"/>
                </a:lnSpc>
                <a:buSzPct val="25000"/>
              </a:pPr>
              <a:r>
                <a:rPr lang="zh-CN" altLang="en-US" sz="2400" b="1" dirty="0">
                  <a:solidFill>
                    <a:schemeClr val="tx1"/>
                  </a:solidFill>
                </a:rPr>
                <a:t>市场形势下的政策应变</a:t>
              </a:r>
            </a:p>
          </p:txBody>
        </p:sp>
        <p:grpSp>
          <p:nvGrpSpPr>
            <p:cNvPr id="4" name="Group 3">
              <a:extLst>
                <a:ext uri="{FF2B5EF4-FFF2-40B4-BE49-F238E27FC236}">
                  <a16:creationId xmlns:a16="http://schemas.microsoft.com/office/drawing/2014/main" id="{7757FF12-4A45-41BB-979A-F51F81564159}"/>
                </a:ext>
              </a:extLst>
            </p:cNvPr>
            <p:cNvGrpSpPr/>
            <p:nvPr/>
          </p:nvGrpSpPr>
          <p:grpSpPr>
            <a:xfrm>
              <a:off x="7792115" y="2078346"/>
              <a:ext cx="3105750" cy="1812731"/>
              <a:chOff x="8375049" y="2233911"/>
              <a:chExt cx="3105750" cy="1812731"/>
            </a:xfrm>
          </p:grpSpPr>
          <p:grpSp>
            <p:nvGrpSpPr>
              <p:cNvPr id="104" name="Group 103">
                <a:extLst>
                  <a:ext uri="{FF2B5EF4-FFF2-40B4-BE49-F238E27FC236}">
                    <a16:creationId xmlns:a16="http://schemas.microsoft.com/office/drawing/2014/main" id="{AC5C4048-B62C-4821-A2E0-8A3D039D7DBB}"/>
                  </a:ext>
                </a:extLst>
              </p:cNvPr>
              <p:cNvGrpSpPr/>
              <p:nvPr/>
            </p:nvGrpSpPr>
            <p:grpSpPr>
              <a:xfrm flipH="1">
                <a:off x="8375049" y="2939279"/>
                <a:ext cx="3105750" cy="1107363"/>
                <a:chOff x="2596948" y="1986878"/>
                <a:chExt cx="3105750" cy="1107363"/>
              </a:xfrm>
            </p:grpSpPr>
            <p:sp>
              <p:nvSpPr>
                <p:cNvPr id="108" name="TextBox 107">
                  <a:extLst>
                    <a:ext uri="{FF2B5EF4-FFF2-40B4-BE49-F238E27FC236}">
                      <a16:creationId xmlns:a16="http://schemas.microsoft.com/office/drawing/2014/main" id="{927650A6-D416-4771-A9C6-62537D3B2DE1}"/>
                    </a:ext>
                  </a:extLst>
                </p:cNvPr>
                <p:cNvSpPr txBox="1"/>
                <p:nvPr/>
              </p:nvSpPr>
              <p:spPr>
                <a:xfrm>
                  <a:off x="3212312" y="2009020"/>
                  <a:ext cx="1452538" cy="338554"/>
                </a:xfrm>
                <a:prstGeom prst="rect">
                  <a:avLst/>
                </a:prstGeom>
                <a:noFill/>
              </p:spPr>
              <p:txBody>
                <a:bodyPr wrap="none" rtlCol="0" anchor="b">
                  <a:normAutofit/>
                </a:bodyPr>
                <a:lstStyle/>
                <a:p>
                  <a:pPr>
                    <a:lnSpc>
                      <a:spcPct val="100000"/>
                    </a:lnSpc>
                  </a:pPr>
                  <a:r>
                    <a:rPr lang="zh-CN" altLang="en-US" sz="1600" b="1" dirty="0"/>
                    <a:t>满足投资者需求</a:t>
                  </a:r>
                </a:p>
              </p:txBody>
            </p:sp>
            <p:sp>
              <p:nvSpPr>
                <p:cNvPr id="109" name="Rectangle 108">
                  <a:extLst>
                    <a:ext uri="{FF2B5EF4-FFF2-40B4-BE49-F238E27FC236}">
                      <a16:creationId xmlns:a16="http://schemas.microsoft.com/office/drawing/2014/main" id="{425A745B-3F39-4ED5-9006-5AB23A6069D9}"/>
                    </a:ext>
                  </a:extLst>
                </p:cNvPr>
                <p:cNvSpPr/>
                <p:nvPr/>
              </p:nvSpPr>
              <p:spPr>
                <a:xfrm>
                  <a:off x="2596948" y="2355890"/>
                  <a:ext cx="2067904" cy="738351"/>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nSpc>
                      <a:spcPct val="120000"/>
                    </a:lnSpc>
                  </a:pPr>
                  <a:r>
                    <a:rPr lang="zh-CN" altLang="en-US" sz="1200" dirty="0">
                      <a:solidFill>
                        <a:schemeClr val="tx1"/>
                      </a:solidFill>
                    </a:rPr>
                    <a:t>根据投资者的需求制定个性化的投资优惠政策</a:t>
                  </a:r>
                </a:p>
              </p:txBody>
            </p:sp>
            <p:sp>
              <p:nvSpPr>
                <p:cNvPr id="110" name="Freeform: Shape 109">
                  <a:extLst>
                    <a:ext uri="{FF2B5EF4-FFF2-40B4-BE49-F238E27FC236}">
                      <a16:creationId xmlns:a16="http://schemas.microsoft.com/office/drawing/2014/main" id="{91E663A6-BB82-420E-A4D8-0E688C302F48}"/>
                    </a:ext>
                  </a:extLst>
                </p:cNvPr>
                <p:cNvSpPr/>
                <p:nvPr/>
              </p:nvSpPr>
              <p:spPr>
                <a:xfrm>
                  <a:off x="4796935" y="1986878"/>
                  <a:ext cx="905763" cy="552169"/>
                </a:xfrm>
                <a:custGeom>
                  <a:avLst/>
                  <a:gdLst>
                    <a:gd name="connsiteX0" fmla="*/ 1662677 w 1808104"/>
                    <a:gd name="connsiteY0" fmla="*/ 852505 h 1104341"/>
                    <a:gd name="connsiteX1" fmla="*/ 1101400 w 1808104"/>
                    <a:gd name="connsiteY1" fmla="*/ 1091024 h 1104341"/>
                    <a:gd name="connsiteX2" fmla="*/ 622978 w 1808104"/>
                    <a:gd name="connsiteY2" fmla="*/ 1076976 h 1104341"/>
                    <a:gd name="connsiteX3" fmla="*/ 904052 w 1808104"/>
                    <a:gd name="connsiteY3" fmla="*/ 552171 h 1104341"/>
                    <a:gd name="connsiteX4" fmla="*/ 1662677 w 1808104"/>
                    <a:gd name="connsiteY4" fmla="*/ 852505 h 1104341"/>
                    <a:gd name="connsiteX0" fmla="*/ 1662677 w 1808104"/>
                    <a:gd name="connsiteY0" fmla="*/ 852505 h 1104341"/>
                    <a:gd name="connsiteX1" fmla="*/ 1101400 w 1808104"/>
                    <a:gd name="connsiteY1" fmla="*/ 1091024 h 1104341"/>
                    <a:gd name="connsiteX2" fmla="*/ 622978 w 1808104"/>
                    <a:gd name="connsiteY2" fmla="*/ 1076976 h 1104341"/>
                    <a:gd name="connsiteX0" fmla="*/ 4357251 w 4357251"/>
                    <a:gd name="connsiteY0" fmla="*/ 1804356 h 2056191"/>
                    <a:gd name="connsiteX1" fmla="*/ 0 w 4357251"/>
                    <a:gd name="connsiteY1" fmla="*/ 0 h 2056191"/>
                    <a:gd name="connsiteX2" fmla="*/ 3795974 w 4357251"/>
                    <a:gd name="connsiteY2" fmla="*/ 2042875 h 2056191"/>
                    <a:gd name="connsiteX3" fmla="*/ 3317552 w 4357251"/>
                    <a:gd name="connsiteY3" fmla="*/ 2028827 h 2056191"/>
                    <a:gd name="connsiteX4" fmla="*/ 3598626 w 4357251"/>
                    <a:gd name="connsiteY4" fmla="*/ 1504022 h 2056191"/>
                    <a:gd name="connsiteX5" fmla="*/ 4357251 w 4357251"/>
                    <a:gd name="connsiteY5" fmla="*/ 1804356 h 2056191"/>
                    <a:gd name="connsiteX0" fmla="*/ 4357251 w 4357251"/>
                    <a:gd name="connsiteY0" fmla="*/ 1804356 h 2056191"/>
                    <a:gd name="connsiteX1" fmla="*/ 3795974 w 4357251"/>
                    <a:gd name="connsiteY1" fmla="*/ 2042875 h 2056191"/>
                    <a:gd name="connsiteX2" fmla="*/ 3317552 w 4357251"/>
                    <a:gd name="connsiteY2" fmla="*/ 2028827 h 2056191"/>
                    <a:gd name="connsiteX0" fmla="*/ 1039699 w 1039699"/>
                    <a:gd name="connsiteY0" fmla="*/ 300334 h 552169"/>
                    <a:gd name="connsiteX1" fmla="*/ 478422 w 1039699"/>
                    <a:gd name="connsiteY1" fmla="*/ 538853 h 552169"/>
                    <a:gd name="connsiteX2" fmla="*/ 0 w 1039699"/>
                    <a:gd name="connsiteY2" fmla="*/ 524805 h 552169"/>
                    <a:gd name="connsiteX3" fmla="*/ 281074 w 1039699"/>
                    <a:gd name="connsiteY3" fmla="*/ 0 h 552169"/>
                    <a:gd name="connsiteX4" fmla="*/ 1039699 w 1039699"/>
                    <a:gd name="connsiteY4" fmla="*/ 300334 h 552169"/>
                    <a:gd name="connsiteX0" fmla="*/ 1039699 w 1039699"/>
                    <a:gd name="connsiteY0" fmla="*/ 300334 h 552169"/>
                    <a:gd name="connsiteX1" fmla="*/ 478422 w 1039699"/>
                    <a:gd name="connsiteY1" fmla="*/ 538853 h 552169"/>
                    <a:gd name="connsiteX2" fmla="*/ 0 w 1039699"/>
                    <a:gd name="connsiteY2" fmla="*/ 524805 h 552169"/>
                  </a:gdLst>
                  <a:ahLst/>
                  <a:cxnLst>
                    <a:cxn ang="0">
                      <a:pos x="connsiteX0" y="connsiteY0"/>
                    </a:cxn>
                    <a:cxn ang="0">
                      <a:pos x="connsiteX1" y="connsiteY1"/>
                    </a:cxn>
                    <a:cxn ang="0">
                      <a:pos x="connsiteX2" y="connsiteY2"/>
                    </a:cxn>
                  </a:cxnLst>
                  <a:rect l="l" t="t" r="r" b="b"/>
                  <a:pathLst>
                    <a:path w="1039699" h="552169" stroke="0" extrusionOk="0">
                      <a:moveTo>
                        <a:pt x="1039699" y="300334"/>
                      </a:moveTo>
                      <a:cubicBezTo>
                        <a:pt x="910948" y="421655"/>
                        <a:pt x="709425" y="507293"/>
                        <a:pt x="478422" y="538853"/>
                      </a:cubicBezTo>
                      <a:cubicBezTo>
                        <a:pt x="319780" y="560527"/>
                        <a:pt x="154505" y="555674"/>
                        <a:pt x="0" y="524805"/>
                      </a:cubicBezTo>
                      <a:lnTo>
                        <a:pt x="281074" y="0"/>
                      </a:lnTo>
                      <a:lnTo>
                        <a:pt x="1039699" y="300334"/>
                      </a:lnTo>
                      <a:close/>
                    </a:path>
                    <a:path w="1039699" h="552169" fill="none">
                      <a:moveTo>
                        <a:pt x="1039699" y="300334"/>
                      </a:moveTo>
                      <a:cubicBezTo>
                        <a:pt x="910948" y="421655"/>
                        <a:pt x="709425" y="507293"/>
                        <a:pt x="478422" y="538853"/>
                      </a:cubicBezTo>
                      <a:cubicBezTo>
                        <a:pt x="319780" y="560527"/>
                        <a:pt x="154505" y="555674"/>
                        <a:pt x="0" y="524805"/>
                      </a:cubicBezTo>
                    </a:path>
                  </a:pathLst>
                </a:custGeom>
                <a:ln w="12700">
                  <a:solidFill>
                    <a:schemeClr val="accent4">
                      <a:alpha val="50000"/>
                    </a:schemeClr>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90" name="Group 89">
                <a:extLst>
                  <a:ext uri="{FF2B5EF4-FFF2-40B4-BE49-F238E27FC236}">
                    <a16:creationId xmlns:a16="http://schemas.microsoft.com/office/drawing/2014/main" id="{BFF1A6B4-A044-4002-8689-E65AF6DAB805}"/>
                  </a:ext>
                </a:extLst>
              </p:cNvPr>
              <p:cNvGrpSpPr>
                <a:grpSpLocks/>
              </p:cNvGrpSpPr>
              <p:nvPr/>
            </p:nvGrpSpPr>
            <p:grpSpPr>
              <a:xfrm>
                <a:off x="9516458" y="2233911"/>
                <a:ext cx="540002" cy="540000"/>
                <a:chOff x="5033834" y="4530811"/>
                <a:chExt cx="876463" cy="876459"/>
              </a:xfrm>
            </p:grpSpPr>
            <p:sp>
              <p:nvSpPr>
                <p:cNvPr id="91" name="Rectangle: Rounded Corners 90">
                  <a:extLst>
                    <a:ext uri="{FF2B5EF4-FFF2-40B4-BE49-F238E27FC236}">
                      <a16:creationId xmlns:a16="http://schemas.microsoft.com/office/drawing/2014/main" id="{3C13C71E-28FC-405F-AE4F-49C065428D15}"/>
                    </a:ext>
                  </a:extLst>
                </p:cNvPr>
                <p:cNvSpPr/>
                <p:nvPr/>
              </p:nvSpPr>
              <p:spPr>
                <a:xfrm>
                  <a:off x="5033834" y="4530811"/>
                  <a:ext cx="876463" cy="876459"/>
                </a:xfrm>
                <a:prstGeom prst="round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2" name="Freeform: Shape 91">
                  <a:extLst>
                    <a:ext uri="{FF2B5EF4-FFF2-40B4-BE49-F238E27FC236}">
                      <a16:creationId xmlns:a16="http://schemas.microsoft.com/office/drawing/2014/main" id="{46799338-E98B-4963-B095-B8B321D0E523}"/>
                    </a:ext>
                  </a:extLst>
                </p:cNvPr>
                <p:cNvSpPr/>
                <p:nvPr/>
              </p:nvSpPr>
              <p:spPr>
                <a:xfrm>
                  <a:off x="5281901" y="4831180"/>
                  <a:ext cx="380330" cy="302854"/>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10" name="Group 9">
              <a:extLst>
                <a:ext uri="{FF2B5EF4-FFF2-40B4-BE49-F238E27FC236}">
                  <a16:creationId xmlns:a16="http://schemas.microsoft.com/office/drawing/2014/main" id="{17B36E4E-0559-45B2-9074-D2BBDA1D60EF}"/>
                </a:ext>
              </a:extLst>
            </p:cNvPr>
            <p:cNvGrpSpPr/>
            <p:nvPr/>
          </p:nvGrpSpPr>
          <p:grpSpPr>
            <a:xfrm>
              <a:off x="4527418" y="1443591"/>
              <a:ext cx="3319457" cy="4498144"/>
              <a:chOff x="4120979" y="1130299"/>
              <a:chExt cx="3950043" cy="5352641"/>
            </a:xfrm>
          </p:grpSpPr>
          <p:grpSp>
            <p:nvGrpSpPr>
              <p:cNvPr id="11" name="Group 10">
                <a:extLst>
                  <a:ext uri="{FF2B5EF4-FFF2-40B4-BE49-F238E27FC236}">
                    <a16:creationId xmlns:a16="http://schemas.microsoft.com/office/drawing/2014/main" id="{F6649D81-6C86-43DA-BDA6-9BBB12AD9357}"/>
                  </a:ext>
                </a:extLst>
              </p:cNvPr>
              <p:cNvGrpSpPr/>
              <p:nvPr/>
            </p:nvGrpSpPr>
            <p:grpSpPr>
              <a:xfrm>
                <a:off x="4120979" y="1130299"/>
                <a:ext cx="3950043" cy="5352641"/>
                <a:chOff x="4120979" y="1130299"/>
                <a:chExt cx="3950043" cy="5352641"/>
              </a:xfrm>
            </p:grpSpPr>
            <p:sp>
              <p:nvSpPr>
                <p:cNvPr id="13" name="Freeform: Shape 12">
                  <a:extLst>
                    <a:ext uri="{FF2B5EF4-FFF2-40B4-BE49-F238E27FC236}">
                      <a16:creationId xmlns:a16="http://schemas.microsoft.com/office/drawing/2014/main" id="{EDDA0EC5-331D-4B27-B0B4-81E4C1EB8E45}"/>
                    </a:ext>
                  </a:extLst>
                </p:cNvPr>
                <p:cNvSpPr/>
                <p:nvPr/>
              </p:nvSpPr>
              <p:spPr>
                <a:xfrm>
                  <a:off x="4803793" y="1130299"/>
                  <a:ext cx="2578696" cy="5245938"/>
                </a:xfrm>
                <a:custGeom>
                  <a:avLst/>
                  <a:gdLst>
                    <a:gd name="connsiteX0" fmla="*/ 420624 w 2578696"/>
                    <a:gd name="connsiteY0" fmla="*/ 0 h 5245938"/>
                    <a:gd name="connsiteX1" fmla="*/ 2158325 w 2578696"/>
                    <a:gd name="connsiteY1" fmla="*/ 0 h 5245938"/>
                    <a:gd name="connsiteX2" fmla="*/ 2392416 w 2578696"/>
                    <a:gd name="connsiteY2" fmla="*/ 45748 h 5245938"/>
                    <a:gd name="connsiteX3" fmla="*/ 2532982 w 2578696"/>
                    <a:gd name="connsiteY3" fmla="*/ 186314 h 5245938"/>
                    <a:gd name="connsiteX4" fmla="*/ 2578730 w 2578696"/>
                    <a:gd name="connsiteY4" fmla="*/ 420406 h 5245938"/>
                    <a:gd name="connsiteX5" fmla="*/ 2578730 w 2578696"/>
                    <a:gd name="connsiteY5" fmla="*/ 4825533 h 5245938"/>
                    <a:gd name="connsiteX6" fmla="*/ 2532982 w 2578696"/>
                    <a:gd name="connsiteY6" fmla="*/ 5059625 h 5245938"/>
                    <a:gd name="connsiteX7" fmla="*/ 2392416 w 2578696"/>
                    <a:gd name="connsiteY7" fmla="*/ 5200190 h 5245938"/>
                    <a:gd name="connsiteX8" fmla="*/ 2158325 w 2578696"/>
                    <a:gd name="connsiteY8" fmla="*/ 5245939 h 5245938"/>
                    <a:gd name="connsiteX9" fmla="*/ 420624 w 2578696"/>
                    <a:gd name="connsiteY9" fmla="*/ 5245939 h 5245938"/>
                    <a:gd name="connsiteX10" fmla="*/ 186532 w 2578696"/>
                    <a:gd name="connsiteY10" fmla="*/ 5200190 h 5245938"/>
                    <a:gd name="connsiteX11" fmla="*/ 45967 w 2578696"/>
                    <a:gd name="connsiteY11" fmla="*/ 5059625 h 5245938"/>
                    <a:gd name="connsiteX12" fmla="*/ 34 w 2578696"/>
                    <a:gd name="connsiteY12" fmla="*/ 4825717 h 5245938"/>
                    <a:gd name="connsiteX13" fmla="*/ 34 w 2578696"/>
                    <a:gd name="connsiteY13" fmla="*/ 420590 h 5245938"/>
                    <a:gd name="connsiteX14" fmla="*/ 45782 w 2578696"/>
                    <a:gd name="connsiteY14" fmla="*/ 186498 h 5245938"/>
                    <a:gd name="connsiteX15" fmla="*/ 186348 w 2578696"/>
                    <a:gd name="connsiteY15" fmla="*/ 45933 h 5245938"/>
                    <a:gd name="connsiteX16" fmla="*/ 420624 w 2578696"/>
                    <a:gd name="connsiteY16" fmla="*/ 0 h 524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8696" h="5245938">
                      <a:moveTo>
                        <a:pt x="420624" y="0"/>
                      </a:moveTo>
                      <a:lnTo>
                        <a:pt x="2158325" y="0"/>
                      </a:lnTo>
                      <a:cubicBezTo>
                        <a:pt x="2267900" y="0"/>
                        <a:pt x="2328774" y="11806"/>
                        <a:pt x="2392416" y="45748"/>
                      </a:cubicBezTo>
                      <a:cubicBezTo>
                        <a:pt x="2452738" y="78031"/>
                        <a:pt x="2500884" y="126177"/>
                        <a:pt x="2532982" y="186314"/>
                      </a:cubicBezTo>
                      <a:cubicBezTo>
                        <a:pt x="2566924" y="249956"/>
                        <a:pt x="2578730" y="310831"/>
                        <a:pt x="2578730" y="420406"/>
                      </a:cubicBezTo>
                      <a:lnTo>
                        <a:pt x="2578730" y="4825533"/>
                      </a:lnTo>
                      <a:cubicBezTo>
                        <a:pt x="2578730" y="4935108"/>
                        <a:pt x="2566924" y="4995983"/>
                        <a:pt x="2532982" y="5059625"/>
                      </a:cubicBezTo>
                      <a:cubicBezTo>
                        <a:pt x="2500700" y="5119946"/>
                        <a:pt x="2452553" y="5168093"/>
                        <a:pt x="2392416" y="5200190"/>
                      </a:cubicBezTo>
                      <a:cubicBezTo>
                        <a:pt x="2328774" y="5234132"/>
                        <a:pt x="2267900" y="5245939"/>
                        <a:pt x="2158325" y="5245939"/>
                      </a:cubicBezTo>
                      <a:lnTo>
                        <a:pt x="420624" y="5245939"/>
                      </a:lnTo>
                      <a:cubicBezTo>
                        <a:pt x="311049" y="5245939"/>
                        <a:pt x="250174" y="5234132"/>
                        <a:pt x="186532" y="5200190"/>
                      </a:cubicBezTo>
                      <a:cubicBezTo>
                        <a:pt x="126211" y="5167908"/>
                        <a:pt x="78065" y="5119761"/>
                        <a:pt x="45967" y="5059625"/>
                      </a:cubicBezTo>
                      <a:cubicBezTo>
                        <a:pt x="11840" y="4996351"/>
                        <a:pt x="34" y="4935292"/>
                        <a:pt x="34" y="4825717"/>
                      </a:cubicBezTo>
                      <a:lnTo>
                        <a:pt x="34" y="420590"/>
                      </a:lnTo>
                      <a:cubicBezTo>
                        <a:pt x="34" y="311015"/>
                        <a:pt x="11840" y="250140"/>
                        <a:pt x="45782" y="186498"/>
                      </a:cubicBezTo>
                      <a:cubicBezTo>
                        <a:pt x="78065" y="126177"/>
                        <a:pt x="126211" y="78031"/>
                        <a:pt x="186348" y="45933"/>
                      </a:cubicBezTo>
                      <a:cubicBezTo>
                        <a:pt x="249990" y="11806"/>
                        <a:pt x="311049" y="0"/>
                        <a:pt x="420624" y="0"/>
                      </a:cubicBezTo>
                      <a:close/>
                    </a:path>
                  </a:pathLst>
                </a:custGeom>
                <a:gradFill>
                  <a:gsLst>
                    <a:gs pos="0">
                      <a:schemeClr val="tx1"/>
                    </a:gs>
                    <a:gs pos="41000">
                      <a:schemeClr val="tx1"/>
                    </a:gs>
                    <a:gs pos="6000">
                      <a:schemeClr val="tx1">
                        <a:lumMod val="75000"/>
                        <a:lumOff val="25000"/>
                      </a:schemeClr>
                    </a:gs>
                    <a:gs pos="11000">
                      <a:schemeClr val="bg1">
                        <a:lumMod val="85000"/>
                      </a:schemeClr>
                    </a:gs>
                    <a:gs pos="100000">
                      <a:schemeClr val="tx1">
                        <a:lumMod val="75000"/>
                        <a:lumOff val="25000"/>
                      </a:schemeClr>
                    </a:gs>
                    <a:gs pos="98000">
                      <a:schemeClr val="tx1">
                        <a:lumMod val="75000"/>
                        <a:lumOff val="25000"/>
                      </a:schemeClr>
                    </a:gs>
                    <a:gs pos="100000">
                      <a:schemeClr val="tx1"/>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4" name="Group 13">
                  <a:extLst>
                    <a:ext uri="{FF2B5EF4-FFF2-40B4-BE49-F238E27FC236}">
                      <a16:creationId xmlns:a16="http://schemas.microsoft.com/office/drawing/2014/main" id="{53D8902C-0FE6-40B6-A394-36770CA57D2D}"/>
                    </a:ext>
                  </a:extLst>
                </p:cNvPr>
                <p:cNvGrpSpPr/>
                <p:nvPr/>
              </p:nvGrpSpPr>
              <p:grpSpPr>
                <a:xfrm>
                  <a:off x="4822240" y="1145056"/>
                  <a:ext cx="2549181" cy="5216423"/>
                  <a:chOff x="4822240" y="1145056"/>
                  <a:chExt cx="2549181" cy="5216423"/>
                </a:xfrm>
              </p:grpSpPr>
              <p:sp>
                <p:nvSpPr>
                  <p:cNvPr id="70" name="Freeform: Shape 69">
                    <a:extLst>
                      <a:ext uri="{FF2B5EF4-FFF2-40B4-BE49-F238E27FC236}">
                        <a16:creationId xmlns:a16="http://schemas.microsoft.com/office/drawing/2014/main" id="{581AE28F-62C8-4CCE-96ED-EE132D9A995A}"/>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C9C6C8"/>
                  </a:solidFill>
                  <a:ln w="1840" cap="flat">
                    <a:noFill/>
                    <a:prstDash val="solid"/>
                    <a:miter/>
                  </a:ln>
                </p:spPr>
                <p:txBody>
                  <a:bodyPr rtlCol="0" anchor="ctr"/>
                  <a:lstStyle/>
                  <a:p>
                    <a:endParaRPr lang="zh-CN" altLang="en-US"/>
                  </a:p>
                </p:txBody>
              </p:sp>
              <p:sp>
                <p:nvSpPr>
                  <p:cNvPr id="71" name="Freeform: Shape 70">
                    <a:extLst>
                      <a:ext uri="{FF2B5EF4-FFF2-40B4-BE49-F238E27FC236}">
                        <a16:creationId xmlns:a16="http://schemas.microsoft.com/office/drawing/2014/main" id="{0B9AA2AA-001A-4A97-B781-2092B6911608}"/>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000000"/>
                  </a:solidFill>
                  <a:ln w="1840" cap="flat">
                    <a:noFill/>
                    <a:prstDash val="solid"/>
                    <a:miter/>
                  </a:ln>
                </p:spPr>
                <p:txBody>
                  <a:bodyPr rtlCol="0" anchor="ctr"/>
                  <a:lstStyle/>
                  <a:p>
                    <a:endParaRPr lang="zh-CN" altLang="en-US"/>
                  </a:p>
                </p:txBody>
              </p:sp>
            </p:grpSp>
            <p:sp>
              <p:nvSpPr>
                <p:cNvPr id="15" name="Freeform: Shape 14">
                  <a:extLst>
                    <a:ext uri="{FF2B5EF4-FFF2-40B4-BE49-F238E27FC236}">
                      <a16:creationId xmlns:a16="http://schemas.microsoft.com/office/drawing/2014/main" id="{56229589-0E14-47F5-93D2-4CF3785A475E}"/>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solidFill>
                  <a:srgbClr val="FFFFFF"/>
                </a:solidFill>
                <a:ln w="1840" cap="flat">
                  <a:noFill/>
                  <a:prstDash val="solid"/>
                  <a:miter/>
                </a:ln>
              </p:spPr>
              <p:txBody>
                <a:bodyPr rtlCol="0" anchor="ctr"/>
                <a:lstStyle/>
                <a:p>
                  <a:endParaRPr lang="zh-CN" altLang="en-US"/>
                </a:p>
              </p:txBody>
            </p:sp>
            <p:sp>
              <p:nvSpPr>
                <p:cNvPr id="16" name="Freeform: Shape 15">
                  <a:extLst>
                    <a:ext uri="{FF2B5EF4-FFF2-40B4-BE49-F238E27FC236}">
                      <a16:creationId xmlns:a16="http://schemas.microsoft.com/office/drawing/2014/main" id="{0C5E69E5-F19B-4DE9-BB14-06A27E177211}"/>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7" name="Group 16">
                  <a:extLst>
                    <a:ext uri="{FF2B5EF4-FFF2-40B4-BE49-F238E27FC236}">
                      <a16:creationId xmlns:a16="http://schemas.microsoft.com/office/drawing/2014/main" id="{2E025515-4D74-4D1D-9013-7907806AB423}"/>
                    </a:ext>
                  </a:extLst>
                </p:cNvPr>
                <p:cNvGrpSpPr/>
                <p:nvPr/>
              </p:nvGrpSpPr>
              <p:grpSpPr>
                <a:xfrm>
                  <a:off x="4853599" y="1159814"/>
                  <a:ext cx="2479082" cy="5187092"/>
                  <a:chOff x="4853599" y="1159814"/>
                  <a:chExt cx="2479082" cy="5187092"/>
                </a:xfrm>
                <a:solidFill>
                  <a:srgbClr val="FFFFFF"/>
                </a:solidFill>
              </p:grpSpPr>
              <p:sp>
                <p:nvSpPr>
                  <p:cNvPr id="68" name="Freeform: Shape 67">
                    <a:extLst>
                      <a:ext uri="{FF2B5EF4-FFF2-40B4-BE49-F238E27FC236}">
                        <a16:creationId xmlns:a16="http://schemas.microsoft.com/office/drawing/2014/main" id="{3ADECD3C-F401-4545-ABE4-AC345A32BDFF}"/>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sp>
                <p:nvSpPr>
                  <p:cNvPr id="69" name="Freeform: Shape 68">
                    <a:extLst>
                      <a:ext uri="{FF2B5EF4-FFF2-40B4-BE49-F238E27FC236}">
                        <a16:creationId xmlns:a16="http://schemas.microsoft.com/office/drawing/2014/main" id="{A6EAAC40-63C1-4559-B0CC-D4CB6119AD28}"/>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grpSp>
            <p:sp>
              <p:nvSpPr>
                <p:cNvPr id="18" name="Freeform: Shape 17">
                  <a:extLst>
                    <a:ext uri="{FF2B5EF4-FFF2-40B4-BE49-F238E27FC236}">
                      <a16:creationId xmlns:a16="http://schemas.microsoft.com/office/drawing/2014/main" id="{1F5AA4F7-F8F5-4566-8094-34AEAE79000A}"/>
                    </a:ext>
                  </a:extLst>
                </p:cNvPr>
                <p:cNvSpPr/>
                <p:nvPr/>
              </p:nvSpPr>
              <p:spPr>
                <a:xfrm>
                  <a:off x="4843454" y="1171804"/>
                  <a:ext cx="2506937" cy="5163295"/>
                </a:xfrm>
                <a:custGeom>
                  <a:avLst/>
                  <a:gdLst>
                    <a:gd name="connsiteX0" fmla="*/ 2127887 w 2506937"/>
                    <a:gd name="connsiteY0" fmla="*/ 0 h 5163295"/>
                    <a:gd name="connsiteX1" fmla="*/ 2342425 w 2506937"/>
                    <a:gd name="connsiteY1" fmla="*/ 40952 h 5163295"/>
                    <a:gd name="connsiteX2" fmla="*/ 2466020 w 2506937"/>
                    <a:gd name="connsiteY2" fmla="*/ 164547 h 5163295"/>
                    <a:gd name="connsiteX3" fmla="*/ 2506972 w 2506937"/>
                    <a:gd name="connsiteY3" fmla="*/ 379084 h 5163295"/>
                    <a:gd name="connsiteX4" fmla="*/ 2506972 w 2506937"/>
                    <a:gd name="connsiteY4" fmla="*/ 379084 h 5163295"/>
                    <a:gd name="connsiteX5" fmla="*/ 2506972 w 2506937"/>
                    <a:gd name="connsiteY5" fmla="*/ 4784212 h 5163295"/>
                    <a:gd name="connsiteX6" fmla="*/ 2466020 w 2506937"/>
                    <a:gd name="connsiteY6" fmla="*/ 4998750 h 5163295"/>
                    <a:gd name="connsiteX7" fmla="*/ 2342425 w 2506937"/>
                    <a:gd name="connsiteY7" fmla="*/ 5122344 h 5163295"/>
                    <a:gd name="connsiteX8" fmla="*/ 2127887 w 2506937"/>
                    <a:gd name="connsiteY8" fmla="*/ 5163296 h 5163295"/>
                    <a:gd name="connsiteX9" fmla="*/ 2127887 w 2506937"/>
                    <a:gd name="connsiteY9" fmla="*/ 5163296 h 5163295"/>
                    <a:gd name="connsiteX10" fmla="*/ 379118 w 2506937"/>
                    <a:gd name="connsiteY10" fmla="*/ 5163296 h 5163295"/>
                    <a:gd name="connsiteX11" fmla="*/ 164581 w 2506937"/>
                    <a:gd name="connsiteY11" fmla="*/ 5122344 h 5163295"/>
                    <a:gd name="connsiteX12" fmla="*/ 40986 w 2506937"/>
                    <a:gd name="connsiteY12" fmla="*/ 4998750 h 5163295"/>
                    <a:gd name="connsiteX13" fmla="*/ 34 w 2506937"/>
                    <a:gd name="connsiteY13" fmla="*/ 4784212 h 5163295"/>
                    <a:gd name="connsiteX14" fmla="*/ 34 w 2506937"/>
                    <a:gd name="connsiteY14" fmla="*/ 4784212 h 5163295"/>
                    <a:gd name="connsiteX15" fmla="*/ 34 w 2506937"/>
                    <a:gd name="connsiteY15" fmla="*/ 379084 h 5163295"/>
                    <a:gd name="connsiteX16" fmla="*/ 40986 w 2506937"/>
                    <a:gd name="connsiteY16" fmla="*/ 164547 h 5163295"/>
                    <a:gd name="connsiteX17" fmla="*/ 164581 w 2506937"/>
                    <a:gd name="connsiteY17" fmla="*/ 40952 h 5163295"/>
                    <a:gd name="connsiteX18" fmla="*/ 379118 w 2506937"/>
                    <a:gd name="connsiteY18" fmla="*/ 0 h 5163295"/>
                    <a:gd name="connsiteX19" fmla="*/ 379118 w 2506937"/>
                    <a:gd name="connsiteY19" fmla="*/ 0 h 5163295"/>
                    <a:gd name="connsiteX20" fmla="*/ 2127887 w 2506937"/>
                    <a:gd name="connsiteY20" fmla="*/ 0 h 516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6937" h="5163295">
                      <a:moveTo>
                        <a:pt x="2127887" y="0"/>
                      </a:moveTo>
                      <a:cubicBezTo>
                        <a:pt x="2230821" y="0"/>
                        <a:pt x="2285424" y="10515"/>
                        <a:pt x="2342425" y="40952"/>
                      </a:cubicBezTo>
                      <a:cubicBezTo>
                        <a:pt x="2395368" y="69360"/>
                        <a:pt x="2437611" y="111604"/>
                        <a:pt x="2466020" y="164547"/>
                      </a:cubicBezTo>
                      <a:cubicBezTo>
                        <a:pt x="2496457" y="221548"/>
                        <a:pt x="2506972" y="276151"/>
                        <a:pt x="2506972" y="379084"/>
                      </a:cubicBezTo>
                      <a:lnTo>
                        <a:pt x="2506972" y="379084"/>
                      </a:lnTo>
                      <a:lnTo>
                        <a:pt x="2506972" y="4784212"/>
                      </a:lnTo>
                      <a:cubicBezTo>
                        <a:pt x="2506972" y="4887146"/>
                        <a:pt x="2496457" y="4941748"/>
                        <a:pt x="2466020" y="4998750"/>
                      </a:cubicBezTo>
                      <a:cubicBezTo>
                        <a:pt x="2437611" y="5051692"/>
                        <a:pt x="2395368" y="5093936"/>
                        <a:pt x="2342425" y="5122344"/>
                      </a:cubicBezTo>
                      <a:cubicBezTo>
                        <a:pt x="2285424" y="5152782"/>
                        <a:pt x="2230821" y="5163296"/>
                        <a:pt x="2127887" y="5163296"/>
                      </a:cubicBezTo>
                      <a:lnTo>
                        <a:pt x="2127887" y="5163296"/>
                      </a:lnTo>
                      <a:lnTo>
                        <a:pt x="379118" y="5163296"/>
                      </a:lnTo>
                      <a:cubicBezTo>
                        <a:pt x="276185" y="5163296"/>
                        <a:pt x="221582" y="5152782"/>
                        <a:pt x="164581" y="5122344"/>
                      </a:cubicBezTo>
                      <a:cubicBezTo>
                        <a:pt x="111638" y="5093936"/>
                        <a:pt x="69394" y="5051692"/>
                        <a:pt x="40986" y="4998750"/>
                      </a:cubicBezTo>
                      <a:cubicBezTo>
                        <a:pt x="10549" y="4941748"/>
                        <a:pt x="34" y="4887146"/>
                        <a:pt x="34" y="4784212"/>
                      </a:cubicBezTo>
                      <a:lnTo>
                        <a:pt x="34" y="4784212"/>
                      </a:lnTo>
                      <a:lnTo>
                        <a:pt x="34" y="379084"/>
                      </a:lnTo>
                      <a:cubicBezTo>
                        <a:pt x="34" y="276151"/>
                        <a:pt x="10549" y="221548"/>
                        <a:pt x="40986" y="164547"/>
                      </a:cubicBezTo>
                      <a:cubicBezTo>
                        <a:pt x="69394" y="111604"/>
                        <a:pt x="111638" y="69360"/>
                        <a:pt x="164581" y="40952"/>
                      </a:cubicBezTo>
                      <a:cubicBezTo>
                        <a:pt x="221582" y="10515"/>
                        <a:pt x="276185" y="0"/>
                        <a:pt x="379118" y="0"/>
                      </a:cubicBezTo>
                      <a:lnTo>
                        <a:pt x="379118" y="0"/>
                      </a:lnTo>
                      <a:lnTo>
                        <a:pt x="2127887" y="0"/>
                      </a:lnTo>
                      <a:close/>
                    </a:path>
                  </a:pathLst>
                </a:custGeom>
                <a:solidFill>
                  <a:srgbClr val="5F5F5F"/>
                </a:solidFill>
                <a:ln w="5521" cap="flat">
                  <a:solidFill>
                    <a:srgbClr val="000000"/>
                  </a:solidFill>
                  <a:prstDash val="solid"/>
                  <a:miter/>
                </a:ln>
              </p:spPr>
              <p:txBody>
                <a:bodyPr rtlCol="0" anchor="ctr"/>
                <a:lstStyle/>
                <a:p>
                  <a:endParaRPr lang="zh-CN" altLang="en-US"/>
                </a:p>
              </p:txBody>
            </p:sp>
            <p:grpSp>
              <p:nvGrpSpPr>
                <p:cNvPr id="19" name="Group 18">
                  <a:extLst>
                    <a:ext uri="{FF2B5EF4-FFF2-40B4-BE49-F238E27FC236}">
                      <a16:creationId xmlns:a16="http://schemas.microsoft.com/office/drawing/2014/main" id="{892E5A8D-816F-483A-BD28-717158225778}"/>
                    </a:ext>
                  </a:extLst>
                </p:cNvPr>
                <p:cNvGrpSpPr/>
                <p:nvPr/>
              </p:nvGrpSpPr>
              <p:grpSpPr>
                <a:xfrm>
                  <a:off x="4868357" y="1196707"/>
                  <a:ext cx="2457130" cy="5113489"/>
                  <a:chOff x="4868357" y="1196707"/>
                  <a:chExt cx="2457130" cy="5113489"/>
                </a:xfrm>
              </p:grpSpPr>
              <p:sp>
                <p:nvSpPr>
                  <p:cNvPr id="66" name="Freeform: Shape 65">
                    <a:extLst>
                      <a:ext uri="{FF2B5EF4-FFF2-40B4-BE49-F238E27FC236}">
                        <a16:creationId xmlns:a16="http://schemas.microsoft.com/office/drawing/2014/main" id="{6A5AA4E0-0FD9-43FE-A98F-E189D56C6D24}"/>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7" name="Freeform: Shape 66">
                    <a:extLst>
                      <a:ext uri="{FF2B5EF4-FFF2-40B4-BE49-F238E27FC236}">
                        <a16:creationId xmlns:a16="http://schemas.microsoft.com/office/drawing/2014/main" id="{59CEE0B8-BC84-42C0-A024-E959D2D5F8D1}"/>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20" name="Freeform: Shape 19">
                  <a:extLst>
                    <a:ext uri="{FF2B5EF4-FFF2-40B4-BE49-F238E27FC236}">
                      <a16:creationId xmlns:a16="http://schemas.microsoft.com/office/drawing/2014/main" id="{10431438-D290-4A27-84F4-EE8659DA0454}"/>
                    </a:ext>
                  </a:extLst>
                </p:cNvPr>
                <p:cNvSpPr/>
                <p:nvPr/>
              </p:nvSpPr>
              <p:spPr>
                <a:xfrm>
                  <a:off x="4907095" y="1229912"/>
                  <a:ext cx="2379838" cy="5047449"/>
                </a:xfrm>
                <a:custGeom>
                  <a:avLst/>
                  <a:gdLst>
                    <a:gd name="connsiteX0" fmla="*/ 321011 w 2379838"/>
                    <a:gd name="connsiteY0" fmla="*/ 0 h 5047449"/>
                    <a:gd name="connsiteX1" fmla="*/ 2058711 w 2379838"/>
                    <a:gd name="connsiteY1" fmla="*/ 0 h 5047449"/>
                    <a:gd name="connsiteX2" fmla="*/ 2245948 w 2379838"/>
                    <a:gd name="connsiteY2" fmla="*/ 34127 h 5047449"/>
                    <a:gd name="connsiteX3" fmla="*/ 2345746 w 2379838"/>
                    <a:gd name="connsiteY3" fmla="*/ 133925 h 5047449"/>
                    <a:gd name="connsiteX4" fmla="*/ 2379872 w 2379838"/>
                    <a:gd name="connsiteY4" fmla="*/ 321161 h 5047449"/>
                    <a:gd name="connsiteX5" fmla="*/ 2379872 w 2379838"/>
                    <a:gd name="connsiteY5" fmla="*/ 4726289 h 5047449"/>
                    <a:gd name="connsiteX6" fmla="*/ 2345746 w 2379838"/>
                    <a:gd name="connsiteY6" fmla="*/ 4913525 h 5047449"/>
                    <a:gd name="connsiteX7" fmla="*/ 2245948 w 2379838"/>
                    <a:gd name="connsiteY7" fmla="*/ 5013323 h 5047449"/>
                    <a:gd name="connsiteX8" fmla="*/ 2058711 w 2379838"/>
                    <a:gd name="connsiteY8" fmla="*/ 5047449 h 5047449"/>
                    <a:gd name="connsiteX9" fmla="*/ 321011 w 2379838"/>
                    <a:gd name="connsiteY9" fmla="*/ 5047449 h 5047449"/>
                    <a:gd name="connsiteX10" fmla="*/ 133774 w 2379838"/>
                    <a:gd name="connsiteY10" fmla="*/ 5013323 h 5047449"/>
                    <a:gd name="connsiteX11" fmla="*/ 33976 w 2379838"/>
                    <a:gd name="connsiteY11" fmla="*/ 4913525 h 5047449"/>
                    <a:gd name="connsiteX12" fmla="*/ 34 w 2379838"/>
                    <a:gd name="connsiteY12" fmla="*/ 4726104 h 5047449"/>
                    <a:gd name="connsiteX13" fmla="*/ 34 w 2379838"/>
                    <a:gd name="connsiteY13" fmla="*/ 320977 h 5047449"/>
                    <a:gd name="connsiteX14" fmla="*/ 34161 w 2379838"/>
                    <a:gd name="connsiteY14" fmla="*/ 133740 h 5047449"/>
                    <a:gd name="connsiteX15" fmla="*/ 133959 w 2379838"/>
                    <a:gd name="connsiteY15" fmla="*/ 33942 h 5047449"/>
                    <a:gd name="connsiteX16" fmla="*/ 321011 w 2379838"/>
                    <a:gd name="connsiteY16" fmla="*/ 0 h 5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9838" h="5047449">
                      <a:moveTo>
                        <a:pt x="321011" y="0"/>
                      </a:moveTo>
                      <a:lnTo>
                        <a:pt x="2058711" y="0"/>
                      </a:lnTo>
                      <a:cubicBezTo>
                        <a:pt x="2153160" y="0"/>
                        <a:pt x="2198539" y="8855"/>
                        <a:pt x="2245948" y="34127"/>
                      </a:cubicBezTo>
                      <a:cubicBezTo>
                        <a:pt x="2288744" y="57001"/>
                        <a:pt x="2322687" y="90943"/>
                        <a:pt x="2345746" y="133925"/>
                      </a:cubicBezTo>
                      <a:cubicBezTo>
                        <a:pt x="2371018" y="181149"/>
                        <a:pt x="2379872" y="226713"/>
                        <a:pt x="2379872" y="321161"/>
                      </a:cubicBezTo>
                      <a:lnTo>
                        <a:pt x="2379872" y="4726289"/>
                      </a:lnTo>
                      <a:cubicBezTo>
                        <a:pt x="2379872" y="4820737"/>
                        <a:pt x="2371018" y="4866116"/>
                        <a:pt x="2345746" y="4913525"/>
                      </a:cubicBezTo>
                      <a:cubicBezTo>
                        <a:pt x="2322871" y="4956322"/>
                        <a:pt x="2288929" y="4990264"/>
                        <a:pt x="2245948" y="5013323"/>
                      </a:cubicBezTo>
                      <a:cubicBezTo>
                        <a:pt x="2198724" y="5038595"/>
                        <a:pt x="2153160" y="5047449"/>
                        <a:pt x="2058711" y="5047449"/>
                      </a:cubicBezTo>
                      <a:lnTo>
                        <a:pt x="321011" y="5047449"/>
                      </a:lnTo>
                      <a:cubicBezTo>
                        <a:pt x="226562" y="5047449"/>
                        <a:pt x="181183" y="5038595"/>
                        <a:pt x="133774" y="5013323"/>
                      </a:cubicBezTo>
                      <a:cubicBezTo>
                        <a:pt x="90977" y="4990449"/>
                        <a:pt x="57035" y="4956506"/>
                        <a:pt x="33976" y="4913525"/>
                      </a:cubicBezTo>
                      <a:cubicBezTo>
                        <a:pt x="8889" y="4865932"/>
                        <a:pt x="34" y="4820552"/>
                        <a:pt x="34" y="4726104"/>
                      </a:cubicBezTo>
                      <a:lnTo>
                        <a:pt x="34" y="320977"/>
                      </a:lnTo>
                      <a:cubicBezTo>
                        <a:pt x="34" y="226528"/>
                        <a:pt x="8889" y="181149"/>
                        <a:pt x="34161" y="133740"/>
                      </a:cubicBezTo>
                      <a:cubicBezTo>
                        <a:pt x="57035" y="90943"/>
                        <a:pt x="90977" y="57001"/>
                        <a:pt x="133959" y="33942"/>
                      </a:cubicBezTo>
                      <a:cubicBezTo>
                        <a:pt x="181183" y="8855"/>
                        <a:pt x="226562" y="0"/>
                        <a:pt x="321011" y="0"/>
                      </a:cubicBezTo>
                      <a:close/>
                    </a:path>
                  </a:pathLst>
                </a:custGeom>
                <a:solidFill>
                  <a:srgbClr val="000000"/>
                </a:solidFill>
                <a:ln w="1840" cap="flat">
                  <a:noFill/>
                  <a:prstDash val="solid"/>
                  <a:miter/>
                </a:ln>
              </p:spPr>
              <p:txBody>
                <a:bodyPr rtlCol="0" anchor="ctr"/>
                <a:lstStyle/>
                <a:p>
                  <a:endParaRPr lang="zh-CN" altLang="en-US"/>
                </a:p>
              </p:txBody>
            </p:sp>
            <p:grpSp>
              <p:nvGrpSpPr>
                <p:cNvPr id="21" name="Group 20">
                  <a:extLst>
                    <a:ext uri="{FF2B5EF4-FFF2-40B4-BE49-F238E27FC236}">
                      <a16:creationId xmlns:a16="http://schemas.microsoft.com/office/drawing/2014/main" id="{1A730CF4-C31C-4C9F-838A-590D5437B8FA}"/>
                    </a:ext>
                  </a:extLst>
                </p:cNvPr>
                <p:cNvGrpSpPr/>
                <p:nvPr/>
              </p:nvGrpSpPr>
              <p:grpSpPr>
                <a:xfrm>
                  <a:off x="4868357" y="1235423"/>
                  <a:ext cx="2457112" cy="5037740"/>
                  <a:chOff x="4868357" y="1235423"/>
                  <a:chExt cx="2457112" cy="5037740"/>
                </a:xfrm>
              </p:grpSpPr>
              <p:grpSp>
                <p:nvGrpSpPr>
                  <p:cNvPr id="60" name="Group 59">
                    <a:extLst>
                      <a:ext uri="{FF2B5EF4-FFF2-40B4-BE49-F238E27FC236}">
                        <a16:creationId xmlns:a16="http://schemas.microsoft.com/office/drawing/2014/main" id="{22447A57-0348-4EB2-8F18-2E1764398C14}"/>
                      </a:ext>
                    </a:extLst>
                  </p:cNvPr>
                  <p:cNvGrpSpPr/>
                  <p:nvPr/>
                </p:nvGrpSpPr>
                <p:grpSpPr>
                  <a:xfrm>
                    <a:off x="4868357" y="1235423"/>
                    <a:ext cx="152368" cy="5037740"/>
                    <a:chOff x="4868357" y="1235423"/>
                    <a:chExt cx="152368" cy="5037740"/>
                  </a:xfrm>
                </p:grpSpPr>
                <p:sp>
                  <p:nvSpPr>
                    <p:cNvPr id="64" name="Freeform: Shape 63">
                      <a:extLst>
                        <a:ext uri="{FF2B5EF4-FFF2-40B4-BE49-F238E27FC236}">
                          <a16:creationId xmlns:a16="http://schemas.microsoft.com/office/drawing/2014/main" id="{F49E443C-46A0-4711-A0AB-EF9651A322A9}"/>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5" name="Freeform: Shape 64">
                      <a:extLst>
                        <a:ext uri="{FF2B5EF4-FFF2-40B4-BE49-F238E27FC236}">
                          <a16:creationId xmlns:a16="http://schemas.microsoft.com/office/drawing/2014/main" id="{988FB19B-8735-4499-9C81-774D60CCBA8B}"/>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61" name="Group 60">
                    <a:extLst>
                      <a:ext uri="{FF2B5EF4-FFF2-40B4-BE49-F238E27FC236}">
                        <a16:creationId xmlns:a16="http://schemas.microsoft.com/office/drawing/2014/main" id="{52D45EEF-2906-4F21-B123-BB3B98BDD611}"/>
                      </a:ext>
                    </a:extLst>
                  </p:cNvPr>
                  <p:cNvGrpSpPr/>
                  <p:nvPr/>
                </p:nvGrpSpPr>
                <p:grpSpPr>
                  <a:xfrm>
                    <a:off x="7173100" y="1235423"/>
                    <a:ext cx="152368" cy="5037740"/>
                    <a:chOff x="7173100" y="1235423"/>
                    <a:chExt cx="152368" cy="5037740"/>
                  </a:xfrm>
                </p:grpSpPr>
                <p:sp>
                  <p:nvSpPr>
                    <p:cNvPr id="62" name="Freeform: Shape 61">
                      <a:extLst>
                        <a:ext uri="{FF2B5EF4-FFF2-40B4-BE49-F238E27FC236}">
                          <a16:creationId xmlns:a16="http://schemas.microsoft.com/office/drawing/2014/main" id="{765A3856-8070-4F03-A482-19712D62D1D4}"/>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3" name="Freeform: Shape 62">
                      <a:extLst>
                        <a:ext uri="{FF2B5EF4-FFF2-40B4-BE49-F238E27FC236}">
                          <a16:creationId xmlns:a16="http://schemas.microsoft.com/office/drawing/2014/main" id="{3452CABE-26EC-440E-BD1A-F09EB0167B4D}"/>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22" name="Group 21">
                  <a:extLst>
                    <a:ext uri="{FF2B5EF4-FFF2-40B4-BE49-F238E27FC236}">
                      <a16:creationId xmlns:a16="http://schemas.microsoft.com/office/drawing/2014/main" id="{02724AB6-ED0C-4210-8F2A-BAA3518C1C15}"/>
                    </a:ext>
                  </a:extLst>
                </p:cNvPr>
                <p:cNvGrpSpPr/>
                <p:nvPr/>
              </p:nvGrpSpPr>
              <p:grpSpPr>
                <a:xfrm>
                  <a:off x="4803793" y="1130299"/>
                  <a:ext cx="2578880" cy="5246307"/>
                  <a:chOff x="4803793" y="1130299"/>
                  <a:chExt cx="2578880" cy="5246307"/>
                </a:xfrm>
                <a:solidFill>
                  <a:srgbClr val="000000"/>
                </a:solidFill>
              </p:grpSpPr>
              <p:sp>
                <p:nvSpPr>
                  <p:cNvPr id="54" name="Freeform: Shape 53">
                    <a:extLst>
                      <a:ext uri="{FF2B5EF4-FFF2-40B4-BE49-F238E27FC236}">
                        <a16:creationId xmlns:a16="http://schemas.microsoft.com/office/drawing/2014/main" id="{1FED944D-E434-4E15-924A-E6F8F996170C}"/>
                      </a:ext>
                    </a:extLst>
                  </p:cNvPr>
                  <p:cNvSpPr/>
                  <p:nvPr/>
                </p:nvSpPr>
                <p:spPr>
                  <a:xfrm>
                    <a:off x="4803793" y="1593316"/>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55" name="Freeform: Shape 54">
                    <a:extLst>
                      <a:ext uri="{FF2B5EF4-FFF2-40B4-BE49-F238E27FC236}">
                        <a16:creationId xmlns:a16="http://schemas.microsoft.com/office/drawing/2014/main" id="{AE995865-8972-4AF5-A926-9A4C21714DD2}"/>
                      </a:ext>
                    </a:extLst>
                  </p:cNvPr>
                  <p:cNvSpPr/>
                  <p:nvPr/>
                </p:nvSpPr>
                <p:spPr>
                  <a:xfrm>
                    <a:off x="7347624" y="1593316"/>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56" name="Freeform: Shape 55">
                    <a:extLst>
                      <a:ext uri="{FF2B5EF4-FFF2-40B4-BE49-F238E27FC236}">
                        <a16:creationId xmlns:a16="http://schemas.microsoft.com/office/drawing/2014/main" id="{9363EA9C-9313-495C-BFD5-67AC4D93227C}"/>
                      </a:ext>
                    </a:extLst>
                  </p:cNvPr>
                  <p:cNvSpPr/>
                  <p:nvPr/>
                </p:nvSpPr>
                <p:spPr>
                  <a:xfrm>
                    <a:off x="4803793" y="5882228"/>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57" name="Freeform: Shape 56">
                    <a:extLst>
                      <a:ext uri="{FF2B5EF4-FFF2-40B4-BE49-F238E27FC236}">
                        <a16:creationId xmlns:a16="http://schemas.microsoft.com/office/drawing/2014/main" id="{D6802C93-03C9-4B18-BC92-4D2687A3F543}"/>
                      </a:ext>
                    </a:extLst>
                  </p:cNvPr>
                  <p:cNvSpPr/>
                  <p:nvPr/>
                </p:nvSpPr>
                <p:spPr>
                  <a:xfrm>
                    <a:off x="7347624" y="5882228"/>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58" name="Freeform: Shape 57">
                    <a:extLst>
                      <a:ext uri="{FF2B5EF4-FFF2-40B4-BE49-F238E27FC236}">
                        <a16:creationId xmlns:a16="http://schemas.microsoft.com/office/drawing/2014/main" id="{F573B233-FB67-4E58-8AA3-F796B57F3041}"/>
                      </a:ext>
                    </a:extLst>
                  </p:cNvPr>
                  <p:cNvSpPr/>
                  <p:nvPr/>
                </p:nvSpPr>
                <p:spPr>
                  <a:xfrm>
                    <a:off x="6895674" y="1130299"/>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sp>
                <p:nvSpPr>
                  <p:cNvPr id="59" name="Freeform: Shape 58">
                    <a:extLst>
                      <a:ext uri="{FF2B5EF4-FFF2-40B4-BE49-F238E27FC236}">
                        <a16:creationId xmlns:a16="http://schemas.microsoft.com/office/drawing/2014/main" id="{5560767D-D2C0-48A3-9688-646A59A9168A}"/>
                      </a:ext>
                    </a:extLst>
                  </p:cNvPr>
                  <p:cNvSpPr/>
                  <p:nvPr/>
                </p:nvSpPr>
                <p:spPr>
                  <a:xfrm>
                    <a:off x="5266811" y="6334178"/>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grpSp>
            <p:grpSp>
              <p:nvGrpSpPr>
                <p:cNvPr id="23" name="Group 22">
                  <a:extLst>
                    <a:ext uri="{FF2B5EF4-FFF2-40B4-BE49-F238E27FC236}">
                      <a16:creationId xmlns:a16="http://schemas.microsoft.com/office/drawing/2014/main" id="{AAFB82E9-646C-4A99-97B3-871E69AA38A7}"/>
                    </a:ext>
                  </a:extLst>
                </p:cNvPr>
                <p:cNvGrpSpPr/>
                <p:nvPr/>
              </p:nvGrpSpPr>
              <p:grpSpPr>
                <a:xfrm>
                  <a:off x="4792725" y="1779630"/>
                  <a:ext cx="20373" cy="184469"/>
                  <a:chOff x="4792725" y="1779630"/>
                  <a:chExt cx="20373" cy="184469"/>
                </a:xfrm>
              </p:grpSpPr>
              <p:sp>
                <p:nvSpPr>
                  <p:cNvPr id="52" name="Freeform: Shape 51">
                    <a:extLst>
                      <a:ext uri="{FF2B5EF4-FFF2-40B4-BE49-F238E27FC236}">
                        <a16:creationId xmlns:a16="http://schemas.microsoft.com/office/drawing/2014/main" id="{CFB776C7-33C7-420D-9270-79543B215CFA}"/>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solidFill>
                    <a:srgbClr val="A5A5A5"/>
                  </a:solidFill>
                  <a:ln w="1840" cap="flat">
                    <a:noFill/>
                    <a:prstDash val="solid"/>
                    <a:miter/>
                  </a:ln>
                </p:spPr>
                <p:txBody>
                  <a:bodyPr rtlCol="0" anchor="ctr"/>
                  <a:lstStyle/>
                  <a:p>
                    <a:endParaRPr lang="zh-CN" altLang="en-US"/>
                  </a:p>
                </p:txBody>
              </p:sp>
              <p:sp>
                <p:nvSpPr>
                  <p:cNvPr id="53" name="Freeform: Shape 52">
                    <a:extLst>
                      <a:ext uri="{FF2B5EF4-FFF2-40B4-BE49-F238E27FC236}">
                        <a16:creationId xmlns:a16="http://schemas.microsoft.com/office/drawing/2014/main" id="{79E3FA75-19BF-41FB-82C3-26A586D60554}"/>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24" name="Group 23">
                  <a:extLst>
                    <a:ext uri="{FF2B5EF4-FFF2-40B4-BE49-F238E27FC236}">
                      <a16:creationId xmlns:a16="http://schemas.microsoft.com/office/drawing/2014/main" id="{2C79381D-A5DA-497F-8B56-DE495B9A8941}"/>
                    </a:ext>
                  </a:extLst>
                </p:cNvPr>
                <p:cNvGrpSpPr/>
                <p:nvPr/>
              </p:nvGrpSpPr>
              <p:grpSpPr>
                <a:xfrm>
                  <a:off x="4792909" y="2117209"/>
                  <a:ext cx="20189" cy="350491"/>
                  <a:chOff x="4792909" y="2117209"/>
                  <a:chExt cx="20189" cy="350491"/>
                </a:xfrm>
              </p:grpSpPr>
              <p:sp>
                <p:nvSpPr>
                  <p:cNvPr id="50" name="Freeform: Shape 49">
                    <a:extLst>
                      <a:ext uri="{FF2B5EF4-FFF2-40B4-BE49-F238E27FC236}">
                        <a16:creationId xmlns:a16="http://schemas.microsoft.com/office/drawing/2014/main" id="{392AD1B7-A8B8-4F3A-A786-5B8B01FCCC3C}"/>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51" name="Freeform: Shape 50">
                    <a:extLst>
                      <a:ext uri="{FF2B5EF4-FFF2-40B4-BE49-F238E27FC236}">
                        <a16:creationId xmlns:a16="http://schemas.microsoft.com/office/drawing/2014/main" id="{B6F08DAC-8A14-48EB-8D4C-B02F83FD2CE5}"/>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25" name="Group 24">
                  <a:extLst>
                    <a:ext uri="{FF2B5EF4-FFF2-40B4-BE49-F238E27FC236}">
                      <a16:creationId xmlns:a16="http://schemas.microsoft.com/office/drawing/2014/main" id="{13C8CB42-5677-4007-8B68-B48F97122165}"/>
                    </a:ext>
                  </a:extLst>
                </p:cNvPr>
                <p:cNvGrpSpPr/>
                <p:nvPr/>
              </p:nvGrpSpPr>
              <p:grpSpPr>
                <a:xfrm>
                  <a:off x="4792909" y="2554402"/>
                  <a:ext cx="20189" cy="350491"/>
                  <a:chOff x="4792909" y="2554402"/>
                  <a:chExt cx="20189" cy="350491"/>
                </a:xfrm>
              </p:grpSpPr>
              <p:sp>
                <p:nvSpPr>
                  <p:cNvPr id="48" name="Freeform: Shape 47">
                    <a:extLst>
                      <a:ext uri="{FF2B5EF4-FFF2-40B4-BE49-F238E27FC236}">
                        <a16:creationId xmlns:a16="http://schemas.microsoft.com/office/drawing/2014/main" id="{2270C355-D476-422A-95E6-7E4DCCCF53FD}"/>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49" name="Freeform: Shape 48">
                    <a:extLst>
                      <a:ext uri="{FF2B5EF4-FFF2-40B4-BE49-F238E27FC236}">
                        <a16:creationId xmlns:a16="http://schemas.microsoft.com/office/drawing/2014/main" id="{CC705489-110A-41D4-B09E-6AC466834EBA}"/>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26" name="Freeform: Shape 25">
                  <a:extLst>
                    <a:ext uri="{FF2B5EF4-FFF2-40B4-BE49-F238E27FC236}">
                      <a16:creationId xmlns:a16="http://schemas.microsoft.com/office/drawing/2014/main" id="{E60BD704-A278-4449-B7C3-2E65D5287540}"/>
                    </a:ext>
                  </a:extLst>
                </p:cNvPr>
                <p:cNvSpPr/>
                <p:nvPr/>
              </p:nvSpPr>
              <p:spPr>
                <a:xfrm rot="10800000" flipV="1">
                  <a:off x="7378902" y="2231580"/>
                  <a:ext cx="20189" cy="557097"/>
                </a:xfrm>
                <a:custGeom>
                  <a:avLst/>
                  <a:gdLst>
                    <a:gd name="connsiteX0" fmla="*/ 12700 w 20189"/>
                    <a:gd name="connsiteY0" fmla="*/ 352 h 557097"/>
                    <a:gd name="connsiteX1" fmla="*/ 894 w 20189"/>
                    <a:gd name="connsiteY1" fmla="*/ 7731 h 557097"/>
                    <a:gd name="connsiteX2" fmla="*/ -28 w 20189"/>
                    <a:gd name="connsiteY2" fmla="*/ 11605 h 557097"/>
                    <a:gd name="connsiteX3" fmla="*/ -28 w 20189"/>
                    <a:gd name="connsiteY3" fmla="*/ 542138 h 557097"/>
                    <a:gd name="connsiteX4" fmla="*/ 894 w 20189"/>
                    <a:gd name="connsiteY4" fmla="*/ 547672 h 557097"/>
                    <a:gd name="connsiteX5" fmla="*/ 12700 w 20189"/>
                    <a:gd name="connsiteY5" fmla="*/ 557449 h 557097"/>
                    <a:gd name="connsiteX6" fmla="*/ 20079 w 20189"/>
                    <a:gd name="connsiteY6" fmla="*/ 557449 h 557097"/>
                    <a:gd name="connsiteX7" fmla="*/ 20079 w 20189"/>
                    <a:gd name="connsiteY7" fmla="*/ 352 h 557097"/>
                    <a:gd name="connsiteX8" fmla="*/ 12700 w 20189"/>
                    <a:gd name="connsiteY8" fmla="*/ 352 h 5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557097">
                      <a:moveTo>
                        <a:pt x="12700" y="352"/>
                      </a:moveTo>
                      <a:cubicBezTo>
                        <a:pt x="8457" y="1459"/>
                        <a:pt x="3477" y="4041"/>
                        <a:pt x="894" y="7731"/>
                      </a:cubicBezTo>
                      <a:cubicBezTo>
                        <a:pt x="341" y="8469"/>
                        <a:pt x="-28" y="10867"/>
                        <a:pt x="-28" y="11605"/>
                      </a:cubicBezTo>
                      <a:cubicBezTo>
                        <a:pt x="-28" y="47023"/>
                        <a:pt x="-28" y="361727"/>
                        <a:pt x="-28" y="542138"/>
                      </a:cubicBezTo>
                      <a:cubicBezTo>
                        <a:pt x="-28" y="542876"/>
                        <a:pt x="525" y="546750"/>
                        <a:pt x="894" y="547672"/>
                      </a:cubicBezTo>
                      <a:cubicBezTo>
                        <a:pt x="3108" y="553022"/>
                        <a:pt x="6797" y="554313"/>
                        <a:pt x="12700" y="557449"/>
                      </a:cubicBezTo>
                      <a:lnTo>
                        <a:pt x="20079" y="557449"/>
                      </a:lnTo>
                      <a:cubicBezTo>
                        <a:pt x="20079" y="547672"/>
                        <a:pt x="20263" y="9760"/>
                        <a:pt x="20079" y="352"/>
                      </a:cubicBezTo>
                      <a:lnTo>
                        <a:pt x="12700"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7" name="Freeform: Shape 26">
                  <a:extLst>
                    <a:ext uri="{FF2B5EF4-FFF2-40B4-BE49-F238E27FC236}">
                      <a16:creationId xmlns:a16="http://schemas.microsoft.com/office/drawing/2014/main" id="{3248EA47-95D9-4A02-AEA5-4B6F438A89F0}"/>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1D1C1C">
                    <a:alpha val="10000"/>
                  </a:srgbClr>
                </a:solidFill>
                <a:ln w="1840" cap="flat">
                  <a:noFill/>
                  <a:prstDash val="solid"/>
                  <a:miter/>
                </a:ln>
              </p:spPr>
              <p:txBody>
                <a:bodyPr rtlCol="0" anchor="ctr"/>
                <a:lstStyle/>
                <a:p>
                  <a:endParaRPr lang="zh-CN" altLang="en-US"/>
                </a:p>
              </p:txBody>
            </p:sp>
            <p:sp>
              <p:nvSpPr>
                <p:cNvPr id="28" name="Freeform: Shape 27">
                  <a:extLst>
                    <a:ext uri="{FF2B5EF4-FFF2-40B4-BE49-F238E27FC236}">
                      <a16:creationId xmlns:a16="http://schemas.microsoft.com/office/drawing/2014/main" id="{10FB4303-AB23-4758-91D7-1EA6AE8C693E}"/>
                    </a:ext>
                  </a:extLst>
                </p:cNvPr>
                <p:cNvSpPr/>
                <p:nvPr/>
              </p:nvSpPr>
              <p:spPr>
                <a:xfrm>
                  <a:off x="5953036" y="1311078"/>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9" name="Freeform: Shape 28">
                  <a:extLst>
                    <a:ext uri="{FF2B5EF4-FFF2-40B4-BE49-F238E27FC236}">
                      <a16:creationId xmlns:a16="http://schemas.microsoft.com/office/drawing/2014/main" id="{653431EB-B9F7-4383-B0CC-431195E14AB4}"/>
                    </a:ext>
                  </a:extLst>
                </p:cNvPr>
                <p:cNvSpPr/>
                <p:nvPr/>
              </p:nvSpPr>
              <p:spPr>
                <a:xfrm>
                  <a:off x="5953036" y="1318457"/>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36" name="Freeform: Shape 35">
                  <a:extLst>
                    <a:ext uri="{FF2B5EF4-FFF2-40B4-BE49-F238E27FC236}">
                      <a16:creationId xmlns:a16="http://schemas.microsoft.com/office/drawing/2014/main" id="{C5BFBBCD-A76C-4A68-827C-91CB2DB857D7}"/>
                    </a:ext>
                  </a:extLst>
                </p:cNvPr>
                <p:cNvSpPr/>
                <p:nvPr/>
              </p:nvSpPr>
              <p:spPr>
                <a:xfrm>
                  <a:off x="5959493"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1871 w 274859"/>
                    <a:gd name="connsiteY10" fmla="*/ 98 h 44272"/>
                    <a:gd name="connsiteX11" fmla="*/ 21871 w 274859"/>
                    <a:gd name="connsiteY11" fmla="*/ 44371 h 44272"/>
                    <a:gd name="connsiteX12" fmla="*/ 18551 w 274859"/>
                    <a:gd name="connsiteY12" fmla="*/ 44371 h 44272"/>
                    <a:gd name="connsiteX13" fmla="*/ 18551 w 274859"/>
                    <a:gd name="connsiteY13" fmla="*/ 98 h 44272"/>
                    <a:gd name="connsiteX14" fmla="*/ 21871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7842 w 274859"/>
                    <a:gd name="connsiteY30" fmla="*/ 98 h 44272"/>
                    <a:gd name="connsiteX31" fmla="*/ 57842 w 274859"/>
                    <a:gd name="connsiteY31" fmla="*/ 44371 h 44272"/>
                    <a:gd name="connsiteX32" fmla="*/ 54707 w 274859"/>
                    <a:gd name="connsiteY32" fmla="*/ 44371 h 44272"/>
                    <a:gd name="connsiteX33" fmla="*/ 54707 w 274859"/>
                    <a:gd name="connsiteY33" fmla="*/ 98 h 44272"/>
                    <a:gd name="connsiteX34" fmla="*/ 57842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572 w 274859"/>
                    <a:gd name="connsiteY62" fmla="*/ 44371 h 44272"/>
                    <a:gd name="connsiteX63" fmla="*/ 108572 w 274859"/>
                    <a:gd name="connsiteY63" fmla="*/ 98 h 44272"/>
                    <a:gd name="connsiteX64" fmla="*/ 111892 w 274859"/>
                    <a:gd name="connsiteY64" fmla="*/ 98 h 44272"/>
                    <a:gd name="connsiteX65" fmla="*/ 121669 w 274859"/>
                    <a:gd name="connsiteY65" fmla="*/ 98 h 44272"/>
                    <a:gd name="connsiteX66" fmla="*/ 121669 w 274859"/>
                    <a:gd name="connsiteY66" fmla="*/ 44371 h 44272"/>
                    <a:gd name="connsiteX67" fmla="*/ 118348 w 274859"/>
                    <a:gd name="connsiteY67" fmla="*/ 44371 h 44272"/>
                    <a:gd name="connsiteX68" fmla="*/ 118348 w 274859"/>
                    <a:gd name="connsiteY68" fmla="*/ 98 h 44272"/>
                    <a:gd name="connsiteX69" fmla="*/ 121669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640 w 274859"/>
                    <a:gd name="connsiteY85" fmla="*/ 98 h 44272"/>
                    <a:gd name="connsiteX86" fmla="*/ 157640 w 274859"/>
                    <a:gd name="connsiteY86" fmla="*/ 44371 h 44272"/>
                    <a:gd name="connsiteX87" fmla="*/ 154320 w 274859"/>
                    <a:gd name="connsiteY87" fmla="*/ 44371 h 44272"/>
                    <a:gd name="connsiteX88" fmla="*/ 154320 w 274859"/>
                    <a:gd name="connsiteY88" fmla="*/ 98 h 44272"/>
                    <a:gd name="connsiteX89" fmla="*/ 157640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467 w 274859"/>
                    <a:gd name="connsiteY120" fmla="*/ 98 h 44272"/>
                    <a:gd name="connsiteX121" fmla="*/ 221467 w 274859"/>
                    <a:gd name="connsiteY121" fmla="*/ 44371 h 44272"/>
                    <a:gd name="connsiteX122" fmla="*/ 218146 w 274859"/>
                    <a:gd name="connsiteY122" fmla="*/ 44371 h 44272"/>
                    <a:gd name="connsiteX123" fmla="*/ 218146 w 274859"/>
                    <a:gd name="connsiteY123" fmla="*/ 98 h 44272"/>
                    <a:gd name="connsiteX124" fmla="*/ 221467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438 w 274859"/>
                    <a:gd name="connsiteY140" fmla="*/ 98 h 44272"/>
                    <a:gd name="connsiteX141" fmla="*/ 257438 w 274859"/>
                    <a:gd name="connsiteY141" fmla="*/ 44371 h 44272"/>
                    <a:gd name="connsiteX142" fmla="*/ 254302 w 274859"/>
                    <a:gd name="connsiteY142" fmla="*/ 44371 h 44272"/>
                    <a:gd name="connsiteX143" fmla="*/ 254302 w 274859"/>
                    <a:gd name="connsiteY143" fmla="*/ 98 h 44272"/>
                    <a:gd name="connsiteX144" fmla="*/ 257438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1871" y="98"/>
                      </a:moveTo>
                      <a:lnTo>
                        <a:pt x="21871" y="44371"/>
                      </a:lnTo>
                      <a:lnTo>
                        <a:pt x="18551" y="44371"/>
                      </a:lnTo>
                      <a:lnTo>
                        <a:pt x="18551" y="98"/>
                      </a:lnTo>
                      <a:lnTo>
                        <a:pt x="21871"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7842" y="98"/>
                      </a:moveTo>
                      <a:lnTo>
                        <a:pt x="57842" y="44371"/>
                      </a:lnTo>
                      <a:lnTo>
                        <a:pt x="54707" y="44371"/>
                      </a:lnTo>
                      <a:lnTo>
                        <a:pt x="54707" y="98"/>
                      </a:lnTo>
                      <a:lnTo>
                        <a:pt x="57842"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572" y="44371"/>
                      </a:lnTo>
                      <a:lnTo>
                        <a:pt x="108572" y="98"/>
                      </a:lnTo>
                      <a:lnTo>
                        <a:pt x="111892" y="98"/>
                      </a:lnTo>
                      <a:close/>
                      <a:moveTo>
                        <a:pt x="121669" y="98"/>
                      </a:moveTo>
                      <a:lnTo>
                        <a:pt x="121669" y="44371"/>
                      </a:lnTo>
                      <a:lnTo>
                        <a:pt x="118348" y="44371"/>
                      </a:lnTo>
                      <a:lnTo>
                        <a:pt x="118348" y="98"/>
                      </a:lnTo>
                      <a:lnTo>
                        <a:pt x="121669"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640" y="98"/>
                      </a:moveTo>
                      <a:lnTo>
                        <a:pt x="157640" y="44371"/>
                      </a:lnTo>
                      <a:lnTo>
                        <a:pt x="154320" y="44371"/>
                      </a:lnTo>
                      <a:lnTo>
                        <a:pt x="154320" y="98"/>
                      </a:lnTo>
                      <a:lnTo>
                        <a:pt x="157640"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467" y="98"/>
                      </a:moveTo>
                      <a:lnTo>
                        <a:pt x="221467" y="44371"/>
                      </a:lnTo>
                      <a:lnTo>
                        <a:pt x="218146" y="44371"/>
                      </a:lnTo>
                      <a:lnTo>
                        <a:pt x="218146" y="98"/>
                      </a:lnTo>
                      <a:lnTo>
                        <a:pt x="221467"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438" y="98"/>
                      </a:moveTo>
                      <a:lnTo>
                        <a:pt x="257438" y="44371"/>
                      </a:lnTo>
                      <a:lnTo>
                        <a:pt x="254302" y="44371"/>
                      </a:lnTo>
                      <a:lnTo>
                        <a:pt x="254302" y="98"/>
                      </a:lnTo>
                      <a:lnTo>
                        <a:pt x="257438"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37" name="Freeform: Shape 36">
                  <a:extLst>
                    <a:ext uri="{FF2B5EF4-FFF2-40B4-BE49-F238E27FC236}">
                      <a16:creationId xmlns:a16="http://schemas.microsoft.com/office/drawing/2014/main" id="{244E51D9-DE16-4E96-8AA8-7ED68DB73D49}"/>
                    </a:ext>
                  </a:extLst>
                </p:cNvPr>
                <p:cNvSpPr/>
                <p:nvPr/>
              </p:nvSpPr>
              <p:spPr>
                <a:xfrm>
                  <a:off x="5951929"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2055 w 274859"/>
                    <a:gd name="connsiteY10" fmla="*/ 98 h 44272"/>
                    <a:gd name="connsiteX11" fmla="*/ 22055 w 274859"/>
                    <a:gd name="connsiteY11" fmla="*/ 44371 h 44272"/>
                    <a:gd name="connsiteX12" fmla="*/ 18735 w 274859"/>
                    <a:gd name="connsiteY12" fmla="*/ 44371 h 44272"/>
                    <a:gd name="connsiteX13" fmla="*/ 18735 w 274859"/>
                    <a:gd name="connsiteY13" fmla="*/ 98 h 44272"/>
                    <a:gd name="connsiteX14" fmla="*/ 22055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8027 w 274859"/>
                    <a:gd name="connsiteY30" fmla="*/ 98 h 44272"/>
                    <a:gd name="connsiteX31" fmla="*/ 58027 w 274859"/>
                    <a:gd name="connsiteY31" fmla="*/ 44371 h 44272"/>
                    <a:gd name="connsiteX32" fmla="*/ 54707 w 274859"/>
                    <a:gd name="connsiteY32" fmla="*/ 44371 h 44272"/>
                    <a:gd name="connsiteX33" fmla="*/ 54707 w 274859"/>
                    <a:gd name="connsiteY33" fmla="*/ 98 h 44272"/>
                    <a:gd name="connsiteX34" fmla="*/ 58027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756 w 274859"/>
                    <a:gd name="connsiteY62" fmla="*/ 44371 h 44272"/>
                    <a:gd name="connsiteX63" fmla="*/ 108756 w 274859"/>
                    <a:gd name="connsiteY63" fmla="*/ 98 h 44272"/>
                    <a:gd name="connsiteX64" fmla="*/ 111892 w 274859"/>
                    <a:gd name="connsiteY64" fmla="*/ 98 h 44272"/>
                    <a:gd name="connsiteX65" fmla="*/ 121853 w 274859"/>
                    <a:gd name="connsiteY65" fmla="*/ 98 h 44272"/>
                    <a:gd name="connsiteX66" fmla="*/ 121853 w 274859"/>
                    <a:gd name="connsiteY66" fmla="*/ 44371 h 44272"/>
                    <a:gd name="connsiteX67" fmla="*/ 118533 w 274859"/>
                    <a:gd name="connsiteY67" fmla="*/ 44371 h 44272"/>
                    <a:gd name="connsiteX68" fmla="*/ 118533 w 274859"/>
                    <a:gd name="connsiteY68" fmla="*/ 98 h 44272"/>
                    <a:gd name="connsiteX69" fmla="*/ 121853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825 w 274859"/>
                    <a:gd name="connsiteY85" fmla="*/ 98 h 44272"/>
                    <a:gd name="connsiteX86" fmla="*/ 157825 w 274859"/>
                    <a:gd name="connsiteY86" fmla="*/ 44371 h 44272"/>
                    <a:gd name="connsiteX87" fmla="*/ 154504 w 274859"/>
                    <a:gd name="connsiteY87" fmla="*/ 44371 h 44272"/>
                    <a:gd name="connsiteX88" fmla="*/ 154504 w 274859"/>
                    <a:gd name="connsiteY88" fmla="*/ 98 h 44272"/>
                    <a:gd name="connsiteX89" fmla="*/ 157825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651 w 274859"/>
                    <a:gd name="connsiteY120" fmla="*/ 98 h 44272"/>
                    <a:gd name="connsiteX121" fmla="*/ 221651 w 274859"/>
                    <a:gd name="connsiteY121" fmla="*/ 44371 h 44272"/>
                    <a:gd name="connsiteX122" fmla="*/ 218331 w 274859"/>
                    <a:gd name="connsiteY122" fmla="*/ 44371 h 44272"/>
                    <a:gd name="connsiteX123" fmla="*/ 218331 w 274859"/>
                    <a:gd name="connsiteY123" fmla="*/ 98 h 44272"/>
                    <a:gd name="connsiteX124" fmla="*/ 221651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623 w 274859"/>
                    <a:gd name="connsiteY140" fmla="*/ 98 h 44272"/>
                    <a:gd name="connsiteX141" fmla="*/ 257623 w 274859"/>
                    <a:gd name="connsiteY141" fmla="*/ 44371 h 44272"/>
                    <a:gd name="connsiteX142" fmla="*/ 254302 w 274859"/>
                    <a:gd name="connsiteY142" fmla="*/ 44371 h 44272"/>
                    <a:gd name="connsiteX143" fmla="*/ 254302 w 274859"/>
                    <a:gd name="connsiteY143" fmla="*/ 98 h 44272"/>
                    <a:gd name="connsiteX144" fmla="*/ 257623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2055" y="98"/>
                      </a:moveTo>
                      <a:lnTo>
                        <a:pt x="22055" y="44371"/>
                      </a:lnTo>
                      <a:lnTo>
                        <a:pt x="18735" y="44371"/>
                      </a:lnTo>
                      <a:lnTo>
                        <a:pt x="18735" y="98"/>
                      </a:lnTo>
                      <a:lnTo>
                        <a:pt x="22055"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8027" y="98"/>
                      </a:moveTo>
                      <a:lnTo>
                        <a:pt x="58027" y="44371"/>
                      </a:lnTo>
                      <a:lnTo>
                        <a:pt x="54707" y="44371"/>
                      </a:lnTo>
                      <a:lnTo>
                        <a:pt x="54707" y="98"/>
                      </a:lnTo>
                      <a:lnTo>
                        <a:pt x="58027"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756" y="44371"/>
                      </a:lnTo>
                      <a:lnTo>
                        <a:pt x="108756" y="98"/>
                      </a:lnTo>
                      <a:lnTo>
                        <a:pt x="111892" y="98"/>
                      </a:lnTo>
                      <a:close/>
                      <a:moveTo>
                        <a:pt x="121853" y="98"/>
                      </a:moveTo>
                      <a:lnTo>
                        <a:pt x="121853" y="44371"/>
                      </a:lnTo>
                      <a:lnTo>
                        <a:pt x="118533" y="44371"/>
                      </a:lnTo>
                      <a:lnTo>
                        <a:pt x="118533" y="98"/>
                      </a:lnTo>
                      <a:lnTo>
                        <a:pt x="121853"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825" y="98"/>
                      </a:moveTo>
                      <a:lnTo>
                        <a:pt x="157825" y="44371"/>
                      </a:lnTo>
                      <a:lnTo>
                        <a:pt x="154504" y="44371"/>
                      </a:lnTo>
                      <a:lnTo>
                        <a:pt x="154504" y="98"/>
                      </a:lnTo>
                      <a:lnTo>
                        <a:pt x="157825"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651" y="98"/>
                      </a:moveTo>
                      <a:lnTo>
                        <a:pt x="221651" y="44371"/>
                      </a:lnTo>
                      <a:lnTo>
                        <a:pt x="218331" y="44371"/>
                      </a:lnTo>
                      <a:lnTo>
                        <a:pt x="218331" y="98"/>
                      </a:lnTo>
                      <a:lnTo>
                        <a:pt x="221651"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623" y="98"/>
                      </a:moveTo>
                      <a:lnTo>
                        <a:pt x="257623" y="44371"/>
                      </a:lnTo>
                      <a:lnTo>
                        <a:pt x="254302" y="44371"/>
                      </a:lnTo>
                      <a:lnTo>
                        <a:pt x="254302" y="98"/>
                      </a:lnTo>
                      <a:lnTo>
                        <a:pt x="257623"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38" name="Freeform: Shape 37">
                  <a:extLst>
                    <a:ext uri="{FF2B5EF4-FFF2-40B4-BE49-F238E27FC236}">
                      <a16:creationId xmlns:a16="http://schemas.microsoft.com/office/drawing/2014/main" id="{1D75A785-F86D-4B76-9D11-C96C582D9826}"/>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000000">
                    <a:alpha val="40000"/>
                  </a:srgbClr>
                </a:solidFill>
                <a:ln w="1840" cap="flat">
                  <a:noFill/>
                  <a:prstDash val="solid"/>
                  <a:miter/>
                </a:ln>
              </p:spPr>
              <p:txBody>
                <a:bodyPr rtlCol="0" anchor="ctr"/>
                <a:lstStyle/>
                <a:p>
                  <a:endParaRPr lang="zh-CN" altLang="en-US"/>
                </a:p>
              </p:txBody>
            </p:sp>
            <p:grpSp>
              <p:nvGrpSpPr>
                <p:cNvPr id="39" name="Group 38">
                  <a:extLst>
                    <a:ext uri="{FF2B5EF4-FFF2-40B4-BE49-F238E27FC236}">
                      <a16:creationId xmlns:a16="http://schemas.microsoft.com/office/drawing/2014/main" id="{D7C550D0-AE3B-48E7-B154-14CA96D98ED8}"/>
                    </a:ext>
                  </a:extLst>
                </p:cNvPr>
                <p:cNvGrpSpPr/>
                <p:nvPr/>
              </p:nvGrpSpPr>
              <p:grpSpPr>
                <a:xfrm>
                  <a:off x="6312751" y="1290787"/>
                  <a:ext cx="77477" cy="77477"/>
                  <a:chOff x="6312751" y="1290787"/>
                  <a:chExt cx="77477" cy="77477"/>
                </a:xfrm>
              </p:grpSpPr>
              <p:sp>
                <p:nvSpPr>
                  <p:cNvPr id="41" name="Freeform: Shape 40">
                    <a:extLst>
                      <a:ext uri="{FF2B5EF4-FFF2-40B4-BE49-F238E27FC236}">
                        <a16:creationId xmlns:a16="http://schemas.microsoft.com/office/drawing/2014/main" id="{5CB2E43D-D24A-49A7-A483-98CD9A2E20D6}"/>
                      </a:ext>
                    </a:extLst>
                  </p:cNvPr>
                  <p:cNvSpPr/>
                  <p:nvPr/>
                </p:nvSpPr>
                <p:spPr>
                  <a:xfrm>
                    <a:off x="6312751" y="1290787"/>
                    <a:ext cx="77477" cy="77477"/>
                  </a:xfrm>
                  <a:custGeom>
                    <a:avLst/>
                    <a:gdLst>
                      <a:gd name="connsiteX0" fmla="*/ 78329 w 77477"/>
                      <a:gd name="connsiteY0" fmla="*/ 38826 h 77477"/>
                      <a:gd name="connsiteX1" fmla="*/ 39591 w 77477"/>
                      <a:gd name="connsiteY1" fmla="*/ 77564 h 77477"/>
                      <a:gd name="connsiteX2" fmla="*/ 852 w 77477"/>
                      <a:gd name="connsiteY2" fmla="*/ 38826 h 77477"/>
                      <a:gd name="connsiteX3" fmla="*/ 39591 w 77477"/>
                      <a:gd name="connsiteY3" fmla="*/ 87 h 77477"/>
                      <a:gd name="connsiteX4" fmla="*/ 78329 w 77477"/>
                      <a:gd name="connsiteY4" fmla="*/ 38826 h 7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7" h="77477">
                        <a:moveTo>
                          <a:pt x="78329" y="38826"/>
                        </a:moveTo>
                        <a:cubicBezTo>
                          <a:pt x="78329" y="60220"/>
                          <a:pt x="60985" y="77564"/>
                          <a:pt x="39591" y="77564"/>
                        </a:cubicBezTo>
                        <a:cubicBezTo>
                          <a:pt x="18196" y="77564"/>
                          <a:pt x="852" y="60220"/>
                          <a:pt x="852" y="38826"/>
                        </a:cubicBezTo>
                        <a:cubicBezTo>
                          <a:pt x="852" y="17431"/>
                          <a:pt x="18196" y="87"/>
                          <a:pt x="39591" y="87"/>
                        </a:cubicBezTo>
                        <a:cubicBezTo>
                          <a:pt x="60985" y="87"/>
                          <a:pt x="78329" y="17431"/>
                          <a:pt x="78329" y="38826"/>
                        </a:cubicBezTo>
                        <a:close/>
                      </a:path>
                    </a:pathLst>
                  </a:custGeom>
                  <a:solidFill>
                    <a:srgbClr val="434343"/>
                  </a:solidFill>
                  <a:ln w="1840" cap="flat">
                    <a:noFill/>
                    <a:prstDash val="solid"/>
                    <a:miter/>
                  </a:ln>
                </p:spPr>
                <p:txBody>
                  <a:bodyPr rtlCol="0" anchor="ctr"/>
                  <a:lstStyle/>
                  <a:p>
                    <a:endParaRPr lang="zh-CN" altLang="en-US"/>
                  </a:p>
                </p:txBody>
              </p:sp>
              <p:grpSp>
                <p:nvGrpSpPr>
                  <p:cNvPr id="42" name="Group 41">
                    <a:extLst>
                      <a:ext uri="{FF2B5EF4-FFF2-40B4-BE49-F238E27FC236}">
                        <a16:creationId xmlns:a16="http://schemas.microsoft.com/office/drawing/2014/main" id="{84873069-0B4C-4390-9409-A7FCEF353C19}"/>
                      </a:ext>
                    </a:extLst>
                  </p:cNvPr>
                  <p:cNvGrpSpPr/>
                  <p:nvPr/>
                </p:nvGrpSpPr>
                <p:grpSpPr>
                  <a:xfrm>
                    <a:off x="6331198" y="1309234"/>
                    <a:ext cx="40583" cy="40583"/>
                    <a:chOff x="6331198" y="1309234"/>
                    <a:chExt cx="40583" cy="40583"/>
                  </a:xfrm>
                </p:grpSpPr>
                <p:sp>
                  <p:nvSpPr>
                    <p:cNvPr id="46" name="Freeform: Shape 45">
                      <a:extLst>
                        <a:ext uri="{FF2B5EF4-FFF2-40B4-BE49-F238E27FC236}">
                          <a16:creationId xmlns:a16="http://schemas.microsoft.com/office/drawing/2014/main" id="{61D17890-9D99-45DD-934C-D13BA906D3F9}"/>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000000"/>
                    </a:solidFill>
                    <a:ln w="1840" cap="flat">
                      <a:noFill/>
                      <a:prstDash val="solid"/>
                      <a:miter/>
                    </a:ln>
                  </p:spPr>
                  <p:txBody>
                    <a:bodyPr rtlCol="0" anchor="ctr"/>
                    <a:lstStyle/>
                    <a:p>
                      <a:endParaRPr lang="zh-CN" altLang="en-US"/>
                    </a:p>
                  </p:txBody>
                </p:sp>
                <p:sp>
                  <p:nvSpPr>
                    <p:cNvPr id="47" name="Freeform: Shape 46">
                      <a:extLst>
                        <a:ext uri="{FF2B5EF4-FFF2-40B4-BE49-F238E27FC236}">
                          <a16:creationId xmlns:a16="http://schemas.microsoft.com/office/drawing/2014/main" id="{56B805C3-C17F-4ABF-AD6D-5EA894A6EF86}"/>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2A4893"/>
                    </a:solidFill>
                    <a:ln w="1840" cap="flat">
                      <a:noFill/>
                      <a:prstDash val="solid"/>
                      <a:miter/>
                    </a:ln>
                  </p:spPr>
                  <p:txBody>
                    <a:bodyPr rtlCol="0" anchor="ctr"/>
                    <a:lstStyle/>
                    <a:p>
                      <a:endParaRPr lang="zh-CN" altLang="en-US"/>
                    </a:p>
                  </p:txBody>
                </p:sp>
              </p:grpSp>
              <p:sp>
                <p:nvSpPr>
                  <p:cNvPr id="43" name="Freeform: Shape 42">
                    <a:extLst>
                      <a:ext uri="{FF2B5EF4-FFF2-40B4-BE49-F238E27FC236}">
                        <a16:creationId xmlns:a16="http://schemas.microsoft.com/office/drawing/2014/main" id="{8E0CEB1A-AE81-4B52-8C50-718283DAF648}"/>
                      </a:ext>
                    </a:extLst>
                  </p:cNvPr>
                  <p:cNvSpPr/>
                  <p:nvPr/>
                </p:nvSpPr>
                <p:spPr>
                  <a:xfrm>
                    <a:off x="6328425" y="1309261"/>
                    <a:ext cx="13877" cy="33223"/>
                  </a:xfrm>
                  <a:custGeom>
                    <a:avLst/>
                    <a:gdLst>
                      <a:gd name="connsiteX0" fmla="*/ 10266 w 13877"/>
                      <a:gd name="connsiteY0" fmla="*/ 14079 h 33223"/>
                      <a:gd name="connsiteX1" fmla="*/ 13402 w 13877"/>
                      <a:gd name="connsiteY1" fmla="*/ 428 h 33223"/>
                      <a:gd name="connsiteX2" fmla="*/ 3072 w 13877"/>
                      <a:gd name="connsiteY2" fmla="*/ 13157 h 33223"/>
                      <a:gd name="connsiteX3" fmla="*/ 7499 w 13877"/>
                      <a:gd name="connsiteY3" fmla="*/ 33264 h 33223"/>
                      <a:gd name="connsiteX4" fmla="*/ 10266 w 13877"/>
                      <a:gd name="connsiteY4" fmla="*/ 14079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7" h="33223">
                        <a:moveTo>
                          <a:pt x="10266" y="14079"/>
                        </a:moveTo>
                        <a:cubicBezTo>
                          <a:pt x="12111" y="6885"/>
                          <a:pt x="17092" y="1351"/>
                          <a:pt x="13402" y="428"/>
                        </a:cubicBezTo>
                        <a:cubicBezTo>
                          <a:pt x="9713" y="-494"/>
                          <a:pt x="8606" y="-494"/>
                          <a:pt x="3072" y="13157"/>
                        </a:cubicBezTo>
                        <a:cubicBezTo>
                          <a:pt x="-2462" y="26807"/>
                          <a:pt x="3626" y="32342"/>
                          <a:pt x="7499" y="33264"/>
                        </a:cubicBezTo>
                        <a:cubicBezTo>
                          <a:pt x="11373" y="34186"/>
                          <a:pt x="8422" y="21273"/>
                          <a:pt x="10266" y="14079"/>
                        </a:cubicBezTo>
                        <a:close/>
                      </a:path>
                    </a:pathLst>
                  </a:custGeom>
                  <a:solidFill>
                    <a:srgbClr val="3E89CC"/>
                  </a:solidFill>
                  <a:ln w="1840" cap="flat">
                    <a:noFill/>
                    <a:prstDash val="solid"/>
                    <a:miter/>
                  </a:ln>
                </p:spPr>
                <p:txBody>
                  <a:bodyPr rtlCol="0" anchor="ctr"/>
                  <a:lstStyle/>
                  <a:p>
                    <a:endParaRPr lang="zh-CN" altLang="en-US"/>
                  </a:p>
                </p:txBody>
              </p:sp>
              <p:sp>
                <p:nvSpPr>
                  <p:cNvPr id="44" name="Freeform: Shape 43">
                    <a:extLst>
                      <a:ext uri="{FF2B5EF4-FFF2-40B4-BE49-F238E27FC236}">
                        <a16:creationId xmlns:a16="http://schemas.microsoft.com/office/drawing/2014/main" id="{36042664-90DA-41D6-9DC1-4833103EFC13}"/>
                      </a:ext>
                    </a:extLst>
                  </p:cNvPr>
                  <p:cNvSpPr/>
                  <p:nvPr/>
                </p:nvSpPr>
                <p:spPr>
                  <a:xfrm>
                    <a:off x="6355179" y="1309234"/>
                    <a:ext cx="23981" cy="31359"/>
                  </a:xfrm>
                  <a:custGeom>
                    <a:avLst/>
                    <a:gdLst>
                      <a:gd name="connsiteX0" fmla="*/ 24833 w 23981"/>
                      <a:gd name="connsiteY0" fmla="*/ 15767 h 31359"/>
                      <a:gd name="connsiteX1" fmla="*/ 12843 w 23981"/>
                      <a:gd name="connsiteY1" fmla="*/ 31447 h 31359"/>
                      <a:gd name="connsiteX2" fmla="*/ 852 w 23981"/>
                      <a:gd name="connsiteY2" fmla="*/ 15767 h 31359"/>
                      <a:gd name="connsiteX3" fmla="*/ 12843 w 23981"/>
                      <a:gd name="connsiteY3" fmla="*/ 87 h 31359"/>
                      <a:gd name="connsiteX4" fmla="*/ 24833 w 23981"/>
                      <a:gd name="connsiteY4" fmla="*/ 15767 h 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1" h="31359">
                        <a:moveTo>
                          <a:pt x="24833" y="15767"/>
                        </a:moveTo>
                        <a:cubicBezTo>
                          <a:pt x="24833" y="24427"/>
                          <a:pt x="19465" y="31447"/>
                          <a:pt x="12843" y="31447"/>
                        </a:cubicBezTo>
                        <a:cubicBezTo>
                          <a:pt x="6220" y="31447"/>
                          <a:pt x="852" y="24427"/>
                          <a:pt x="852" y="15767"/>
                        </a:cubicBezTo>
                        <a:cubicBezTo>
                          <a:pt x="852" y="7107"/>
                          <a:pt x="6220" y="87"/>
                          <a:pt x="12843" y="87"/>
                        </a:cubicBezTo>
                        <a:cubicBezTo>
                          <a:pt x="19465" y="87"/>
                          <a:pt x="24833" y="7107"/>
                          <a:pt x="24833" y="15767"/>
                        </a:cubicBezTo>
                        <a:close/>
                      </a:path>
                    </a:pathLst>
                  </a:custGeom>
                  <a:solidFill>
                    <a:srgbClr val="1C5894"/>
                  </a:solidFill>
                  <a:ln w="1840" cap="flat">
                    <a:noFill/>
                    <a:prstDash val="solid"/>
                    <a:miter/>
                  </a:ln>
                </p:spPr>
                <p:txBody>
                  <a:bodyPr rtlCol="0" anchor="ctr"/>
                  <a:lstStyle/>
                  <a:p>
                    <a:endParaRPr lang="zh-CN" altLang="en-US"/>
                  </a:p>
                </p:txBody>
              </p:sp>
              <p:sp>
                <p:nvSpPr>
                  <p:cNvPr id="45" name="Freeform: Shape 44">
                    <a:extLst>
                      <a:ext uri="{FF2B5EF4-FFF2-40B4-BE49-F238E27FC236}">
                        <a16:creationId xmlns:a16="http://schemas.microsoft.com/office/drawing/2014/main" id="{45D489B6-BEF6-44AD-A051-9CDFEE642EA5}"/>
                      </a:ext>
                    </a:extLst>
                  </p:cNvPr>
                  <p:cNvSpPr/>
                  <p:nvPr/>
                </p:nvSpPr>
                <p:spPr>
                  <a:xfrm rot="-959840">
                    <a:off x="6337479" y="1334149"/>
                    <a:ext cx="36156" cy="23612"/>
                  </a:xfrm>
                  <a:custGeom>
                    <a:avLst/>
                    <a:gdLst>
                      <a:gd name="connsiteX0" fmla="*/ 37009 w 36156"/>
                      <a:gd name="connsiteY0" fmla="*/ 11893 h 23612"/>
                      <a:gd name="connsiteX1" fmla="*/ 18930 w 36156"/>
                      <a:gd name="connsiteY1" fmla="*/ 23700 h 23612"/>
                      <a:gd name="connsiteX2" fmla="*/ 852 w 36156"/>
                      <a:gd name="connsiteY2" fmla="*/ 11893 h 23612"/>
                      <a:gd name="connsiteX3" fmla="*/ 18930 w 36156"/>
                      <a:gd name="connsiteY3" fmla="*/ 87 h 23612"/>
                      <a:gd name="connsiteX4" fmla="*/ 37009 w 36156"/>
                      <a:gd name="connsiteY4" fmla="*/ 11893 h 2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 h="23612">
                        <a:moveTo>
                          <a:pt x="37009" y="11893"/>
                        </a:moveTo>
                        <a:cubicBezTo>
                          <a:pt x="37009" y="18414"/>
                          <a:pt x="28915" y="23700"/>
                          <a:pt x="18930" y="23700"/>
                        </a:cubicBezTo>
                        <a:cubicBezTo>
                          <a:pt x="8946" y="23700"/>
                          <a:pt x="852" y="18414"/>
                          <a:pt x="852" y="11893"/>
                        </a:cubicBezTo>
                        <a:cubicBezTo>
                          <a:pt x="852" y="5373"/>
                          <a:pt x="8946" y="87"/>
                          <a:pt x="18930" y="87"/>
                        </a:cubicBezTo>
                        <a:cubicBezTo>
                          <a:pt x="28915" y="87"/>
                          <a:pt x="37009" y="5373"/>
                          <a:pt x="37009" y="11893"/>
                        </a:cubicBezTo>
                        <a:close/>
                      </a:path>
                    </a:pathLst>
                  </a:custGeom>
                  <a:solidFill>
                    <a:srgbClr val="0A152B"/>
                  </a:solidFill>
                  <a:ln w="1840" cap="flat">
                    <a:noFill/>
                    <a:prstDash val="solid"/>
                    <a:miter/>
                  </a:ln>
                </p:spPr>
                <p:txBody>
                  <a:bodyPr rtlCol="0" anchor="ctr"/>
                  <a:lstStyle/>
                  <a:p>
                    <a:endParaRPr lang="zh-CN" altLang="en-US"/>
                  </a:p>
                </p:txBody>
              </p:sp>
            </p:grpSp>
            <p:sp>
              <p:nvSpPr>
                <p:cNvPr id="40" name="Oval 39">
                  <a:extLst>
                    <a:ext uri="{FF2B5EF4-FFF2-40B4-BE49-F238E27FC236}">
                      <a16:creationId xmlns:a16="http://schemas.microsoft.com/office/drawing/2014/main" id="{A6140353-7DC7-4B17-843A-07DD23224549}"/>
                    </a:ext>
                  </a:extLst>
                </p:cNvPr>
                <p:cNvSpPr/>
                <p:nvPr/>
              </p:nvSpPr>
              <p:spPr>
                <a:xfrm>
                  <a:off x="4120979" y="6276559"/>
                  <a:ext cx="3950043" cy="206381"/>
                </a:xfrm>
                <a:prstGeom prst="ellipse">
                  <a:avLst/>
                </a:prstGeom>
                <a:solidFill>
                  <a:schemeClr val="tx1">
                    <a:lumMod val="90000"/>
                    <a:lumOff val="10000"/>
                    <a:alpha val="2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Shape 11">
                <a:extLst>
                  <a:ext uri="{FF2B5EF4-FFF2-40B4-BE49-F238E27FC236}">
                    <a16:creationId xmlns:a16="http://schemas.microsoft.com/office/drawing/2014/main" id="{501B6C7D-E4AC-4B17-846A-E32F108036E6}"/>
                  </a:ext>
                </a:extLst>
              </p:cNvPr>
              <p:cNvSpPr/>
              <p:nvPr/>
            </p:nvSpPr>
            <p:spPr>
              <a:xfrm>
                <a:off x="4951553" y="1274185"/>
                <a:ext cx="2290370" cy="4958166"/>
              </a:xfrm>
              <a:custGeom>
                <a:avLst/>
                <a:gdLst>
                  <a:gd name="connsiteX0" fmla="*/ 531201 w 2290370"/>
                  <a:gd name="connsiteY0" fmla="*/ 78 h 4958166"/>
                  <a:gd name="connsiteX1" fmla="*/ 564406 w 2290370"/>
                  <a:gd name="connsiteY1" fmla="*/ 33282 h 4958166"/>
                  <a:gd name="connsiteX2" fmla="*/ 580639 w 2290370"/>
                  <a:gd name="connsiteY2" fmla="*/ 107439 h 4958166"/>
                  <a:gd name="connsiteX3" fmla="*/ 626572 w 2290370"/>
                  <a:gd name="connsiteY3" fmla="*/ 153372 h 4958166"/>
                  <a:gd name="connsiteX4" fmla="*/ 711981 w 2290370"/>
                  <a:gd name="connsiteY4" fmla="*/ 169605 h 4958166"/>
                  <a:gd name="connsiteX5" fmla="*/ 711981 w 2290370"/>
                  <a:gd name="connsiteY5" fmla="*/ 169605 h 4958166"/>
                  <a:gd name="connsiteX6" fmla="*/ 1578618 w 2290370"/>
                  <a:gd name="connsiteY6" fmla="*/ 169605 h 4958166"/>
                  <a:gd name="connsiteX7" fmla="*/ 1664027 w 2290370"/>
                  <a:gd name="connsiteY7" fmla="*/ 153372 h 4958166"/>
                  <a:gd name="connsiteX8" fmla="*/ 1709960 w 2290370"/>
                  <a:gd name="connsiteY8" fmla="*/ 107439 h 4958166"/>
                  <a:gd name="connsiteX9" fmla="*/ 1726193 w 2290370"/>
                  <a:gd name="connsiteY9" fmla="*/ 33282 h 4958166"/>
                  <a:gd name="connsiteX10" fmla="*/ 1759398 w 2290370"/>
                  <a:gd name="connsiteY10" fmla="*/ 78 h 4958166"/>
                  <a:gd name="connsiteX11" fmla="*/ 1759398 w 2290370"/>
                  <a:gd name="connsiteY11" fmla="*/ 78 h 4958166"/>
                  <a:gd name="connsiteX12" fmla="*/ 2013965 w 2290370"/>
                  <a:gd name="connsiteY12" fmla="*/ 78 h 4958166"/>
                  <a:gd name="connsiteX13" fmla="*/ 2180172 w 2290370"/>
                  <a:gd name="connsiteY13" fmla="*/ 28855 h 4958166"/>
                  <a:gd name="connsiteX14" fmla="*/ 2261708 w 2290370"/>
                  <a:gd name="connsiteY14" fmla="*/ 110391 h 4958166"/>
                  <a:gd name="connsiteX15" fmla="*/ 2290485 w 2290370"/>
                  <a:gd name="connsiteY15" fmla="*/ 276597 h 4958166"/>
                  <a:gd name="connsiteX16" fmla="*/ 2290485 w 2290370"/>
                  <a:gd name="connsiteY16" fmla="*/ 4681725 h 4958166"/>
                  <a:gd name="connsiteX17" fmla="*/ 2261708 w 2290370"/>
                  <a:gd name="connsiteY17" fmla="*/ 4847932 h 4958166"/>
                  <a:gd name="connsiteX18" fmla="*/ 2180172 w 2290370"/>
                  <a:gd name="connsiteY18" fmla="*/ 4929467 h 4958166"/>
                  <a:gd name="connsiteX19" fmla="*/ 2013965 w 2290370"/>
                  <a:gd name="connsiteY19" fmla="*/ 4958244 h 4958166"/>
                  <a:gd name="connsiteX20" fmla="*/ 276633 w 2290370"/>
                  <a:gd name="connsiteY20" fmla="*/ 4958244 h 4958166"/>
                  <a:gd name="connsiteX21" fmla="*/ 110427 w 2290370"/>
                  <a:gd name="connsiteY21" fmla="*/ 4929467 h 4958166"/>
                  <a:gd name="connsiteX22" fmla="*/ 28891 w 2290370"/>
                  <a:gd name="connsiteY22" fmla="*/ 4847932 h 4958166"/>
                  <a:gd name="connsiteX23" fmla="*/ 114 w 2290370"/>
                  <a:gd name="connsiteY23" fmla="*/ 4681725 h 4958166"/>
                  <a:gd name="connsiteX24" fmla="*/ 114 w 2290370"/>
                  <a:gd name="connsiteY24" fmla="*/ 276782 h 4958166"/>
                  <a:gd name="connsiteX25" fmla="*/ 28891 w 2290370"/>
                  <a:gd name="connsiteY25" fmla="*/ 110575 h 4958166"/>
                  <a:gd name="connsiteX26" fmla="*/ 110427 w 2290370"/>
                  <a:gd name="connsiteY26" fmla="*/ 29040 h 4958166"/>
                  <a:gd name="connsiteX27" fmla="*/ 276633 w 2290370"/>
                  <a:gd name="connsiteY27" fmla="*/ 78 h 4958166"/>
                  <a:gd name="connsiteX28" fmla="*/ 531201 w 2290370"/>
                  <a:gd name="connsiteY28" fmla="*/ 78 h 495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90370" h="4958166">
                    <a:moveTo>
                      <a:pt x="531201" y="78"/>
                    </a:moveTo>
                    <a:cubicBezTo>
                      <a:pt x="549464" y="78"/>
                      <a:pt x="563852" y="15020"/>
                      <a:pt x="564406" y="33282"/>
                    </a:cubicBezTo>
                    <a:cubicBezTo>
                      <a:pt x="565328" y="69992"/>
                      <a:pt x="571046" y="89361"/>
                      <a:pt x="580639" y="107439"/>
                    </a:cubicBezTo>
                    <a:cubicBezTo>
                      <a:pt x="591338" y="127362"/>
                      <a:pt x="606834" y="142857"/>
                      <a:pt x="626572" y="153372"/>
                    </a:cubicBezTo>
                    <a:cubicBezTo>
                      <a:pt x="646494" y="164071"/>
                      <a:pt x="667708" y="169605"/>
                      <a:pt x="711981" y="169605"/>
                    </a:cubicBezTo>
                    <a:lnTo>
                      <a:pt x="711981" y="169605"/>
                    </a:lnTo>
                    <a:lnTo>
                      <a:pt x="1578618" y="169605"/>
                    </a:lnTo>
                    <a:cubicBezTo>
                      <a:pt x="1622890" y="169605"/>
                      <a:pt x="1644289" y="163887"/>
                      <a:pt x="1664027" y="153372"/>
                    </a:cubicBezTo>
                    <a:cubicBezTo>
                      <a:pt x="1683950" y="142673"/>
                      <a:pt x="1699445" y="127177"/>
                      <a:pt x="1709960" y="107439"/>
                    </a:cubicBezTo>
                    <a:cubicBezTo>
                      <a:pt x="1719552" y="89361"/>
                      <a:pt x="1725086" y="69992"/>
                      <a:pt x="1726193" y="33282"/>
                    </a:cubicBezTo>
                    <a:cubicBezTo>
                      <a:pt x="1726747" y="15020"/>
                      <a:pt x="1741135" y="78"/>
                      <a:pt x="1759398" y="78"/>
                    </a:cubicBezTo>
                    <a:lnTo>
                      <a:pt x="1759398" y="78"/>
                    </a:lnTo>
                    <a:lnTo>
                      <a:pt x="2013965" y="78"/>
                    </a:lnTo>
                    <a:cubicBezTo>
                      <a:pt x="2110258" y="78"/>
                      <a:pt x="2145123" y="10039"/>
                      <a:pt x="2180172" y="28855"/>
                    </a:cubicBezTo>
                    <a:cubicBezTo>
                      <a:pt x="2215221" y="47671"/>
                      <a:pt x="2242892" y="75341"/>
                      <a:pt x="2261708" y="110391"/>
                    </a:cubicBezTo>
                    <a:cubicBezTo>
                      <a:pt x="2280524" y="145624"/>
                      <a:pt x="2290485" y="180489"/>
                      <a:pt x="2290485" y="276597"/>
                    </a:cubicBezTo>
                    <a:lnTo>
                      <a:pt x="2290485" y="4681725"/>
                    </a:lnTo>
                    <a:cubicBezTo>
                      <a:pt x="2290485" y="4778018"/>
                      <a:pt x="2280524" y="4812883"/>
                      <a:pt x="2261708" y="4847932"/>
                    </a:cubicBezTo>
                    <a:cubicBezTo>
                      <a:pt x="2242892" y="4883165"/>
                      <a:pt x="2215221" y="4910651"/>
                      <a:pt x="2180172" y="4929467"/>
                    </a:cubicBezTo>
                    <a:cubicBezTo>
                      <a:pt x="2144939" y="4948283"/>
                      <a:pt x="2110074" y="4958244"/>
                      <a:pt x="2013965" y="4958244"/>
                    </a:cubicBezTo>
                    <a:lnTo>
                      <a:pt x="276633" y="4958244"/>
                    </a:lnTo>
                    <a:cubicBezTo>
                      <a:pt x="180341" y="4958244"/>
                      <a:pt x="145476" y="4948283"/>
                      <a:pt x="110427" y="4929467"/>
                    </a:cubicBezTo>
                    <a:cubicBezTo>
                      <a:pt x="75193" y="4910651"/>
                      <a:pt x="47707" y="4882981"/>
                      <a:pt x="28891" y="4847932"/>
                    </a:cubicBezTo>
                    <a:cubicBezTo>
                      <a:pt x="10075" y="4812883"/>
                      <a:pt x="114" y="4777833"/>
                      <a:pt x="114" y="4681725"/>
                    </a:cubicBezTo>
                    <a:lnTo>
                      <a:pt x="114" y="276782"/>
                    </a:lnTo>
                    <a:cubicBezTo>
                      <a:pt x="114" y="180489"/>
                      <a:pt x="10075" y="145624"/>
                      <a:pt x="28891" y="110575"/>
                    </a:cubicBezTo>
                    <a:cubicBezTo>
                      <a:pt x="47707" y="75526"/>
                      <a:pt x="75377" y="47856"/>
                      <a:pt x="110427" y="29040"/>
                    </a:cubicBezTo>
                    <a:cubicBezTo>
                      <a:pt x="145476" y="10224"/>
                      <a:pt x="180341" y="78"/>
                      <a:pt x="276633" y="78"/>
                    </a:cubicBezTo>
                    <a:lnTo>
                      <a:pt x="531201" y="78"/>
                    </a:lnTo>
                    <a:close/>
                  </a:path>
                </a:pathLst>
              </a:custGeom>
              <a:blipFill rotWithShape="0">
                <a:blip r:embed="rId3"/>
                <a:srcRect/>
                <a:stretch>
                  <a:fillRect l="-112600" r="-11260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grpSp>
          <p:nvGrpSpPr>
            <p:cNvPr id="2" name="Group 1">
              <a:extLst>
                <a:ext uri="{FF2B5EF4-FFF2-40B4-BE49-F238E27FC236}">
                  <a16:creationId xmlns:a16="http://schemas.microsoft.com/office/drawing/2014/main" id="{00EEBE95-0AC3-47BA-BEEE-2ED927C683EE}"/>
                </a:ext>
              </a:extLst>
            </p:cNvPr>
            <p:cNvGrpSpPr/>
            <p:nvPr/>
          </p:nvGrpSpPr>
          <p:grpSpPr>
            <a:xfrm>
              <a:off x="1295049" y="3907705"/>
              <a:ext cx="3134507" cy="1812731"/>
              <a:chOff x="2952263" y="3713615"/>
              <a:chExt cx="3134507" cy="1812731"/>
            </a:xfrm>
          </p:grpSpPr>
          <p:grpSp>
            <p:nvGrpSpPr>
              <p:cNvPr id="80" name="Group 79">
                <a:extLst>
                  <a:ext uri="{FF2B5EF4-FFF2-40B4-BE49-F238E27FC236}">
                    <a16:creationId xmlns:a16="http://schemas.microsoft.com/office/drawing/2014/main" id="{D20CA4C6-31C4-47DE-A3B7-072D03C40B10}"/>
                  </a:ext>
                </a:extLst>
              </p:cNvPr>
              <p:cNvGrpSpPr/>
              <p:nvPr/>
            </p:nvGrpSpPr>
            <p:grpSpPr>
              <a:xfrm>
                <a:off x="2952263" y="4418983"/>
                <a:ext cx="3134507" cy="1107363"/>
                <a:chOff x="2158300" y="1986878"/>
                <a:chExt cx="3134507" cy="1107363"/>
              </a:xfrm>
            </p:grpSpPr>
            <p:sp>
              <p:nvSpPr>
                <p:cNvPr id="81" name="TextBox 80">
                  <a:extLst>
                    <a:ext uri="{FF2B5EF4-FFF2-40B4-BE49-F238E27FC236}">
                      <a16:creationId xmlns:a16="http://schemas.microsoft.com/office/drawing/2014/main" id="{21FC1E2D-AA02-4577-A577-D28B8A9345C1}"/>
                    </a:ext>
                  </a:extLst>
                </p:cNvPr>
                <p:cNvSpPr txBox="1"/>
                <p:nvPr/>
              </p:nvSpPr>
              <p:spPr>
                <a:xfrm>
                  <a:off x="2158300" y="2009020"/>
                  <a:ext cx="1452538" cy="338554"/>
                </a:xfrm>
                <a:prstGeom prst="rect">
                  <a:avLst/>
                </a:prstGeom>
                <a:noFill/>
              </p:spPr>
              <p:txBody>
                <a:bodyPr wrap="none" rtlCol="0" anchor="b">
                  <a:normAutofit/>
                </a:bodyPr>
                <a:lstStyle/>
                <a:p>
                  <a:pPr>
                    <a:lnSpc>
                      <a:spcPct val="100000"/>
                    </a:lnSpc>
                  </a:pPr>
                  <a:r>
                    <a:rPr lang="zh-CN" altLang="en-US" sz="1600" b="1" dirty="0"/>
                    <a:t>应对市场波动</a:t>
                  </a:r>
                </a:p>
              </p:txBody>
            </p:sp>
            <p:sp>
              <p:nvSpPr>
                <p:cNvPr id="82" name="Rectangle 81">
                  <a:extLst>
                    <a:ext uri="{FF2B5EF4-FFF2-40B4-BE49-F238E27FC236}">
                      <a16:creationId xmlns:a16="http://schemas.microsoft.com/office/drawing/2014/main" id="{1BC0806D-128A-4AC7-AA3E-3169EA2C5CDB}"/>
                    </a:ext>
                  </a:extLst>
                </p:cNvPr>
                <p:cNvSpPr/>
                <p:nvPr/>
              </p:nvSpPr>
              <p:spPr>
                <a:xfrm>
                  <a:off x="2158300" y="2355890"/>
                  <a:ext cx="2074176" cy="738351"/>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t" anchorCtr="0" forceAA="0" compatLnSpc="1">
                  <a:noAutofit/>
                </a:bodyPr>
                <a:lstStyle/>
                <a:p>
                  <a:pPr>
                    <a:lnSpc>
                      <a:spcPct val="120000"/>
                    </a:lnSpc>
                  </a:pPr>
                  <a:r>
                    <a:rPr lang="zh-CN" altLang="en-US" sz="1200" dirty="0">
                      <a:solidFill>
                        <a:schemeClr val="tx1"/>
                      </a:solidFill>
                    </a:rPr>
                    <a:t>灵活调整投资优惠政策以适应市场的变化</a:t>
                  </a:r>
                </a:p>
              </p:txBody>
            </p:sp>
            <p:sp>
              <p:nvSpPr>
                <p:cNvPr id="83" name="Freeform: Shape 82">
                  <a:extLst>
                    <a:ext uri="{FF2B5EF4-FFF2-40B4-BE49-F238E27FC236}">
                      <a16:creationId xmlns:a16="http://schemas.microsoft.com/office/drawing/2014/main" id="{E30E7C89-CBD3-44B6-8A5B-1DC48A875C4C}"/>
                    </a:ext>
                  </a:extLst>
                </p:cNvPr>
                <p:cNvSpPr/>
                <p:nvPr/>
              </p:nvSpPr>
              <p:spPr>
                <a:xfrm>
                  <a:off x="4387044" y="1986878"/>
                  <a:ext cx="905763" cy="552169"/>
                </a:xfrm>
                <a:custGeom>
                  <a:avLst/>
                  <a:gdLst>
                    <a:gd name="connsiteX0" fmla="*/ 1662677 w 1808104"/>
                    <a:gd name="connsiteY0" fmla="*/ 852505 h 1104341"/>
                    <a:gd name="connsiteX1" fmla="*/ 1101400 w 1808104"/>
                    <a:gd name="connsiteY1" fmla="*/ 1091024 h 1104341"/>
                    <a:gd name="connsiteX2" fmla="*/ 622978 w 1808104"/>
                    <a:gd name="connsiteY2" fmla="*/ 1076976 h 1104341"/>
                    <a:gd name="connsiteX3" fmla="*/ 904052 w 1808104"/>
                    <a:gd name="connsiteY3" fmla="*/ 552171 h 1104341"/>
                    <a:gd name="connsiteX4" fmla="*/ 1662677 w 1808104"/>
                    <a:gd name="connsiteY4" fmla="*/ 852505 h 1104341"/>
                    <a:gd name="connsiteX0" fmla="*/ 1662677 w 1808104"/>
                    <a:gd name="connsiteY0" fmla="*/ 852505 h 1104341"/>
                    <a:gd name="connsiteX1" fmla="*/ 1101400 w 1808104"/>
                    <a:gd name="connsiteY1" fmla="*/ 1091024 h 1104341"/>
                    <a:gd name="connsiteX2" fmla="*/ 622978 w 1808104"/>
                    <a:gd name="connsiteY2" fmla="*/ 1076976 h 1104341"/>
                    <a:gd name="connsiteX0" fmla="*/ 4357251 w 4357251"/>
                    <a:gd name="connsiteY0" fmla="*/ 1804356 h 2056191"/>
                    <a:gd name="connsiteX1" fmla="*/ 0 w 4357251"/>
                    <a:gd name="connsiteY1" fmla="*/ 0 h 2056191"/>
                    <a:gd name="connsiteX2" fmla="*/ 3795974 w 4357251"/>
                    <a:gd name="connsiteY2" fmla="*/ 2042875 h 2056191"/>
                    <a:gd name="connsiteX3" fmla="*/ 3317552 w 4357251"/>
                    <a:gd name="connsiteY3" fmla="*/ 2028827 h 2056191"/>
                    <a:gd name="connsiteX4" fmla="*/ 3598626 w 4357251"/>
                    <a:gd name="connsiteY4" fmla="*/ 1504022 h 2056191"/>
                    <a:gd name="connsiteX5" fmla="*/ 4357251 w 4357251"/>
                    <a:gd name="connsiteY5" fmla="*/ 1804356 h 2056191"/>
                    <a:gd name="connsiteX0" fmla="*/ 4357251 w 4357251"/>
                    <a:gd name="connsiteY0" fmla="*/ 1804356 h 2056191"/>
                    <a:gd name="connsiteX1" fmla="*/ 3795974 w 4357251"/>
                    <a:gd name="connsiteY1" fmla="*/ 2042875 h 2056191"/>
                    <a:gd name="connsiteX2" fmla="*/ 3317552 w 4357251"/>
                    <a:gd name="connsiteY2" fmla="*/ 2028827 h 2056191"/>
                    <a:gd name="connsiteX0" fmla="*/ 1039699 w 1039699"/>
                    <a:gd name="connsiteY0" fmla="*/ 300334 h 552169"/>
                    <a:gd name="connsiteX1" fmla="*/ 478422 w 1039699"/>
                    <a:gd name="connsiteY1" fmla="*/ 538853 h 552169"/>
                    <a:gd name="connsiteX2" fmla="*/ 0 w 1039699"/>
                    <a:gd name="connsiteY2" fmla="*/ 524805 h 552169"/>
                    <a:gd name="connsiteX3" fmla="*/ 281074 w 1039699"/>
                    <a:gd name="connsiteY3" fmla="*/ 0 h 552169"/>
                    <a:gd name="connsiteX4" fmla="*/ 1039699 w 1039699"/>
                    <a:gd name="connsiteY4" fmla="*/ 300334 h 552169"/>
                    <a:gd name="connsiteX0" fmla="*/ 1039699 w 1039699"/>
                    <a:gd name="connsiteY0" fmla="*/ 300334 h 552169"/>
                    <a:gd name="connsiteX1" fmla="*/ 478422 w 1039699"/>
                    <a:gd name="connsiteY1" fmla="*/ 538853 h 552169"/>
                    <a:gd name="connsiteX2" fmla="*/ 0 w 1039699"/>
                    <a:gd name="connsiteY2" fmla="*/ 524805 h 552169"/>
                  </a:gdLst>
                  <a:ahLst/>
                  <a:cxnLst>
                    <a:cxn ang="0">
                      <a:pos x="connsiteX0" y="connsiteY0"/>
                    </a:cxn>
                    <a:cxn ang="0">
                      <a:pos x="connsiteX1" y="connsiteY1"/>
                    </a:cxn>
                    <a:cxn ang="0">
                      <a:pos x="connsiteX2" y="connsiteY2"/>
                    </a:cxn>
                  </a:cxnLst>
                  <a:rect l="l" t="t" r="r" b="b"/>
                  <a:pathLst>
                    <a:path w="1039699" h="552169" stroke="0" extrusionOk="0">
                      <a:moveTo>
                        <a:pt x="1039699" y="300334"/>
                      </a:moveTo>
                      <a:cubicBezTo>
                        <a:pt x="910948" y="421655"/>
                        <a:pt x="709425" y="507293"/>
                        <a:pt x="478422" y="538853"/>
                      </a:cubicBezTo>
                      <a:cubicBezTo>
                        <a:pt x="319780" y="560527"/>
                        <a:pt x="154505" y="555674"/>
                        <a:pt x="0" y="524805"/>
                      </a:cubicBezTo>
                      <a:lnTo>
                        <a:pt x="281074" y="0"/>
                      </a:lnTo>
                      <a:lnTo>
                        <a:pt x="1039699" y="300334"/>
                      </a:lnTo>
                      <a:close/>
                    </a:path>
                    <a:path w="1039699" h="552169" fill="none">
                      <a:moveTo>
                        <a:pt x="1039699" y="300334"/>
                      </a:moveTo>
                      <a:cubicBezTo>
                        <a:pt x="910948" y="421655"/>
                        <a:pt x="709425" y="507293"/>
                        <a:pt x="478422" y="538853"/>
                      </a:cubicBezTo>
                      <a:cubicBezTo>
                        <a:pt x="319780" y="560527"/>
                        <a:pt x="154505" y="555674"/>
                        <a:pt x="0" y="524805"/>
                      </a:cubicBezTo>
                    </a:path>
                  </a:pathLst>
                </a:custGeom>
                <a:ln w="12700">
                  <a:solidFill>
                    <a:schemeClr val="accent5">
                      <a:alpha val="50000"/>
                    </a:schemeClr>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6" name="Group 85">
                <a:extLst>
                  <a:ext uri="{FF2B5EF4-FFF2-40B4-BE49-F238E27FC236}">
                    <a16:creationId xmlns:a16="http://schemas.microsoft.com/office/drawing/2014/main" id="{001AFB4E-D12B-4463-AD66-6EF240DE3A85}"/>
                  </a:ext>
                </a:extLst>
              </p:cNvPr>
              <p:cNvGrpSpPr>
                <a:grpSpLocks noChangeAspect="1"/>
              </p:cNvGrpSpPr>
              <p:nvPr/>
            </p:nvGrpSpPr>
            <p:grpSpPr>
              <a:xfrm>
                <a:off x="3062423" y="3713615"/>
                <a:ext cx="540002" cy="540000"/>
                <a:chOff x="9056304" y="1930888"/>
                <a:chExt cx="876463" cy="876459"/>
              </a:xfrm>
            </p:grpSpPr>
            <p:sp>
              <p:nvSpPr>
                <p:cNvPr id="99" name="Rectangle: Rounded Corners 98">
                  <a:extLst>
                    <a:ext uri="{FF2B5EF4-FFF2-40B4-BE49-F238E27FC236}">
                      <a16:creationId xmlns:a16="http://schemas.microsoft.com/office/drawing/2014/main" id="{73ED3B00-D358-4F66-AFC4-52E4A10A11E8}"/>
                    </a:ext>
                  </a:extLst>
                </p:cNvPr>
                <p:cNvSpPr/>
                <p:nvPr/>
              </p:nvSpPr>
              <p:spPr>
                <a:xfrm>
                  <a:off x="9056304" y="1930888"/>
                  <a:ext cx="876463" cy="876459"/>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00" name="Freeform: Shape 99">
                  <a:extLst>
                    <a:ext uri="{FF2B5EF4-FFF2-40B4-BE49-F238E27FC236}">
                      <a16:creationId xmlns:a16="http://schemas.microsoft.com/office/drawing/2014/main" id="{6B303B8B-9ABE-4612-8BDF-69BD07EDD90C}"/>
                    </a:ext>
                  </a:extLst>
                </p:cNvPr>
                <p:cNvSpPr/>
                <p:nvPr/>
              </p:nvSpPr>
              <p:spPr>
                <a:xfrm>
                  <a:off x="9304372" y="2217585"/>
                  <a:ext cx="380330" cy="316629"/>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sp>
        <p:nvSpPr>
          <p:cNvPr id="112" name="Title 111"/>
          <p:cNvSpPr>
            <a:spLocks noGrp="1"/>
          </p:cNvSpPr>
          <p:nvPr>
            <p:ph type="title"/>
          </p:nvPr>
        </p:nvSpPr>
        <p:spPr/>
        <p:txBody>
          <a:bodyPr wrap="square">
            <a:normAutofit/>
          </a:bodyPr>
          <a:lstStyle/>
          <a:p>
            <a:pPr lvl="0"/>
            <a:r>
              <a:rPr lang="en-US" dirty="0"/>
              <a:t>掌握变局，应势而动</a:t>
            </a:r>
          </a:p>
        </p:txBody>
      </p:sp>
    </p:spTree>
    <p:custDataLst>
      <p:tags r:id="rId1"/>
    </p:custDataLst>
    <p:extLst>
      <p:ext uri="{BB962C8B-B14F-4D97-AF65-F5344CB8AC3E}">
        <p14:creationId xmlns:p14="http://schemas.microsoft.com/office/powerpoint/2010/main" val="3563001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72198" y="1300580"/>
            <a:ext cx="10470454" cy="3480441"/>
            <a:chOff x="872198" y="1300580"/>
            <a:chExt cx="10470454" cy="3480441"/>
          </a:xfrm>
        </p:grpSpPr>
        <p:sp>
          <p:nvSpPr>
            <p:cNvPr id="2" name="Rectangle 1">
              <a:extLst>
                <a:ext uri="{FF2B5EF4-FFF2-40B4-BE49-F238E27FC236}">
                  <a16:creationId xmlns:a16="http://schemas.microsoft.com/office/drawing/2014/main" id="{B2A07337-CB03-4A52-B5C9-1A70C46D00E5}"/>
                </a:ext>
              </a:extLst>
            </p:cNvPr>
            <p:cNvSpPr/>
            <p:nvPr/>
          </p:nvSpPr>
          <p:spPr>
            <a:xfrm>
              <a:off x="1055078" y="1300580"/>
              <a:ext cx="5245914" cy="461665"/>
            </a:xfrm>
            <a:prstGeom prst="rect">
              <a:avLst/>
            </a:prstGeom>
            <a:ln>
              <a:noFill/>
            </a:ln>
          </p:spPr>
          <p:txBody>
            <a:bodyPr wrap="square" anchor="b" anchorCtr="0">
              <a:spAutoFit/>
            </a:bodyPr>
            <a:lstStyle/>
            <a:p>
              <a:pPr>
                <a:lnSpc>
                  <a:spcPct val="100000"/>
                </a:lnSpc>
                <a:buSzPct val="25000"/>
              </a:pPr>
              <a:r>
                <a:rPr lang="zh-CN" altLang="en-US" sz="2400" b="1" dirty="0">
                  <a:solidFill>
                    <a:schemeClr val="tx1"/>
                  </a:solidFill>
                </a:rPr>
                <a:t>满足投资者需求的政策</a:t>
              </a:r>
            </a:p>
          </p:txBody>
        </p:sp>
        <p:grpSp>
          <p:nvGrpSpPr>
            <p:cNvPr id="3" name="Group 2">
              <a:extLst>
                <a:ext uri="{FF2B5EF4-FFF2-40B4-BE49-F238E27FC236}">
                  <a16:creationId xmlns:a16="http://schemas.microsoft.com/office/drawing/2014/main" id="{A4B23D20-A31C-4A46-8FE1-4C04E10C94EA}"/>
                </a:ext>
              </a:extLst>
            </p:cNvPr>
            <p:cNvGrpSpPr/>
            <p:nvPr/>
          </p:nvGrpSpPr>
          <p:grpSpPr>
            <a:xfrm>
              <a:off x="872198" y="3078140"/>
              <a:ext cx="3348110" cy="1702881"/>
              <a:chOff x="872198" y="3078140"/>
              <a:chExt cx="3348110" cy="1702881"/>
            </a:xfrm>
          </p:grpSpPr>
          <p:sp>
            <p:nvSpPr>
              <p:cNvPr id="43" name="Rectangle: Rounded Corners 42">
                <a:extLst>
                  <a:ext uri="{FF2B5EF4-FFF2-40B4-BE49-F238E27FC236}">
                    <a16:creationId xmlns:a16="http://schemas.microsoft.com/office/drawing/2014/main" id="{7A9E02CF-2F66-49A9-BE12-7441FBAD6AA4}"/>
                  </a:ext>
                </a:extLst>
              </p:cNvPr>
              <p:cNvSpPr/>
              <p:nvPr/>
            </p:nvSpPr>
            <p:spPr>
              <a:xfrm>
                <a:off x="872198"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4" name="Group 3">
                <a:extLst>
                  <a:ext uri="{FF2B5EF4-FFF2-40B4-BE49-F238E27FC236}">
                    <a16:creationId xmlns:a16="http://schemas.microsoft.com/office/drawing/2014/main" id="{23609568-9E32-49DE-8CCC-4230BC154107}"/>
                  </a:ext>
                </a:extLst>
              </p:cNvPr>
              <p:cNvGrpSpPr/>
              <p:nvPr/>
            </p:nvGrpSpPr>
            <p:grpSpPr>
              <a:xfrm>
                <a:off x="1439335" y="3078140"/>
                <a:ext cx="468104" cy="468102"/>
                <a:chOff x="3526795" y="2235779"/>
                <a:chExt cx="410200" cy="410198"/>
              </a:xfrm>
            </p:grpSpPr>
            <p:sp>
              <p:nvSpPr>
                <p:cNvPr id="5" name="Oval 4">
                  <a:extLst>
                    <a:ext uri="{FF2B5EF4-FFF2-40B4-BE49-F238E27FC236}">
                      <a16:creationId xmlns:a16="http://schemas.microsoft.com/office/drawing/2014/main" id="{4A1E3CB0-50FA-4FAA-8B30-038A01B529B6}"/>
                    </a:ext>
                  </a:extLst>
                </p:cNvPr>
                <p:cNvSpPr/>
                <p:nvPr/>
              </p:nvSpPr>
              <p:spPr>
                <a:xfrm>
                  <a:off x="3526795" y="2235779"/>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 name="Freeform: Shape 5">
                  <a:extLst>
                    <a:ext uri="{FF2B5EF4-FFF2-40B4-BE49-F238E27FC236}">
                      <a16:creationId xmlns:a16="http://schemas.microsoft.com/office/drawing/2014/main" id="{D6DD3A0A-ADCB-4378-9E09-4668A50BDEAC}"/>
                    </a:ext>
                  </a:extLst>
                </p:cNvPr>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Group 33">
                <a:extLst>
                  <a:ext uri="{FF2B5EF4-FFF2-40B4-BE49-F238E27FC236}">
                    <a16:creationId xmlns:a16="http://schemas.microsoft.com/office/drawing/2014/main" id="{8C0CA768-4D7B-40A0-97B6-861E88134FFA}"/>
                  </a:ext>
                </a:extLst>
              </p:cNvPr>
              <p:cNvGrpSpPr/>
              <p:nvPr/>
            </p:nvGrpSpPr>
            <p:grpSpPr>
              <a:xfrm>
                <a:off x="2011661" y="3514095"/>
                <a:ext cx="1817487" cy="822633"/>
                <a:chOff x="1713496" y="2587855"/>
                <a:chExt cx="1817487" cy="822633"/>
              </a:xfrm>
            </p:grpSpPr>
            <p:sp>
              <p:nvSpPr>
                <p:cNvPr id="22" name="TextBox 21">
                  <a:extLst>
                    <a:ext uri="{FF2B5EF4-FFF2-40B4-BE49-F238E27FC236}">
                      <a16:creationId xmlns:a16="http://schemas.microsoft.com/office/drawing/2014/main" id="{970F3FDE-C54A-471E-9D59-4F6397924E63}"/>
                    </a:ext>
                  </a:extLst>
                </p:cNvPr>
                <p:cNvSpPr txBox="1"/>
                <p:nvPr/>
              </p:nvSpPr>
              <p:spPr>
                <a:xfrm>
                  <a:off x="1713496" y="2587855"/>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折扣优惠</a:t>
                  </a:r>
                </a:p>
              </p:txBody>
            </p:sp>
            <p:sp>
              <p:nvSpPr>
                <p:cNvPr id="23" name="TextBox 22">
                  <a:extLst>
                    <a:ext uri="{FF2B5EF4-FFF2-40B4-BE49-F238E27FC236}">
                      <a16:creationId xmlns:a16="http://schemas.microsoft.com/office/drawing/2014/main" id="{DB0D4ADC-DEA5-4B53-9746-40497E49C6EF}"/>
                    </a:ext>
                  </a:extLst>
                </p:cNvPr>
                <p:cNvSpPr txBox="1"/>
                <p:nvPr/>
              </p:nvSpPr>
              <p:spPr>
                <a:xfrm>
                  <a:off x="1713497" y="2894065"/>
                  <a:ext cx="1817486" cy="5164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购买房产享受优惠的价格折扣</a:t>
                  </a:r>
                  <a:endParaRPr kumimoji="0" lang="en-US" altLang="zh-CN" sz="1100" b="0" i="0" u="none" strike="noStrike" kern="1200" cap="none" spc="0" normalizeH="0" baseline="0" noProof="0" dirty="0">
                    <a:ln>
                      <a:noFill/>
                    </a:ln>
                    <a:effectLst/>
                    <a:uLnTx/>
                    <a:uFillTx/>
                  </a:endParaRPr>
                </a:p>
              </p:txBody>
            </p:sp>
          </p:grpSp>
        </p:grpSp>
        <p:grpSp>
          <p:nvGrpSpPr>
            <p:cNvPr id="40" name="Group 39">
              <a:extLst>
                <a:ext uri="{FF2B5EF4-FFF2-40B4-BE49-F238E27FC236}">
                  <a16:creationId xmlns:a16="http://schemas.microsoft.com/office/drawing/2014/main" id="{A8DF4BE7-EF51-4B44-9ED9-D203A887DF11}"/>
                </a:ext>
              </a:extLst>
            </p:cNvPr>
            <p:cNvGrpSpPr/>
            <p:nvPr/>
          </p:nvGrpSpPr>
          <p:grpSpPr>
            <a:xfrm>
              <a:off x="4433370" y="3078140"/>
              <a:ext cx="3348110" cy="1702881"/>
              <a:chOff x="4433370" y="3078140"/>
              <a:chExt cx="3348110" cy="1702881"/>
            </a:xfrm>
          </p:grpSpPr>
          <p:sp>
            <p:nvSpPr>
              <p:cNvPr id="44" name="Rectangle: Rounded Corners 43">
                <a:extLst>
                  <a:ext uri="{FF2B5EF4-FFF2-40B4-BE49-F238E27FC236}">
                    <a16:creationId xmlns:a16="http://schemas.microsoft.com/office/drawing/2014/main" id="{53D49132-3E82-4D9F-B2C1-B62687D5F540}"/>
                  </a:ext>
                </a:extLst>
              </p:cNvPr>
              <p:cNvSpPr/>
              <p:nvPr/>
            </p:nvSpPr>
            <p:spPr>
              <a:xfrm>
                <a:off x="4433370"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7" name="Group 6">
                <a:extLst>
                  <a:ext uri="{FF2B5EF4-FFF2-40B4-BE49-F238E27FC236}">
                    <a16:creationId xmlns:a16="http://schemas.microsoft.com/office/drawing/2014/main" id="{69541747-86E2-4E61-91EC-2DBB70FCEA37}"/>
                  </a:ext>
                </a:extLst>
              </p:cNvPr>
              <p:cNvGrpSpPr/>
              <p:nvPr/>
            </p:nvGrpSpPr>
            <p:grpSpPr>
              <a:xfrm>
                <a:off x="5025305" y="3078140"/>
                <a:ext cx="468104" cy="468102"/>
                <a:chOff x="4471992" y="2235779"/>
                <a:chExt cx="410200" cy="410198"/>
              </a:xfrm>
            </p:grpSpPr>
            <p:sp>
              <p:nvSpPr>
                <p:cNvPr id="8" name="Oval 7">
                  <a:extLst>
                    <a:ext uri="{FF2B5EF4-FFF2-40B4-BE49-F238E27FC236}">
                      <a16:creationId xmlns:a16="http://schemas.microsoft.com/office/drawing/2014/main" id="{E66FBF85-AC11-433B-9923-B72F880B5B08}"/>
                    </a:ext>
                  </a:extLst>
                </p:cNvPr>
                <p:cNvSpPr/>
                <p:nvPr/>
              </p:nvSpPr>
              <p:spPr>
                <a:xfrm>
                  <a:off x="4471992" y="2235779"/>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 name="Freeform: Shape 8">
                  <a:extLst>
                    <a:ext uri="{FF2B5EF4-FFF2-40B4-BE49-F238E27FC236}">
                      <a16:creationId xmlns:a16="http://schemas.microsoft.com/office/drawing/2014/main" id="{33FBB0CC-B1FE-443B-92B0-446D487D7493}"/>
                    </a:ext>
                  </a:extLst>
                </p:cNvPr>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6" name="Group 35">
                <a:extLst>
                  <a:ext uri="{FF2B5EF4-FFF2-40B4-BE49-F238E27FC236}">
                    <a16:creationId xmlns:a16="http://schemas.microsoft.com/office/drawing/2014/main" id="{23505648-5FE0-4CC1-9353-09AD4A93C12A}"/>
                  </a:ext>
                </a:extLst>
              </p:cNvPr>
              <p:cNvGrpSpPr/>
              <p:nvPr/>
            </p:nvGrpSpPr>
            <p:grpSpPr>
              <a:xfrm>
                <a:off x="5643231" y="3514095"/>
                <a:ext cx="1817487" cy="822633"/>
                <a:chOff x="5345066" y="2650728"/>
                <a:chExt cx="1817487" cy="822633"/>
              </a:xfrm>
            </p:grpSpPr>
            <p:sp>
              <p:nvSpPr>
                <p:cNvPr id="26" name="TextBox 25">
                  <a:extLst>
                    <a:ext uri="{FF2B5EF4-FFF2-40B4-BE49-F238E27FC236}">
                      <a16:creationId xmlns:a16="http://schemas.microsoft.com/office/drawing/2014/main" id="{C3CF440B-3ABE-493E-BC93-5B9CE138B64E}"/>
                    </a:ext>
                  </a:extLst>
                </p:cNvPr>
                <p:cNvSpPr txBox="1"/>
                <p:nvPr/>
              </p:nvSpPr>
              <p:spPr>
                <a:xfrm>
                  <a:off x="5345066" y="2650728"/>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免费赠品</a:t>
                  </a:r>
                </a:p>
              </p:txBody>
            </p:sp>
            <p:sp>
              <p:nvSpPr>
                <p:cNvPr id="27" name="TextBox 26">
                  <a:extLst>
                    <a:ext uri="{FF2B5EF4-FFF2-40B4-BE49-F238E27FC236}">
                      <a16:creationId xmlns:a16="http://schemas.microsoft.com/office/drawing/2014/main" id="{12D99C10-5542-473B-B89C-8AE514502E01}"/>
                    </a:ext>
                  </a:extLst>
                </p:cNvPr>
                <p:cNvSpPr txBox="1"/>
                <p:nvPr/>
              </p:nvSpPr>
              <p:spPr>
                <a:xfrm>
                  <a:off x="5345067" y="2956938"/>
                  <a:ext cx="1817486" cy="5164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投资者购房可获得额外的免费赠品</a:t>
                  </a:r>
                </a:p>
              </p:txBody>
            </p:sp>
          </p:grpSp>
        </p:grpSp>
        <p:grpSp>
          <p:nvGrpSpPr>
            <p:cNvPr id="41" name="Group 40">
              <a:extLst>
                <a:ext uri="{FF2B5EF4-FFF2-40B4-BE49-F238E27FC236}">
                  <a16:creationId xmlns:a16="http://schemas.microsoft.com/office/drawing/2014/main" id="{EF7059CA-DBD2-41BB-A982-7B556C241149}"/>
                </a:ext>
              </a:extLst>
            </p:cNvPr>
            <p:cNvGrpSpPr/>
            <p:nvPr/>
          </p:nvGrpSpPr>
          <p:grpSpPr>
            <a:xfrm>
              <a:off x="7994542" y="3078140"/>
              <a:ext cx="3348110" cy="1702881"/>
              <a:chOff x="7994542" y="3078140"/>
              <a:chExt cx="3348110" cy="1702881"/>
            </a:xfrm>
          </p:grpSpPr>
          <p:sp>
            <p:nvSpPr>
              <p:cNvPr id="45" name="Rectangle: Rounded Corners 44">
                <a:extLst>
                  <a:ext uri="{FF2B5EF4-FFF2-40B4-BE49-F238E27FC236}">
                    <a16:creationId xmlns:a16="http://schemas.microsoft.com/office/drawing/2014/main" id="{F3CDB50F-A675-4B26-B18F-5C064D303346}"/>
                  </a:ext>
                </a:extLst>
              </p:cNvPr>
              <p:cNvSpPr/>
              <p:nvPr/>
            </p:nvSpPr>
            <p:spPr>
              <a:xfrm>
                <a:off x="7994542"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0" name="Group 9">
                <a:extLst>
                  <a:ext uri="{FF2B5EF4-FFF2-40B4-BE49-F238E27FC236}">
                    <a16:creationId xmlns:a16="http://schemas.microsoft.com/office/drawing/2014/main" id="{EB5BA95F-2D69-426A-B826-4D0A986F0D22}"/>
                  </a:ext>
                </a:extLst>
              </p:cNvPr>
              <p:cNvGrpSpPr/>
              <p:nvPr/>
            </p:nvGrpSpPr>
            <p:grpSpPr>
              <a:xfrm>
                <a:off x="8589230" y="3078140"/>
                <a:ext cx="468104" cy="468102"/>
                <a:chOff x="5417189" y="2235779"/>
                <a:chExt cx="410200" cy="410198"/>
              </a:xfrm>
            </p:grpSpPr>
            <p:sp>
              <p:nvSpPr>
                <p:cNvPr id="11" name="Oval 10">
                  <a:extLst>
                    <a:ext uri="{FF2B5EF4-FFF2-40B4-BE49-F238E27FC236}">
                      <a16:creationId xmlns:a16="http://schemas.microsoft.com/office/drawing/2014/main" id="{3086ECFC-1893-4E78-8095-D69006A21A33}"/>
                    </a:ext>
                  </a:extLst>
                </p:cNvPr>
                <p:cNvSpPr/>
                <p:nvPr/>
              </p:nvSpPr>
              <p:spPr>
                <a:xfrm>
                  <a:off x="5417189" y="2235779"/>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2" name="Freeform: Shape 11">
                  <a:extLst>
                    <a:ext uri="{FF2B5EF4-FFF2-40B4-BE49-F238E27FC236}">
                      <a16:creationId xmlns:a16="http://schemas.microsoft.com/office/drawing/2014/main" id="{EE879720-C59B-4805-8518-0B8677F86760}"/>
                    </a:ext>
                  </a:extLst>
                </p:cNvPr>
                <p:cNvSpPr/>
                <p:nvPr/>
              </p:nvSpPr>
              <p:spPr>
                <a:xfrm>
                  <a:off x="5533289" y="2369958"/>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7" name="Group 36">
                <a:extLst>
                  <a:ext uri="{FF2B5EF4-FFF2-40B4-BE49-F238E27FC236}">
                    <a16:creationId xmlns:a16="http://schemas.microsoft.com/office/drawing/2014/main" id="{47802A0B-FE8E-4912-A1FB-4EE433BD3C32}"/>
                  </a:ext>
                </a:extLst>
              </p:cNvPr>
              <p:cNvGrpSpPr/>
              <p:nvPr/>
            </p:nvGrpSpPr>
            <p:grpSpPr>
              <a:xfrm>
                <a:off x="9207157" y="3514095"/>
                <a:ext cx="1817487" cy="822633"/>
                <a:chOff x="8908992" y="2650728"/>
                <a:chExt cx="1817487" cy="822633"/>
              </a:xfrm>
            </p:grpSpPr>
            <p:sp>
              <p:nvSpPr>
                <p:cNvPr id="30" name="TextBox 29">
                  <a:extLst>
                    <a:ext uri="{FF2B5EF4-FFF2-40B4-BE49-F238E27FC236}">
                      <a16:creationId xmlns:a16="http://schemas.microsoft.com/office/drawing/2014/main" id="{CBB033F5-D5C4-4EFA-9F88-4B7C6F6413CB}"/>
                    </a:ext>
                  </a:extLst>
                </p:cNvPr>
                <p:cNvSpPr txBox="1"/>
                <p:nvPr/>
              </p:nvSpPr>
              <p:spPr>
                <a:xfrm>
                  <a:off x="8908992" y="2650728"/>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贷款利率优惠</a:t>
                  </a:r>
                </a:p>
              </p:txBody>
            </p:sp>
            <p:sp>
              <p:nvSpPr>
                <p:cNvPr id="31" name="TextBox 30">
                  <a:extLst>
                    <a:ext uri="{FF2B5EF4-FFF2-40B4-BE49-F238E27FC236}">
                      <a16:creationId xmlns:a16="http://schemas.microsoft.com/office/drawing/2014/main" id="{F8934C73-3346-4EA1-A97F-3091F29862FD}"/>
                    </a:ext>
                  </a:extLst>
                </p:cNvPr>
                <p:cNvSpPr txBox="1"/>
                <p:nvPr/>
              </p:nvSpPr>
              <p:spPr>
                <a:xfrm>
                  <a:off x="8908993" y="2956938"/>
                  <a:ext cx="1817486" cy="5164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提供较低的贷款利率，减轻投资者的负担</a:t>
                  </a:r>
                </a:p>
              </p:txBody>
            </p:sp>
          </p:grpSp>
        </p:grpSp>
        <p:sp>
          <p:nvSpPr>
            <p:cNvPr id="49" name="TextBox 48">
              <a:extLst>
                <a:ext uri="{FF2B5EF4-FFF2-40B4-BE49-F238E27FC236}">
                  <a16:creationId xmlns:a16="http://schemas.microsoft.com/office/drawing/2014/main" id="{C2FD8A7F-165E-4F38-B766-372DB089AABB}"/>
                </a:ext>
              </a:extLst>
            </p:cNvPr>
            <p:cNvSpPr txBox="1"/>
            <p:nvPr/>
          </p:nvSpPr>
          <p:spPr>
            <a:xfrm>
              <a:off x="1055078" y="1810575"/>
              <a:ext cx="5245914" cy="29482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r>
                <a:rPr lang="zh-CN" altLang="en-US" sz="1200" dirty="0">
                  <a:solidFill>
                    <a:schemeClr val="tx1"/>
                  </a:solidFill>
                </a:rPr>
                <a:t>为投资者提供有吸引力的投资优惠政策，促进投资决策。</a:t>
              </a:r>
            </a:p>
          </p:txBody>
        </p:sp>
      </p:grpSp>
      <p:sp>
        <p:nvSpPr>
          <p:cNvPr id="51" name="Title 50"/>
          <p:cNvSpPr>
            <a:spLocks noGrp="1"/>
          </p:cNvSpPr>
          <p:nvPr>
            <p:ph type="title"/>
          </p:nvPr>
        </p:nvSpPr>
        <p:spPr/>
        <p:txBody>
          <a:bodyPr wrap="square">
            <a:normAutofit/>
          </a:bodyPr>
          <a:lstStyle/>
          <a:p>
            <a:pPr lvl="0"/>
            <a:r>
              <a:rPr lang="en-US" dirty="0"/>
              <a:t>以客为尊，定制政策</a:t>
            </a:r>
          </a:p>
        </p:txBody>
      </p:sp>
    </p:spTree>
    <p:custDataLst>
      <p:tags r:id="rId1"/>
    </p:custDataLst>
    <p:extLst>
      <p:ext uri="{BB962C8B-B14F-4D97-AF65-F5344CB8AC3E}">
        <p14:creationId xmlns:p14="http://schemas.microsoft.com/office/powerpoint/2010/main" val="236445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03.提升投资决策效率</a:t>
            </a:r>
          </a:p>
        </p:txBody>
      </p:sp>
      <p:sp>
        <p:nvSpPr>
          <p:cNvPr id="25" name="Text Placeholder 24"/>
          <p:cNvSpPr>
            <a:spLocks noGrp="1"/>
          </p:cNvSpPr>
          <p:nvPr>
            <p:ph type="body" sz="quarter" idx="1"/>
          </p:nvPr>
        </p:nvSpPr>
        <p:spPr/>
        <p:txBody>
          <a:bodyPr wrap="square">
            <a:normAutofit/>
          </a:bodyPr>
          <a:lstStyle/>
          <a:p>
            <a:pPr lvl="0"/>
            <a:r>
              <a:rPr lang="zh-CN" altLang="en-US"/>
              <a:t>提升投资决策效率</a:t>
            </a:r>
          </a:p>
        </p:txBody>
      </p:sp>
    </p:spTree>
    <p:custDataLst>
      <p:tags r:id="rId1"/>
    </p:custDataLst>
    <p:extLst>
      <p:ext uri="{BB962C8B-B14F-4D97-AF65-F5344CB8AC3E}">
        <p14:creationId xmlns:p14="http://schemas.microsoft.com/office/powerpoint/2010/main" val="3627763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5D0473-1107-B613-E9A9-9C8E63045F06}"/>
              </a:ext>
            </a:extLst>
          </p:cNvPr>
          <p:cNvGrpSpPr/>
          <p:nvPr/>
        </p:nvGrpSpPr>
        <p:grpSpPr>
          <a:xfrm>
            <a:off x="660400" y="1137845"/>
            <a:ext cx="10579100" cy="4874409"/>
            <a:chOff x="660400" y="1137845"/>
            <a:chExt cx="10579100" cy="4874409"/>
          </a:xfrm>
        </p:grpSpPr>
        <p:sp>
          <p:nvSpPr>
            <p:cNvPr id="3" name="TextBox 2">
              <a:extLst>
                <a:ext uri="{FF2B5EF4-FFF2-40B4-BE49-F238E27FC236}">
                  <a16:creationId xmlns:a16="http://schemas.microsoft.com/office/drawing/2014/main" id="{22D36DF6-529D-BA22-801A-0270E28C61BB}"/>
                </a:ext>
              </a:extLst>
            </p:cNvPr>
            <p:cNvSpPr txBox="1"/>
            <p:nvPr/>
          </p:nvSpPr>
          <p:spPr>
            <a:xfrm>
              <a:off x="7301867" y="4407878"/>
              <a:ext cx="3937633"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提供详尽投资信息，增加投资者对市场的了解和信心。</a:t>
              </a:r>
            </a:p>
          </p:txBody>
        </p:sp>
        <p:grpSp>
          <p:nvGrpSpPr>
            <p:cNvPr id="4" name="Group 3">
              <a:extLst>
                <a:ext uri="{FF2B5EF4-FFF2-40B4-BE49-F238E27FC236}">
                  <a16:creationId xmlns:a16="http://schemas.microsoft.com/office/drawing/2014/main" id="{AE0FB2E6-9F45-4EEF-FC06-9BBDC38C03C3}"/>
                </a:ext>
              </a:extLst>
            </p:cNvPr>
            <p:cNvGrpSpPr/>
            <p:nvPr/>
          </p:nvGrpSpPr>
          <p:grpSpPr>
            <a:xfrm>
              <a:off x="660400" y="2611496"/>
              <a:ext cx="2406583" cy="2037339"/>
              <a:chOff x="660400" y="2615225"/>
              <a:chExt cx="2406583" cy="2037339"/>
            </a:xfrm>
          </p:grpSpPr>
          <p:sp>
            <p:nvSpPr>
              <p:cNvPr id="19" name="Rectangle: Rounded Corners 18">
                <a:extLst>
                  <a:ext uri="{FF2B5EF4-FFF2-40B4-BE49-F238E27FC236}">
                    <a16:creationId xmlns:a16="http://schemas.microsoft.com/office/drawing/2014/main" id="{BE5B1A9D-E2FD-B9F4-F715-7379A35FABE5}"/>
                  </a:ext>
                </a:extLst>
              </p:cNvPr>
              <p:cNvSpPr/>
              <p:nvPr/>
            </p:nvSpPr>
            <p:spPr>
              <a:xfrm>
                <a:off x="660400" y="2615225"/>
                <a:ext cx="2406583" cy="2037339"/>
              </a:xfrm>
              <a:prstGeom prst="roundRect">
                <a:avLst>
                  <a:gd name="adj" fmla="val 7307"/>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8508CA75-EFDA-1596-134F-B55724C8A348}"/>
                  </a:ext>
                </a:extLst>
              </p:cNvPr>
              <p:cNvSpPr txBox="1"/>
              <p:nvPr/>
            </p:nvSpPr>
            <p:spPr>
              <a:xfrm>
                <a:off x="763557" y="3407261"/>
                <a:ext cx="1662443"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rgbClr val="FFFFFF"/>
                    </a:solidFill>
                  </a:rPr>
                  <a:t>提供市场数据和趋势，帮助投资者做出决策</a:t>
                </a:r>
              </a:p>
            </p:txBody>
          </p:sp>
          <p:sp>
            <p:nvSpPr>
              <p:cNvPr id="21" name="TextBox 20">
                <a:extLst>
                  <a:ext uri="{FF2B5EF4-FFF2-40B4-BE49-F238E27FC236}">
                    <a16:creationId xmlns:a16="http://schemas.microsoft.com/office/drawing/2014/main" id="{3F70E05A-01F4-3BCE-6BC8-0EE1A5D85C64}"/>
                  </a:ext>
                </a:extLst>
              </p:cNvPr>
              <p:cNvSpPr txBox="1"/>
              <p:nvPr/>
            </p:nvSpPr>
            <p:spPr>
              <a:xfrm>
                <a:off x="763557" y="2860394"/>
                <a:ext cx="2109837" cy="338554"/>
              </a:xfrm>
              <a:prstGeom prst="rect">
                <a:avLst/>
              </a:prstGeom>
              <a:noFill/>
            </p:spPr>
            <p:txBody>
              <a:bodyPr wrap="none" rtlCol="0" anchor="b">
                <a:normAutofit/>
              </a:bodyPr>
              <a:lstStyle/>
              <a:p>
                <a:pPr>
                  <a:lnSpc>
                    <a:spcPct val="100000"/>
                  </a:lnSpc>
                </a:pPr>
                <a:r>
                  <a:rPr lang="zh-CN" altLang="en-US" sz="1600" b="1" dirty="0">
                    <a:solidFill>
                      <a:srgbClr val="FFFFFF"/>
                    </a:solidFill>
                  </a:rPr>
                  <a:t>市场数据公开</a:t>
                </a:r>
              </a:p>
            </p:txBody>
          </p:sp>
        </p:grpSp>
        <p:grpSp>
          <p:nvGrpSpPr>
            <p:cNvPr id="5" name="Group 4">
              <a:extLst>
                <a:ext uri="{FF2B5EF4-FFF2-40B4-BE49-F238E27FC236}">
                  <a16:creationId xmlns:a16="http://schemas.microsoft.com/office/drawing/2014/main" id="{8D6D3AF9-AEAD-8A37-560A-2E278913D4B2}"/>
                </a:ext>
              </a:extLst>
            </p:cNvPr>
            <p:cNvGrpSpPr/>
            <p:nvPr/>
          </p:nvGrpSpPr>
          <p:grpSpPr>
            <a:xfrm>
              <a:off x="3838580" y="1248076"/>
              <a:ext cx="2406583" cy="2037339"/>
              <a:chOff x="3838580" y="2615225"/>
              <a:chExt cx="2406583" cy="2037339"/>
            </a:xfrm>
          </p:grpSpPr>
          <p:sp>
            <p:nvSpPr>
              <p:cNvPr id="14" name="Rectangle: Rounded Corners 13">
                <a:extLst>
                  <a:ext uri="{FF2B5EF4-FFF2-40B4-BE49-F238E27FC236}">
                    <a16:creationId xmlns:a16="http://schemas.microsoft.com/office/drawing/2014/main" id="{4BE6203B-6495-86CB-7847-5195F3AC4E3F}"/>
                  </a:ext>
                </a:extLst>
              </p:cNvPr>
              <p:cNvSpPr/>
              <p:nvPr/>
            </p:nvSpPr>
            <p:spPr>
              <a:xfrm>
                <a:off x="3838580" y="2615225"/>
                <a:ext cx="2406583" cy="2037339"/>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8562F054-B3D4-68A7-6577-8F2C5B90425D}"/>
                  </a:ext>
                </a:extLst>
              </p:cNvPr>
              <p:cNvSpPr txBox="1"/>
              <p:nvPr/>
            </p:nvSpPr>
            <p:spPr>
              <a:xfrm>
                <a:off x="3941737" y="3407261"/>
                <a:ext cx="1662443" cy="516423"/>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a:lnSpc>
                    <a:spcPct val="120000"/>
                  </a:lnSpc>
                </a:pPr>
                <a:r>
                  <a:rPr lang="zh-CN" altLang="en-US" sz="1200" dirty="0"/>
                  <a:t>解释投资项目的具体细节和潜在收益</a:t>
                </a:r>
                <a:endParaRPr lang="en-US" altLang="zh-CN" dirty="0"/>
              </a:p>
            </p:txBody>
          </p:sp>
          <p:sp>
            <p:nvSpPr>
              <p:cNvPr id="16" name="TextBox 15">
                <a:extLst>
                  <a:ext uri="{FF2B5EF4-FFF2-40B4-BE49-F238E27FC236}">
                    <a16:creationId xmlns:a16="http://schemas.microsoft.com/office/drawing/2014/main" id="{667DA4F7-1145-C98E-B7C0-FD806683D624}"/>
                  </a:ext>
                </a:extLst>
              </p:cNvPr>
              <p:cNvSpPr txBox="1"/>
              <p:nvPr/>
            </p:nvSpPr>
            <p:spPr>
              <a:xfrm>
                <a:off x="3941737" y="2860394"/>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zh-CN" altLang="en-US" sz="1600" dirty="0"/>
                  <a:t>投资项目详细介绍</a:t>
                </a:r>
              </a:p>
            </p:txBody>
          </p:sp>
        </p:grpSp>
        <p:grpSp>
          <p:nvGrpSpPr>
            <p:cNvPr id="6" name="Group 5">
              <a:extLst>
                <a:ext uri="{FF2B5EF4-FFF2-40B4-BE49-F238E27FC236}">
                  <a16:creationId xmlns:a16="http://schemas.microsoft.com/office/drawing/2014/main" id="{AB8DB3C1-623F-6E08-63EF-B2731ECDD417}"/>
                </a:ext>
              </a:extLst>
            </p:cNvPr>
            <p:cNvGrpSpPr/>
            <p:nvPr/>
          </p:nvGrpSpPr>
          <p:grpSpPr>
            <a:xfrm>
              <a:off x="3838580" y="3974915"/>
              <a:ext cx="2406583" cy="2037339"/>
              <a:chOff x="3838580" y="4096761"/>
              <a:chExt cx="2406583" cy="2037339"/>
            </a:xfrm>
          </p:grpSpPr>
          <p:sp>
            <p:nvSpPr>
              <p:cNvPr id="8" name="Rectangle: Rounded Corners 7">
                <a:extLst>
                  <a:ext uri="{FF2B5EF4-FFF2-40B4-BE49-F238E27FC236}">
                    <a16:creationId xmlns:a16="http://schemas.microsoft.com/office/drawing/2014/main" id="{F907EEF4-F935-C96D-0BCB-3ECAF13AC2F9}"/>
                  </a:ext>
                </a:extLst>
              </p:cNvPr>
              <p:cNvSpPr/>
              <p:nvPr/>
            </p:nvSpPr>
            <p:spPr>
              <a:xfrm>
                <a:off x="3838580" y="4096761"/>
                <a:ext cx="2406583" cy="2037339"/>
              </a:xfrm>
              <a:prstGeom prst="roundRect">
                <a:avLst>
                  <a:gd name="adj" fmla="val 7307"/>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TextBox 8">
                <a:extLst>
                  <a:ext uri="{FF2B5EF4-FFF2-40B4-BE49-F238E27FC236}">
                    <a16:creationId xmlns:a16="http://schemas.microsoft.com/office/drawing/2014/main" id="{5C4D2211-B88B-B959-4580-EFAE35201E01}"/>
                  </a:ext>
                </a:extLst>
              </p:cNvPr>
              <p:cNvSpPr txBox="1"/>
              <p:nvPr/>
            </p:nvSpPr>
            <p:spPr>
              <a:xfrm>
                <a:off x="3941737" y="4888797"/>
                <a:ext cx="1662443" cy="516423"/>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a:lnSpc>
                    <a:spcPct val="120000"/>
                  </a:lnSpc>
                </a:pPr>
                <a:r>
                  <a:rPr lang="zh-CN" altLang="en-US" sz="1200" dirty="0"/>
                  <a:t>公开投资优惠政策，让投资者充分了解</a:t>
                </a:r>
                <a:endParaRPr lang="en-US" altLang="zh-CN" dirty="0"/>
              </a:p>
            </p:txBody>
          </p:sp>
          <p:sp>
            <p:nvSpPr>
              <p:cNvPr id="10" name="TextBox 9">
                <a:extLst>
                  <a:ext uri="{FF2B5EF4-FFF2-40B4-BE49-F238E27FC236}">
                    <a16:creationId xmlns:a16="http://schemas.microsoft.com/office/drawing/2014/main" id="{117B9372-09A5-CEC5-1292-8683D3C35035}"/>
                  </a:ext>
                </a:extLst>
              </p:cNvPr>
              <p:cNvSpPr txBox="1"/>
              <p:nvPr/>
            </p:nvSpPr>
            <p:spPr>
              <a:xfrm>
                <a:off x="3941737" y="4341930"/>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zh-CN" altLang="en-US" sz="1600"/>
                  <a:t>政策公开透明</a:t>
                </a:r>
              </a:p>
            </p:txBody>
          </p:sp>
        </p:grpSp>
        <p:sp>
          <p:nvSpPr>
            <p:cNvPr id="7" name="TextBox 6">
              <a:extLst>
                <a:ext uri="{FF2B5EF4-FFF2-40B4-BE49-F238E27FC236}">
                  <a16:creationId xmlns:a16="http://schemas.microsoft.com/office/drawing/2014/main" id="{B01A1426-BCBC-EAAC-B78E-2028E3DBD9C0}"/>
                </a:ext>
              </a:extLst>
            </p:cNvPr>
            <p:cNvSpPr txBox="1"/>
            <p:nvPr/>
          </p:nvSpPr>
          <p:spPr>
            <a:xfrm>
              <a:off x="7301867" y="1137845"/>
              <a:ext cx="3207063"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a:solidFill>
                    <a:schemeClr val="tx1"/>
                  </a:solidFill>
                </a:rPr>
                <a:t>提高信息透明度</a:t>
              </a:r>
            </a:p>
          </p:txBody>
        </p:sp>
      </p:grpSp>
      <p:sp>
        <p:nvSpPr>
          <p:cNvPr id="23" name="Title 22"/>
          <p:cNvSpPr>
            <a:spLocks noGrp="1"/>
          </p:cNvSpPr>
          <p:nvPr>
            <p:ph type="title"/>
          </p:nvPr>
        </p:nvSpPr>
        <p:spPr/>
        <p:txBody>
          <a:bodyPr wrap="square">
            <a:normAutofit/>
          </a:bodyPr>
          <a:lstStyle/>
          <a:p>
            <a:pPr lvl="0"/>
            <a:r>
              <a:rPr lang="en-US" dirty="0"/>
              <a:t>信息透明化的重要性</a:t>
            </a:r>
          </a:p>
        </p:txBody>
      </p:sp>
    </p:spTree>
    <p:custDataLst>
      <p:tags r:id="rId1"/>
    </p:custDataLst>
    <p:extLst>
      <p:ext uri="{BB962C8B-B14F-4D97-AF65-F5344CB8AC3E}">
        <p14:creationId xmlns:p14="http://schemas.microsoft.com/office/powerpoint/2010/main" val="1006471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D815F7-76F2-CDC0-285B-A6D69C986C9F}"/>
              </a:ext>
            </a:extLst>
          </p:cNvPr>
          <p:cNvGrpSpPr/>
          <p:nvPr/>
        </p:nvGrpSpPr>
        <p:grpSpPr>
          <a:xfrm>
            <a:off x="0" y="1384346"/>
            <a:ext cx="12192000" cy="4588515"/>
            <a:chOff x="0" y="1384346"/>
            <a:chExt cx="12192000" cy="4588515"/>
          </a:xfrm>
        </p:grpSpPr>
        <p:grpSp>
          <p:nvGrpSpPr>
            <p:cNvPr id="20" name="Group 19">
              <a:extLst>
                <a:ext uri="{FF2B5EF4-FFF2-40B4-BE49-F238E27FC236}">
                  <a16:creationId xmlns:a16="http://schemas.microsoft.com/office/drawing/2014/main" id="{20458A49-6CAF-6CEA-D50F-2318B2A27509}"/>
                </a:ext>
              </a:extLst>
            </p:cNvPr>
            <p:cNvGrpSpPr>
              <a:grpSpLocks/>
            </p:cNvGrpSpPr>
            <p:nvPr/>
          </p:nvGrpSpPr>
          <p:grpSpPr>
            <a:xfrm>
              <a:off x="1357966" y="1535236"/>
              <a:ext cx="5540926" cy="1013716"/>
              <a:chOff x="2492016" y="4214586"/>
              <a:chExt cx="2974766" cy="1013716"/>
            </a:xfrm>
          </p:grpSpPr>
          <p:sp>
            <p:nvSpPr>
              <p:cNvPr id="55" name="Rectangle 54">
                <a:extLst>
                  <a:ext uri="{FF2B5EF4-FFF2-40B4-BE49-F238E27FC236}">
                    <a16:creationId xmlns:a16="http://schemas.microsoft.com/office/drawing/2014/main" id="{7DA7C4AD-AFF8-AB99-A0F6-F124EAE09377}"/>
                  </a:ext>
                </a:extLst>
              </p:cNvPr>
              <p:cNvSpPr/>
              <p:nvPr/>
            </p:nvSpPr>
            <p:spPr>
              <a:xfrm>
                <a:off x="2492017" y="4807701"/>
                <a:ext cx="2974765"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r>
                  <a:rPr kumimoji="1" lang="zh-CN" altLang="en-US" sz="1200" dirty="0">
                    <a:solidFill>
                      <a:schemeClr val="tx1"/>
                    </a:solidFill>
                  </a:rPr>
                  <a:t>通过以下步骤来提高投资者的投资决策速度和效率</a:t>
                </a:r>
              </a:p>
            </p:txBody>
          </p:sp>
          <p:sp>
            <p:nvSpPr>
              <p:cNvPr id="56" name="Rectangle 55">
                <a:extLst>
                  <a:ext uri="{FF2B5EF4-FFF2-40B4-BE49-F238E27FC236}">
                    <a16:creationId xmlns:a16="http://schemas.microsoft.com/office/drawing/2014/main" id="{AE088EB5-F919-90F7-7B51-F4E22AD4A9FD}"/>
                  </a:ext>
                </a:extLst>
              </p:cNvPr>
              <p:cNvSpPr/>
              <p:nvPr/>
            </p:nvSpPr>
            <p:spPr>
              <a:xfrm>
                <a:off x="2492016" y="4214586"/>
                <a:ext cx="2974765" cy="587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a:lnSpc>
                    <a:spcPct val="100000"/>
                  </a:lnSpc>
                </a:pPr>
                <a:r>
                  <a:rPr kumimoji="1" lang="zh-CN" altLang="en-US" sz="2400" b="1" dirty="0">
                    <a:solidFill>
                      <a:schemeClr val="tx1"/>
                    </a:solidFill>
                  </a:rPr>
                  <a:t>提升投资决策效率</a:t>
                </a:r>
              </a:p>
            </p:txBody>
          </p:sp>
        </p:grpSp>
        <p:pic>
          <p:nvPicPr>
            <p:cNvPr id="21" name="Graphic 20" descr="前引号">
              <a:extLst>
                <a:ext uri="{FF2B5EF4-FFF2-40B4-BE49-F238E27FC236}">
                  <a16:creationId xmlns:a16="http://schemas.microsoft.com/office/drawing/2014/main" id="{9CBDD859-6C5D-191E-AFC1-4B9388789D7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676" y="1384346"/>
              <a:ext cx="914400" cy="914400"/>
            </a:xfrm>
            <a:prstGeom prst="rect">
              <a:avLst/>
            </a:prstGeom>
          </p:spPr>
        </p:pic>
        <p:grpSp>
          <p:nvGrpSpPr>
            <p:cNvPr id="22" name="Group 21">
              <a:extLst>
                <a:ext uri="{FF2B5EF4-FFF2-40B4-BE49-F238E27FC236}">
                  <a16:creationId xmlns:a16="http://schemas.microsoft.com/office/drawing/2014/main" id="{DE34D9E0-1357-A8A1-F0DC-BDF1AD09CBA4}"/>
                </a:ext>
              </a:extLst>
            </p:cNvPr>
            <p:cNvGrpSpPr/>
            <p:nvPr/>
          </p:nvGrpSpPr>
          <p:grpSpPr>
            <a:xfrm>
              <a:off x="4284218" y="3941956"/>
              <a:ext cx="3610864" cy="2030905"/>
              <a:chOff x="4284218" y="3429000"/>
              <a:chExt cx="3610864" cy="2030905"/>
            </a:xfrm>
          </p:grpSpPr>
          <p:cxnSp>
            <p:nvCxnSpPr>
              <p:cNvPr id="45" name="Straight Arrow Connector 44">
                <a:extLst>
                  <a:ext uri="{FF2B5EF4-FFF2-40B4-BE49-F238E27FC236}">
                    <a16:creationId xmlns:a16="http://schemas.microsoft.com/office/drawing/2014/main" id="{81D50778-94E3-8A1C-B136-72EC6BAE74BB}"/>
                  </a:ext>
                </a:extLst>
              </p:cNvPr>
              <p:cNvCxnSpPr>
                <a:cxnSpLocks/>
              </p:cNvCxnSpPr>
              <p:nvPr/>
            </p:nvCxnSpPr>
            <p:spPr>
              <a:xfrm>
                <a:off x="4284218" y="3705120"/>
                <a:ext cx="3610864" cy="0"/>
              </a:xfrm>
              <a:prstGeom prst="straightConnector1">
                <a:avLst/>
              </a:prstGeom>
              <a:ln w="15875">
                <a:solidFill>
                  <a:schemeClr val="tx1">
                    <a:lumMod val="50000"/>
                    <a:lumOff val="50000"/>
                    <a:alpha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2DF703A-8DCE-5230-3163-B66506205A86}"/>
                  </a:ext>
                </a:extLst>
              </p:cNvPr>
              <p:cNvGrpSpPr/>
              <p:nvPr/>
            </p:nvGrpSpPr>
            <p:grpSpPr>
              <a:xfrm>
                <a:off x="4756720" y="3429000"/>
                <a:ext cx="2665857" cy="2030905"/>
                <a:chOff x="4756720" y="3429000"/>
                <a:chExt cx="2665857" cy="2030905"/>
              </a:xfrm>
            </p:grpSpPr>
            <p:grpSp>
              <p:nvGrpSpPr>
                <p:cNvPr id="47" name="Group 46">
                  <a:extLst>
                    <a:ext uri="{FF2B5EF4-FFF2-40B4-BE49-F238E27FC236}">
                      <a16:creationId xmlns:a16="http://schemas.microsoft.com/office/drawing/2014/main" id="{9125F962-A7C9-3DE8-79DB-A5956C040EE1}"/>
                    </a:ext>
                  </a:extLst>
                </p:cNvPr>
                <p:cNvGrpSpPr/>
                <p:nvPr/>
              </p:nvGrpSpPr>
              <p:grpSpPr>
                <a:xfrm>
                  <a:off x="4756720" y="4268845"/>
                  <a:ext cx="2665857" cy="1191060"/>
                  <a:chOff x="5867372" y="1574047"/>
                  <a:chExt cx="2286000" cy="1191060"/>
                </a:xfrm>
              </p:grpSpPr>
              <p:sp>
                <p:nvSpPr>
                  <p:cNvPr id="51" name="Rectangle: Diagonal Corners Rounded 50">
                    <a:extLst>
                      <a:ext uri="{FF2B5EF4-FFF2-40B4-BE49-F238E27FC236}">
                        <a16:creationId xmlns:a16="http://schemas.microsoft.com/office/drawing/2014/main" id="{CAA707B4-2B36-B6DC-90F3-00D8109BFF69}"/>
                      </a:ext>
                    </a:extLst>
                  </p:cNvPr>
                  <p:cNvSpPr/>
                  <p:nvPr/>
                </p:nvSpPr>
                <p:spPr>
                  <a:xfrm>
                    <a:off x="5867372" y="1574047"/>
                    <a:ext cx="2286000" cy="1191060"/>
                  </a:xfrm>
                  <a:prstGeom prst="round2Diag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endParaRPr kumimoji="1" lang="zh-CN" altLang="en-US" sz="1200" b="1" dirty="0">
                      <a:solidFill>
                        <a:srgbClr val="FFFFFF"/>
                      </a:solidFill>
                    </a:endParaRPr>
                  </a:p>
                </p:txBody>
              </p:sp>
              <p:grpSp>
                <p:nvGrpSpPr>
                  <p:cNvPr id="52" name="Group 51">
                    <a:extLst>
                      <a:ext uri="{FF2B5EF4-FFF2-40B4-BE49-F238E27FC236}">
                        <a16:creationId xmlns:a16="http://schemas.microsoft.com/office/drawing/2014/main" id="{B5E13A5C-645A-4068-475B-33ED60DC40EA}"/>
                      </a:ext>
                    </a:extLst>
                  </p:cNvPr>
                  <p:cNvGrpSpPr>
                    <a:grpSpLocks/>
                  </p:cNvGrpSpPr>
                  <p:nvPr/>
                </p:nvGrpSpPr>
                <p:grpSpPr>
                  <a:xfrm>
                    <a:off x="6025776" y="1677342"/>
                    <a:ext cx="1969192" cy="1064294"/>
                    <a:chOff x="7119256" y="4816418"/>
                    <a:chExt cx="2338272" cy="767944"/>
                  </a:xfrm>
                  <a:noFill/>
                </p:grpSpPr>
                <p:sp>
                  <p:nvSpPr>
                    <p:cNvPr id="53" name="Rectangle 52">
                      <a:extLst>
                        <a:ext uri="{FF2B5EF4-FFF2-40B4-BE49-F238E27FC236}">
                          <a16:creationId xmlns:a16="http://schemas.microsoft.com/office/drawing/2014/main" id="{72E824A1-7D84-7E29-4B1A-E7AB8D834A42}"/>
                        </a:ext>
                      </a:extLst>
                    </p:cNvPr>
                    <p:cNvSpPr/>
                    <p:nvPr/>
                  </p:nvSpPr>
                  <p:spPr>
                    <a:xfrm>
                      <a:off x="7119256" y="4816418"/>
                      <a:ext cx="2338272" cy="3088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zh-CN" altLang="en-US" sz="1600" b="1" dirty="0">
                          <a:solidFill>
                            <a:schemeClr val="bg1"/>
                          </a:solidFill>
                        </a:rPr>
                        <a:t>提供专业咨询支持</a:t>
                      </a:r>
                    </a:p>
                  </p:txBody>
                </p:sp>
                <p:sp>
                  <p:nvSpPr>
                    <p:cNvPr id="54" name="Rectangle 53">
                      <a:extLst>
                        <a:ext uri="{FF2B5EF4-FFF2-40B4-BE49-F238E27FC236}">
                          <a16:creationId xmlns:a16="http://schemas.microsoft.com/office/drawing/2014/main" id="{081FFEF8-5D27-2B1F-2B89-B61F8E8B230E}"/>
                        </a:ext>
                      </a:extLst>
                    </p:cNvPr>
                    <p:cNvSpPr/>
                    <p:nvPr/>
                  </p:nvSpPr>
                  <p:spPr>
                    <a:xfrm>
                      <a:off x="7119256" y="5120981"/>
                      <a:ext cx="2338272" cy="463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bg1"/>
                          </a:solidFill>
                        </a:rPr>
                        <a:t>专业团队为投资者提供个性化咨询和建议</a:t>
                      </a:r>
                    </a:p>
                  </p:txBody>
                </p:sp>
              </p:grpSp>
            </p:grpSp>
            <p:grpSp>
              <p:nvGrpSpPr>
                <p:cNvPr id="48" name="Group 47">
                  <a:extLst>
                    <a:ext uri="{FF2B5EF4-FFF2-40B4-BE49-F238E27FC236}">
                      <a16:creationId xmlns:a16="http://schemas.microsoft.com/office/drawing/2014/main" id="{B021E521-87F9-2AB7-43D1-207065CB7E67}"/>
                    </a:ext>
                  </a:extLst>
                </p:cNvPr>
                <p:cNvGrpSpPr>
                  <a:grpSpLocks/>
                </p:cNvGrpSpPr>
                <p:nvPr/>
              </p:nvGrpSpPr>
              <p:grpSpPr>
                <a:xfrm>
                  <a:off x="5825999" y="3429000"/>
                  <a:ext cx="540000" cy="540000"/>
                  <a:chOff x="4584079" y="5599496"/>
                  <a:chExt cx="540000" cy="540000"/>
                </a:xfrm>
              </p:grpSpPr>
              <p:sp>
                <p:nvSpPr>
                  <p:cNvPr id="49" name="TextBox 48">
                    <a:extLst>
                      <a:ext uri="{FF2B5EF4-FFF2-40B4-BE49-F238E27FC236}">
                        <a16:creationId xmlns:a16="http://schemas.microsoft.com/office/drawing/2014/main" id="{3291A6B0-B28D-A2A9-5F3D-C488E1130229}"/>
                      </a:ext>
                    </a:extLst>
                  </p:cNvPr>
                  <p:cNvSpPr txBox="1"/>
                  <p:nvPr/>
                </p:nvSpPr>
                <p:spPr>
                  <a:xfrm>
                    <a:off x="4584079" y="5599496"/>
                    <a:ext cx="540000" cy="540000"/>
                  </a:xfrm>
                  <a:prstGeom prst="ellipse">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50" name="Freeform: Shape 49">
                    <a:extLst>
                      <a:ext uri="{FF2B5EF4-FFF2-40B4-BE49-F238E27FC236}">
                        <a16:creationId xmlns:a16="http://schemas.microsoft.com/office/drawing/2014/main" id="{8171FE74-05FA-6271-10CF-A9B4D6559755}"/>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grpSp>
          <p:nvGrpSpPr>
            <p:cNvPr id="23" name="Group 22">
              <a:extLst>
                <a:ext uri="{FF2B5EF4-FFF2-40B4-BE49-F238E27FC236}">
                  <a16:creationId xmlns:a16="http://schemas.microsoft.com/office/drawing/2014/main" id="{91E03E2D-C494-5AC4-1377-3044CB934381}"/>
                </a:ext>
              </a:extLst>
            </p:cNvPr>
            <p:cNvGrpSpPr/>
            <p:nvPr/>
          </p:nvGrpSpPr>
          <p:grpSpPr>
            <a:xfrm>
              <a:off x="0" y="3941956"/>
              <a:ext cx="4271264" cy="2030905"/>
              <a:chOff x="0" y="3429000"/>
              <a:chExt cx="4271264" cy="2030905"/>
            </a:xfrm>
          </p:grpSpPr>
          <p:cxnSp>
            <p:nvCxnSpPr>
              <p:cNvPr id="35" name="Straight Arrow Connector 34">
                <a:extLst>
                  <a:ext uri="{FF2B5EF4-FFF2-40B4-BE49-F238E27FC236}">
                    <a16:creationId xmlns:a16="http://schemas.microsoft.com/office/drawing/2014/main" id="{D48AB196-5183-76A7-33E7-2DC476B6EEAB}"/>
                  </a:ext>
                </a:extLst>
              </p:cNvPr>
              <p:cNvCxnSpPr>
                <a:cxnSpLocks/>
              </p:cNvCxnSpPr>
              <p:nvPr/>
            </p:nvCxnSpPr>
            <p:spPr>
              <a:xfrm>
                <a:off x="0" y="3705120"/>
                <a:ext cx="4271264" cy="0"/>
              </a:xfrm>
              <a:prstGeom prst="straightConnector1">
                <a:avLst/>
              </a:prstGeom>
              <a:ln w="15875">
                <a:solidFill>
                  <a:schemeClr val="tx1">
                    <a:lumMod val="50000"/>
                    <a:lumOff val="50000"/>
                    <a:alpha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86EA84B-A794-42B9-B191-A06EB1DA9B77}"/>
                  </a:ext>
                </a:extLst>
              </p:cNvPr>
              <p:cNvGrpSpPr/>
              <p:nvPr/>
            </p:nvGrpSpPr>
            <p:grpSpPr>
              <a:xfrm>
                <a:off x="1132903" y="3429000"/>
                <a:ext cx="2665857" cy="2030905"/>
                <a:chOff x="1132903" y="3429000"/>
                <a:chExt cx="2665857" cy="2030905"/>
              </a:xfrm>
            </p:grpSpPr>
            <p:grpSp>
              <p:nvGrpSpPr>
                <p:cNvPr id="37" name="Group 36">
                  <a:extLst>
                    <a:ext uri="{FF2B5EF4-FFF2-40B4-BE49-F238E27FC236}">
                      <a16:creationId xmlns:a16="http://schemas.microsoft.com/office/drawing/2014/main" id="{616A97BC-C07B-C65E-0AA0-A59AE094FFC0}"/>
                    </a:ext>
                  </a:extLst>
                </p:cNvPr>
                <p:cNvGrpSpPr/>
                <p:nvPr/>
              </p:nvGrpSpPr>
              <p:grpSpPr>
                <a:xfrm>
                  <a:off x="1132903" y="4268845"/>
                  <a:ext cx="2665857" cy="1191060"/>
                  <a:chOff x="5867372" y="1574047"/>
                  <a:chExt cx="2286000" cy="1191060"/>
                </a:xfrm>
              </p:grpSpPr>
              <p:sp>
                <p:nvSpPr>
                  <p:cNvPr id="41" name="Rectangle: Diagonal Corners Rounded 40">
                    <a:extLst>
                      <a:ext uri="{FF2B5EF4-FFF2-40B4-BE49-F238E27FC236}">
                        <a16:creationId xmlns:a16="http://schemas.microsoft.com/office/drawing/2014/main" id="{BC5F5DF3-450A-5EE7-3785-EDAFD78D64A3}"/>
                      </a:ext>
                    </a:extLst>
                  </p:cNvPr>
                  <p:cNvSpPr/>
                  <p:nvPr/>
                </p:nvSpPr>
                <p:spPr>
                  <a:xfrm>
                    <a:off x="5867372" y="1574047"/>
                    <a:ext cx="2286000" cy="1191060"/>
                  </a:xfrm>
                  <a:prstGeom prst="round2Diag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sz="1200" b="1" dirty="0">
                      <a:solidFill>
                        <a:srgbClr val="FFFFFF"/>
                      </a:solidFill>
                    </a:endParaRPr>
                  </a:p>
                </p:txBody>
              </p:sp>
              <p:grpSp>
                <p:nvGrpSpPr>
                  <p:cNvPr id="42" name="Group 41">
                    <a:extLst>
                      <a:ext uri="{FF2B5EF4-FFF2-40B4-BE49-F238E27FC236}">
                        <a16:creationId xmlns:a16="http://schemas.microsoft.com/office/drawing/2014/main" id="{C6FC8D97-F900-B10F-0D6B-2D40549EF9F1}"/>
                      </a:ext>
                    </a:extLst>
                  </p:cNvPr>
                  <p:cNvGrpSpPr>
                    <a:grpSpLocks/>
                  </p:cNvGrpSpPr>
                  <p:nvPr/>
                </p:nvGrpSpPr>
                <p:grpSpPr>
                  <a:xfrm>
                    <a:off x="6025776" y="1677342"/>
                    <a:ext cx="1969192" cy="1064294"/>
                    <a:chOff x="7119256" y="4816418"/>
                    <a:chExt cx="2338272" cy="767944"/>
                  </a:xfrm>
                  <a:noFill/>
                </p:grpSpPr>
                <p:sp>
                  <p:nvSpPr>
                    <p:cNvPr id="43" name="Rectangle 42">
                      <a:extLst>
                        <a:ext uri="{FF2B5EF4-FFF2-40B4-BE49-F238E27FC236}">
                          <a16:creationId xmlns:a16="http://schemas.microsoft.com/office/drawing/2014/main" id="{601F960B-5BF1-3ACD-9452-8F0C7733DEF8}"/>
                        </a:ext>
                      </a:extLst>
                    </p:cNvPr>
                    <p:cNvSpPr/>
                    <p:nvPr/>
                  </p:nvSpPr>
                  <p:spPr>
                    <a:xfrm>
                      <a:off x="7119256" y="4816418"/>
                      <a:ext cx="2338272" cy="3088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zh-CN" altLang="en-US" sz="1600" b="1" dirty="0">
                          <a:solidFill>
                            <a:schemeClr val="bg1"/>
                          </a:solidFill>
                        </a:rPr>
                        <a:t>优化投资信息呈现</a:t>
                      </a:r>
                    </a:p>
                  </p:txBody>
                </p:sp>
                <p:sp>
                  <p:nvSpPr>
                    <p:cNvPr id="44" name="Rectangle 43">
                      <a:extLst>
                        <a:ext uri="{FF2B5EF4-FFF2-40B4-BE49-F238E27FC236}">
                          <a16:creationId xmlns:a16="http://schemas.microsoft.com/office/drawing/2014/main" id="{C0A5D8A0-2302-4F40-1FA0-73CC7CBCF5BE}"/>
                        </a:ext>
                      </a:extLst>
                    </p:cNvPr>
                    <p:cNvSpPr/>
                    <p:nvPr/>
                  </p:nvSpPr>
                  <p:spPr>
                    <a:xfrm>
                      <a:off x="7119256" y="5120981"/>
                      <a:ext cx="2338272" cy="463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bg1"/>
                          </a:solidFill>
                        </a:rPr>
                        <a:t>清晰明了的信息展示和易于理解的图表</a:t>
                      </a:r>
                    </a:p>
                  </p:txBody>
                </p:sp>
              </p:grpSp>
            </p:grpSp>
            <p:grpSp>
              <p:nvGrpSpPr>
                <p:cNvPr id="38" name="Group 37">
                  <a:extLst>
                    <a:ext uri="{FF2B5EF4-FFF2-40B4-BE49-F238E27FC236}">
                      <a16:creationId xmlns:a16="http://schemas.microsoft.com/office/drawing/2014/main" id="{CC394502-275E-2B2F-E477-8E6FAA201717}"/>
                    </a:ext>
                  </a:extLst>
                </p:cNvPr>
                <p:cNvGrpSpPr/>
                <p:nvPr/>
              </p:nvGrpSpPr>
              <p:grpSpPr>
                <a:xfrm>
                  <a:off x="2195831" y="3429000"/>
                  <a:ext cx="540000" cy="540000"/>
                  <a:chOff x="6096000" y="3294813"/>
                  <a:chExt cx="540000" cy="540000"/>
                </a:xfrm>
              </p:grpSpPr>
              <p:sp>
                <p:nvSpPr>
                  <p:cNvPr id="39" name="TextBox 38">
                    <a:extLst>
                      <a:ext uri="{FF2B5EF4-FFF2-40B4-BE49-F238E27FC236}">
                        <a16:creationId xmlns:a16="http://schemas.microsoft.com/office/drawing/2014/main" id="{3BBE5C62-AC2F-1909-6E63-3C23772CA17A}"/>
                      </a:ext>
                    </a:extLst>
                  </p:cNvPr>
                  <p:cNvSpPr txBox="1"/>
                  <p:nvPr/>
                </p:nvSpPr>
                <p:spPr>
                  <a:xfrm>
                    <a:off x="6096000" y="3294813"/>
                    <a:ext cx="540000" cy="540000"/>
                  </a:xfrm>
                  <a:prstGeom prst="ellipse">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dirty="0"/>
                  </a:p>
                </p:txBody>
              </p:sp>
              <p:sp>
                <p:nvSpPr>
                  <p:cNvPr id="40" name="Freeform: Shape 39">
                    <a:extLst>
                      <a:ext uri="{FF2B5EF4-FFF2-40B4-BE49-F238E27FC236}">
                        <a16:creationId xmlns:a16="http://schemas.microsoft.com/office/drawing/2014/main" id="{B26827E0-404C-EA25-C6F7-7F9C01994C70}"/>
                      </a:ext>
                    </a:extLst>
                  </p:cNvPr>
                  <p:cNvSpPr/>
                  <p:nvPr/>
                </p:nvSpPr>
                <p:spPr>
                  <a:xfrm>
                    <a:off x="6252886" y="3427110"/>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grpSp>
          <p:nvGrpSpPr>
            <p:cNvPr id="24" name="Group 23">
              <a:extLst>
                <a:ext uri="{FF2B5EF4-FFF2-40B4-BE49-F238E27FC236}">
                  <a16:creationId xmlns:a16="http://schemas.microsoft.com/office/drawing/2014/main" id="{D69223BE-B07B-6FB1-8BC3-C4686C3516B4}"/>
                </a:ext>
              </a:extLst>
            </p:cNvPr>
            <p:cNvGrpSpPr/>
            <p:nvPr/>
          </p:nvGrpSpPr>
          <p:grpSpPr>
            <a:xfrm>
              <a:off x="7908036" y="3941956"/>
              <a:ext cx="4283964" cy="2030905"/>
              <a:chOff x="7908036" y="3429000"/>
              <a:chExt cx="4283964" cy="2030905"/>
            </a:xfrm>
          </p:grpSpPr>
          <p:cxnSp>
            <p:nvCxnSpPr>
              <p:cNvPr id="25" name="Straight Arrow Connector 24">
                <a:extLst>
                  <a:ext uri="{FF2B5EF4-FFF2-40B4-BE49-F238E27FC236}">
                    <a16:creationId xmlns:a16="http://schemas.microsoft.com/office/drawing/2014/main" id="{1FCCDB2C-FEF9-DD63-47CF-9F0F04E6D39B}"/>
                  </a:ext>
                </a:extLst>
              </p:cNvPr>
              <p:cNvCxnSpPr>
                <a:cxnSpLocks/>
              </p:cNvCxnSpPr>
              <p:nvPr/>
            </p:nvCxnSpPr>
            <p:spPr>
              <a:xfrm>
                <a:off x="7908036" y="3705120"/>
                <a:ext cx="4283964" cy="0"/>
              </a:xfrm>
              <a:prstGeom prst="straightConnector1">
                <a:avLst/>
              </a:prstGeom>
              <a:ln w="15875">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B39A55B-8500-E724-28A7-C3D863ABB251}"/>
                  </a:ext>
                </a:extLst>
              </p:cNvPr>
              <p:cNvGrpSpPr/>
              <p:nvPr/>
            </p:nvGrpSpPr>
            <p:grpSpPr>
              <a:xfrm>
                <a:off x="8380539" y="3429000"/>
                <a:ext cx="2665857" cy="2030905"/>
                <a:chOff x="8380539" y="3429000"/>
                <a:chExt cx="2665857" cy="2030905"/>
              </a:xfrm>
            </p:grpSpPr>
            <p:grpSp>
              <p:nvGrpSpPr>
                <p:cNvPr id="27" name="Group 26">
                  <a:extLst>
                    <a:ext uri="{FF2B5EF4-FFF2-40B4-BE49-F238E27FC236}">
                      <a16:creationId xmlns:a16="http://schemas.microsoft.com/office/drawing/2014/main" id="{D6C36D4D-A511-BB83-E8E8-D336BE2DC7E9}"/>
                    </a:ext>
                  </a:extLst>
                </p:cNvPr>
                <p:cNvGrpSpPr/>
                <p:nvPr/>
              </p:nvGrpSpPr>
              <p:grpSpPr>
                <a:xfrm>
                  <a:off x="8380539" y="4268845"/>
                  <a:ext cx="2665857" cy="1191060"/>
                  <a:chOff x="5867372" y="1574047"/>
                  <a:chExt cx="2286000" cy="1191060"/>
                </a:xfrm>
              </p:grpSpPr>
              <p:sp>
                <p:nvSpPr>
                  <p:cNvPr id="31" name="Rectangle: Diagonal Corners Rounded 30">
                    <a:extLst>
                      <a:ext uri="{FF2B5EF4-FFF2-40B4-BE49-F238E27FC236}">
                        <a16:creationId xmlns:a16="http://schemas.microsoft.com/office/drawing/2014/main" id="{FF5CCBD8-9035-9552-A2E4-621E78D0EA81}"/>
                      </a:ext>
                    </a:extLst>
                  </p:cNvPr>
                  <p:cNvSpPr/>
                  <p:nvPr/>
                </p:nvSpPr>
                <p:spPr>
                  <a:xfrm>
                    <a:off x="5867372" y="1574047"/>
                    <a:ext cx="2286000" cy="1191060"/>
                  </a:xfrm>
                  <a:prstGeom prst="round2DiagRect">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endParaRPr kumimoji="1" lang="zh-CN" altLang="en-US" sz="1200" b="1" dirty="0">
                      <a:solidFill>
                        <a:srgbClr val="FFFFFF"/>
                      </a:solidFill>
                    </a:endParaRPr>
                  </a:p>
                </p:txBody>
              </p:sp>
              <p:grpSp>
                <p:nvGrpSpPr>
                  <p:cNvPr id="32" name="Group 31">
                    <a:extLst>
                      <a:ext uri="{FF2B5EF4-FFF2-40B4-BE49-F238E27FC236}">
                        <a16:creationId xmlns:a16="http://schemas.microsoft.com/office/drawing/2014/main" id="{EE72A2C1-63C4-2FC4-8FBD-6A4016FAFF1C}"/>
                      </a:ext>
                    </a:extLst>
                  </p:cNvPr>
                  <p:cNvGrpSpPr>
                    <a:grpSpLocks/>
                  </p:cNvGrpSpPr>
                  <p:nvPr/>
                </p:nvGrpSpPr>
                <p:grpSpPr>
                  <a:xfrm>
                    <a:off x="6025776" y="1677342"/>
                    <a:ext cx="1969192" cy="1064294"/>
                    <a:chOff x="7119256" y="4816418"/>
                    <a:chExt cx="2338272" cy="767944"/>
                  </a:xfrm>
                  <a:noFill/>
                </p:grpSpPr>
                <p:sp>
                  <p:nvSpPr>
                    <p:cNvPr id="33" name="Rectangle 32">
                      <a:extLst>
                        <a:ext uri="{FF2B5EF4-FFF2-40B4-BE49-F238E27FC236}">
                          <a16:creationId xmlns:a16="http://schemas.microsoft.com/office/drawing/2014/main" id="{EDF92FF2-BD0E-B726-6324-EA9D7A08DAF7}"/>
                        </a:ext>
                      </a:extLst>
                    </p:cNvPr>
                    <p:cNvSpPr/>
                    <p:nvPr/>
                  </p:nvSpPr>
                  <p:spPr>
                    <a:xfrm>
                      <a:off x="7119256" y="4816418"/>
                      <a:ext cx="2338272" cy="3088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zh-CN" altLang="en-US" sz="1600" b="1" dirty="0">
                          <a:solidFill>
                            <a:schemeClr val="bg1"/>
                          </a:solidFill>
                        </a:rPr>
                        <a:t>快速响应和处理</a:t>
                      </a:r>
                    </a:p>
                  </p:txBody>
                </p:sp>
                <p:sp>
                  <p:nvSpPr>
                    <p:cNvPr id="34" name="Rectangle 33">
                      <a:extLst>
                        <a:ext uri="{FF2B5EF4-FFF2-40B4-BE49-F238E27FC236}">
                          <a16:creationId xmlns:a16="http://schemas.microsoft.com/office/drawing/2014/main" id="{EB229317-A889-CC90-0CA2-8B2A9DEA146A}"/>
                        </a:ext>
                      </a:extLst>
                    </p:cNvPr>
                    <p:cNvSpPr/>
                    <p:nvPr/>
                  </p:nvSpPr>
                  <p:spPr>
                    <a:xfrm>
                      <a:off x="7119256" y="5120981"/>
                      <a:ext cx="2338272" cy="463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bg1"/>
                          </a:solidFill>
                        </a:rPr>
                        <a:t>及时回复和处理投资者的咨询和需求</a:t>
                      </a:r>
                    </a:p>
                  </p:txBody>
                </p:sp>
              </p:grpSp>
            </p:grpSp>
            <p:grpSp>
              <p:nvGrpSpPr>
                <p:cNvPr id="28" name="Group 27">
                  <a:extLst>
                    <a:ext uri="{FF2B5EF4-FFF2-40B4-BE49-F238E27FC236}">
                      <a16:creationId xmlns:a16="http://schemas.microsoft.com/office/drawing/2014/main" id="{0B4ABE3F-A87A-0066-127B-72B2EC8675BE}"/>
                    </a:ext>
                  </a:extLst>
                </p:cNvPr>
                <p:cNvGrpSpPr>
                  <a:grpSpLocks/>
                </p:cNvGrpSpPr>
                <p:nvPr/>
              </p:nvGrpSpPr>
              <p:grpSpPr>
                <a:xfrm>
                  <a:off x="9443467" y="3429000"/>
                  <a:ext cx="540000" cy="540000"/>
                  <a:chOff x="5460031" y="5599496"/>
                  <a:chExt cx="540000" cy="540000"/>
                </a:xfrm>
              </p:grpSpPr>
              <p:sp>
                <p:nvSpPr>
                  <p:cNvPr id="29" name="TextBox 28">
                    <a:extLst>
                      <a:ext uri="{FF2B5EF4-FFF2-40B4-BE49-F238E27FC236}">
                        <a16:creationId xmlns:a16="http://schemas.microsoft.com/office/drawing/2014/main" id="{001D08D6-01C4-7DCB-F581-F65EF8969930}"/>
                      </a:ext>
                    </a:extLst>
                  </p:cNvPr>
                  <p:cNvSpPr txBox="1"/>
                  <p:nvPr/>
                </p:nvSpPr>
                <p:spPr>
                  <a:xfrm>
                    <a:off x="5460031" y="5599496"/>
                    <a:ext cx="540000" cy="540000"/>
                  </a:xfrm>
                  <a:prstGeom prst="ellipse">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sz="1200" b="1">
                        <a:solidFill>
                          <a:srgbClr val="FFFFFF"/>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sp>
                <p:nvSpPr>
                  <p:cNvPr id="30" name="Freeform: Shape 29">
                    <a:extLst>
                      <a:ext uri="{FF2B5EF4-FFF2-40B4-BE49-F238E27FC236}">
                        <a16:creationId xmlns:a16="http://schemas.microsoft.com/office/drawing/2014/main" id="{FE3F6885-8EC7-DB0D-4C73-A94F16D2D05D}"/>
                      </a:ext>
                    </a:extLst>
                  </p:cNvPr>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grpSp>
      <p:sp>
        <p:nvSpPr>
          <p:cNvPr id="58" name="Title 57"/>
          <p:cNvSpPr>
            <a:spLocks noGrp="1"/>
          </p:cNvSpPr>
          <p:nvPr>
            <p:ph type="title"/>
          </p:nvPr>
        </p:nvSpPr>
        <p:spPr/>
        <p:txBody>
          <a:bodyPr wrap="square">
            <a:normAutofit/>
          </a:bodyPr>
          <a:lstStyle/>
          <a:p>
            <a:pPr lvl="0"/>
            <a:r>
              <a:rPr lang="en-US" dirty="0"/>
              <a:t>决策效率提升策略</a:t>
            </a:r>
          </a:p>
        </p:txBody>
      </p:sp>
    </p:spTree>
    <p:custDataLst>
      <p:tags r:id="rId1"/>
    </p:custDataLst>
    <p:extLst>
      <p:ext uri="{BB962C8B-B14F-4D97-AF65-F5344CB8AC3E}">
        <p14:creationId xmlns:p14="http://schemas.microsoft.com/office/powerpoint/2010/main" val="37057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73100" y="1236380"/>
            <a:ext cx="10845800" cy="4741935"/>
            <a:chOff x="673100" y="1236380"/>
            <a:chExt cx="10845800" cy="4741935"/>
          </a:xfrm>
        </p:grpSpPr>
        <p:sp>
          <p:nvSpPr>
            <p:cNvPr id="63" name="TextBox 62">
              <a:extLst>
                <a:ext uri="{FF2B5EF4-FFF2-40B4-BE49-F238E27FC236}">
                  <a16:creationId xmlns:a16="http://schemas.microsoft.com/office/drawing/2014/main" id="{3E41CF2F-FD71-4CDC-8E83-B7C0534EB19C}"/>
                </a:ext>
              </a:extLst>
            </p:cNvPr>
            <p:cNvSpPr txBox="1"/>
            <p:nvPr/>
          </p:nvSpPr>
          <p:spPr>
            <a:xfrm>
              <a:off x="6377856" y="1373499"/>
              <a:ext cx="5141044"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通过传播优惠政策，引起投资者关注和兴趣</a:t>
              </a:r>
            </a:p>
          </p:txBody>
        </p:sp>
        <p:grpSp>
          <p:nvGrpSpPr>
            <p:cNvPr id="2" name="Group 1">
              <a:extLst>
                <a:ext uri="{FF2B5EF4-FFF2-40B4-BE49-F238E27FC236}">
                  <a16:creationId xmlns:a16="http://schemas.microsoft.com/office/drawing/2014/main" id="{B79AE7B9-5F61-43A9-9F11-D9AD211C10F4}"/>
                </a:ext>
              </a:extLst>
            </p:cNvPr>
            <p:cNvGrpSpPr/>
            <p:nvPr/>
          </p:nvGrpSpPr>
          <p:grpSpPr>
            <a:xfrm>
              <a:off x="1374162" y="2876123"/>
              <a:ext cx="3832838" cy="1390057"/>
              <a:chOff x="660400" y="2779015"/>
              <a:chExt cx="3832838" cy="1390057"/>
            </a:xfrm>
          </p:grpSpPr>
          <p:sp>
            <p:nvSpPr>
              <p:cNvPr id="22" name="Rectangle: Rounded Corners 21">
                <a:extLst>
                  <a:ext uri="{FF2B5EF4-FFF2-40B4-BE49-F238E27FC236}">
                    <a16:creationId xmlns:a16="http://schemas.microsoft.com/office/drawing/2014/main" id="{A83D7F08-BC4D-402D-BBF7-2006F342DE84}"/>
                  </a:ext>
                </a:extLst>
              </p:cNvPr>
              <p:cNvSpPr/>
              <p:nvPr/>
            </p:nvSpPr>
            <p:spPr>
              <a:xfrm>
                <a:off x="1222158" y="2779015"/>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33" name="TextBox 32">
                <a:extLst>
                  <a:ext uri="{FF2B5EF4-FFF2-40B4-BE49-F238E27FC236}">
                    <a16:creationId xmlns:a16="http://schemas.microsoft.com/office/drawing/2014/main" id="{0471A30F-7565-499A-AB3D-7BCDDF03A17D}"/>
                  </a:ext>
                </a:extLst>
              </p:cNvPr>
              <p:cNvSpPr txBox="1"/>
              <p:nvPr/>
            </p:nvSpPr>
            <p:spPr>
              <a:xfrm>
                <a:off x="1939881" y="3299190"/>
                <a:ext cx="2439056"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利用线上和线下渠道进行宣传</a:t>
                </a:r>
              </a:p>
            </p:txBody>
          </p:sp>
          <p:sp>
            <p:nvSpPr>
              <p:cNvPr id="34" name="TextBox 33">
                <a:extLst>
                  <a:ext uri="{FF2B5EF4-FFF2-40B4-BE49-F238E27FC236}">
                    <a16:creationId xmlns:a16="http://schemas.microsoft.com/office/drawing/2014/main" id="{9488218A-C976-4F82-BFE0-3518A67A2A93}"/>
                  </a:ext>
                </a:extLst>
              </p:cNvPr>
              <p:cNvSpPr txBox="1"/>
              <p:nvPr/>
            </p:nvSpPr>
            <p:spPr>
              <a:xfrm>
                <a:off x="1939881" y="2976859"/>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4"/>
                    </a:solidFill>
                  </a:rPr>
                  <a:t>多渠道传播</a:t>
                </a:r>
              </a:p>
            </p:txBody>
          </p:sp>
          <p:grpSp>
            <p:nvGrpSpPr>
              <p:cNvPr id="29" name="Group 28">
                <a:extLst>
                  <a:ext uri="{FF2B5EF4-FFF2-40B4-BE49-F238E27FC236}">
                    <a16:creationId xmlns:a16="http://schemas.microsoft.com/office/drawing/2014/main" id="{7B2A696D-062A-41A6-A4A0-12B96D04C7A1}"/>
                  </a:ext>
                </a:extLst>
              </p:cNvPr>
              <p:cNvGrpSpPr/>
              <p:nvPr/>
            </p:nvGrpSpPr>
            <p:grpSpPr>
              <a:xfrm>
                <a:off x="660400" y="2912287"/>
                <a:ext cx="1123514" cy="1123512"/>
                <a:chOff x="5801161" y="2030507"/>
                <a:chExt cx="900002" cy="900000"/>
              </a:xfrm>
            </p:grpSpPr>
            <p:sp>
              <p:nvSpPr>
                <p:cNvPr id="31" name="Oval 30">
                  <a:extLst>
                    <a:ext uri="{FF2B5EF4-FFF2-40B4-BE49-F238E27FC236}">
                      <a16:creationId xmlns:a16="http://schemas.microsoft.com/office/drawing/2014/main" id="{B5B583AD-517F-43DD-9F7E-0A4A70D85E6D}"/>
                    </a:ext>
                  </a:extLst>
                </p:cNvPr>
                <p:cNvSpPr/>
                <p:nvPr/>
              </p:nvSpPr>
              <p:spPr>
                <a:xfrm>
                  <a:off x="5801161" y="203050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32" name="Group 31">
                  <a:extLst>
                    <a:ext uri="{FF2B5EF4-FFF2-40B4-BE49-F238E27FC236}">
                      <a16:creationId xmlns:a16="http://schemas.microsoft.com/office/drawing/2014/main" id="{1B0EA5D8-2BFF-4CBB-AF0B-FF21F71483BE}"/>
                    </a:ext>
                  </a:extLst>
                </p:cNvPr>
                <p:cNvGrpSpPr>
                  <a:grpSpLocks/>
                </p:cNvGrpSpPr>
                <p:nvPr/>
              </p:nvGrpSpPr>
              <p:grpSpPr>
                <a:xfrm>
                  <a:off x="5981164" y="2210507"/>
                  <a:ext cx="540001" cy="540000"/>
                  <a:chOff x="3495616" y="1637616"/>
                  <a:chExt cx="444222" cy="444220"/>
                </a:xfrm>
              </p:grpSpPr>
              <p:sp>
                <p:nvSpPr>
                  <p:cNvPr id="35" name="Oval 34">
                    <a:extLst>
                      <a:ext uri="{FF2B5EF4-FFF2-40B4-BE49-F238E27FC236}">
                        <a16:creationId xmlns:a16="http://schemas.microsoft.com/office/drawing/2014/main" id="{FE68BBB1-FD8C-4020-9C66-3642EA983905}"/>
                      </a:ext>
                    </a:extLst>
                  </p:cNvPr>
                  <p:cNvSpPr/>
                  <p:nvPr/>
                </p:nvSpPr>
                <p:spPr>
                  <a:xfrm>
                    <a:off x="3495616" y="163761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200" b="1" dirty="0">
                      <a:solidFill>
                        <a:srgbClr val="FFFFFF"/>
                      </a:solidFill>
                    </a:endParaRPr>
                  </a:p>
                </p:txBody>
              </p:sp>
              <p:sp>
                <p:nvSpPr>
                  <p:cNvPr id="36" name="Freeform: Shape 35">
                    <a:extLst>
                      <a:ext uri="{FF2B5EF4-FFF2-40B4-BE49-F238E27FC236}">
                        <a16:creationId xmlns:a16="http://schemas.microsoft.com/office/drawing/2014/main" id="{5C75ECE1-08DE-471B-B9D8-569245A4B476}"/>
                      </a:ext>
                    </a:extLst>
                  </p:cNvPr>
                  <p:cNvSpPr/>
                  <p:nvPr/>
                </p:nvSpPr>
                <p:spPr bwMode="auto">
                  <a:xfrm>
                    <a:off x="3614946" y="1789643"/>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78" name="Rectangle: Rounded Corners 77">
              <a:extLst>
                <a:ext uri="{FF2B5EF4-FFF2-40B4-BE49-F238E27FC236}">
                  <a16:creationId xmlns:a16="http://schemas.microsoft.com/office/drawing/2014/main" id="{F14BCCF7-8812-4D11-97D1-EBBF3E68BFE6}"/>
                </a:ext>
              </a:extLst>
            </p:cNvPr>
            <p:cNvSpPr/>
            <p:nvPr/>
          </p:nvSpPr>
          <p:spPr>
            <a:xfrm>
              <a:off x="6655567" y="4588258"/>
              <a:ext cx="3975099"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79" name="TextBox 78">
              <a:extLst>
                <a:ext uri="{FF2B5EF4-FFF2-40B4-BE49-F238E27FC236}">
                  <a16:creationId xmlns:a16="http://schemas.microsoft.com/office/drawing/2014/main" id="{38B61CCE-E3E9-47D6-8DA0-09862BC60B77}"/>
                </a:ext>
              </a:extLst>
            </p:cNvPr>
            <p:cNvSpPr txBox="1"/>
            <p:nvPr/>
          </p:nvSpPr>
          <p:spPr>
            <a:xfrm>
              <a:off x="7452152" y="5108433"/>
              <a:ext cx="3178515"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与知名电商平台合作，扩大政策传播范围</a:t>
              </a:r>
            </a:p>
          </p:txBody>
        </p:sp>
        <p:sp>
          <p:nvSpPr>
            <p:cNvPr id="80" name="TextBox 79">
              <a:extLst>
                <a:ext uri="{FF2B5EF4-FFF2-40B4-BE49-F238E27FC236}">
                  <a16:creationId xmlns:a16="http://schemas.microsoft.com/office/drawing/2014/main" id="{866FE333-6DE2-4AC7-BB21-D1D78D49B91D}"/>
                </a:ext>
              </a:extLst>
            </p:cNvPr>
            <p:cNvSpPr txBox="1"/>
            <p:nvPr/>
          </p:nvSpPr>
          <p:spPr>
            <a:xfrm>
              <a:off x="745215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6"/>
                  </a:solidFill>
                </a:rPr>
                <a:t>合作伙伴推广</a:t>
              </a:r>
            </a:p>
          </p:txBody>
        </p:sp>
        <p:sp>
          <p:nvSpPr>
            <p:cNvPr id="105" name="Rectangle: Rounded Corners 104">
              <a:extLst>
                <a:ext uri="{FF2B5EF4-FFF2-40B4-BE49-F238E27FC236}">
                  <a16:creationId xmlns:a16="http://schemas.microsoft.com/office/drawing/2014/main" id="{9FE640AA-D92A-4B4F-9E16-39473181735B}"/>
                </a:ext>
              </a:extLst>
            </p:cNvPr>
            <p:cNvSpPr/>
            <p:nvPr/>
          </p:nvSpPr>
          <p:spPr>
            <a:xfrm>
              <a:off x="1935920" y="4588258"/>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106" name="TextBox 105">
              <a:extLst>
                <a:ext uri="{FF2B5EF4-FFF2-40B4-BE49-F238E27FC236}">
                  <a16:creationId xmlns:a16="http://schemas.microsoft.com/office/drawing/2014/main" id="{1C9AF9CF-A5BC-4203-933F-2636CB2002BD}"/>
                </a:ext>
              </a:extLst>
            </p:cNvPr>
            <p:cNvSpPr txBox="1"/>
            <p:nvPr/>
          </p:nvSpPr>
          <p:spPr>
            <a:xfrm>
              <a:off x="2653642" y="5108433"/>
              <a:ext cx="243905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根据投资者的偏好和需求进行个性化推送</a:t>
              </a:r>
            </a:p>
          </p:txBody>
        </p:sp>
        <p:sp>
          <p:nvSpPr>
            <p:cNvPr id="107" name="TextBox 106">
              <a:extLst>
                <a:ext uri="{FF2B5EF4-FFF2-40B4-BE49-F238E27FC236}">
                  <a16:creationId xmlns:a16="http://schemas.microsoft.com/office/drawing/2014/main" id="{ECA719A8-2B53-44EB-B25B-0F362305FFE8}"/>
                </a:ext>
              </a:extLst>
            </p:cNvPr>
            <p:cNvSpPr txBox="1"/>
            <p:nvPr/>
          </p:nvSpPr>
          <p:spPr>
            <a:xfrm>
              <a:off x="265364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2"/>
                  </a:solidFill>
                </a:rPr>
                <a:t>个性化推送</a:t>
              </a:r>
            </a:p>
          </p:txBody>
        </p:sp>
        <p:grpSp>
          <p:nvGrpSpPr>
            <p:cNvPr id="56" name="Group 55">
              <a:extLst>
                <a:ext uri="{FF2B5EF4-FFF2-40B4-BE49-F238E27FC236}">
                  <a16:creationId xmlns:a16="http://schemas.microsoft.com/office/drawing/2014/main" id="{1D570459-E778-4700-82A7-F3E0FC10AB65}"/>
                </a:ext>
              </a:extLst>
            </p:cNvPr>
            <p:cNvGrpSpPr/>
            <p:nvPr/>
          </p:nvGrpSpPr>
          <p:grpSpPr>
            <a:xfrm>
              <a:off x="1374196" y="4730045"/>
              <a:ext cx="1123514" cy="1123512"/>
              <a:chOff x="4660146" y="2725685"/>
              <a:chExt cx="900002" cy="900000"/>
            </a:xfrm>
          </p:grpSpPr>
          <p:sp>
            <p:nvSpPr>
              <p:cNvPr id="59" name="Oval 58">
                <a:extLst>
                  <a:ext uri="{FF2B5EF4-FFF2-40B4-BE49-F238E27FC236}">
                    <a16:creationId xmlns:a16="http://schemas.microsoft.com/office/drawing/2014/main" id="{EB2BF258-B517-4EFA-8F93-7ABE11EBEA7C}"/>
                  </a:ext>
                </a:extLst>
              </p:cNvPr>
              <p:cNvSpPr/>
              <p:nvPr/>
            </p:nvSpPr>
            <p:spPr>
              <a:xfrm>
                <a:off x="4660146" y="2725685"/>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64" name="Group 63">
                <a:extLst>
                  <a:ext uri="{FF2B5EF4-FFF2-40B4-BE49-F238E27FC236}">
                    <a16:creationId xmlns:a16="http://schemas.microsoft.com/office/drawing/2014/main" id="{20EA149B-1240-45C2-AF1A-3885BEEF8AA6}"/>
                  </a:ext>
                </a:extLst>
              </p:cNvPr>
              <p:cNvGrpSpPr>
                <a:grpSpLocks/>
              </p:cNvGrpSpPr>
              <p:nvPr/>
            </p:nvGrpSpPr>
            <p:grpSpPr>
              <a:xfrm>
                <a:off x="4840149" y="2905685"/>
                <a:ext cx="540001" cy="540000"/>
                <a:chOff x="1889611" y="1637620"/>
                <a:chExt cx="444222" cy="444221"/>
              </a:xfrm>
            </p:grpSpPr>
            <p:sp>
              <p:nvSpPr>
                <p:cNvPr id="68" name="Oval 67">
                  <a:extLst>
                    <a:ext uri="{FF2B5EF4-FFF2-40B4-BE49-F238E27FC236}">
                      <a16:creationId xmlns:a16="http://schemas.microsoft.com/office/drawing/2014/main" id="{089941CC-6194-405D-8A6A-5CF86888F67A}"/>
                    </a:ext>
                  </a:extLst>
                </p:cNvPr>
                <p:cNvSpPr/>
                <p:nvPr/>
              </p:nvSpPr>
              <p:spPr>
                <a:xfrm>
                  <a:off x="1889611" y="1637620"/>
                  <a:ext cx="444222" cy="444221"/>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69" name="Freeform: Shape 68">
                  <a:extLst>
                    <a:ext uri="{FF2B5EF4-FFF2-40B4-BE49-F238E27FC236}">
                      <a16:creationId xmlns:a16="http://schemas.microsoft.com/office/drawing/2014/main" id="{E164FD2F-FB0A-40DA-9968-291DD4663F43}"/>
                    </a:ext>
                  </a:extLst>
                </p:cNvPr>
                <p:cNvSpPr/>
                <p:nvPr/>
              </p:nvSpPr>
              <p:spPr bwMode="auto">
                <a:xfrm>
                  <a:off x="2008941" y="177416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3" name="Group 72">
              <a:extLst>
                <a:ext uri="{FF2B5EF4-FFF2-40B4-BE49-F238E27FC236}">
                  <a16:creationId xmlns:a16="http://schemas.microsoft.com/office/drawing/2014/main" id="{40865196-EE6D-4E34-A1DC-C08195711396}"/>
                </a:ext>
              </a:extLst>
            </p:cNvPr>
            <p:cNvGrpSpPr/>
            <p:nvPr/>
          </p:nvGrpSpPr>
          <p:grpSpPr>
            <a:xfrm>
              <a:off x="6096000" y="4721531"/>
              <a:ext cx="1130122" cy="1130119"/>
              <a:chOff x="8611831" y="4804787"/>
              <a:chExt cx="900002" cy="900000"/>
            </a:xfrm>
          </p:grpSpPr>
          <p:sp>
            <p:nvSpPr>
              <p:cNvPr id="74" name="Oval 73">
                <a:extLst>
                  <a:ext uri="{FF2B5EF4-FFF2-40B4-BE49-F238E27FC236}">
                    <a16:creationId xmlns:a16="http://schemas.microsoft.com/office/drawing/2014/main" id="{165272C0-EAFB-4709-8D2A-A520960860F4}"/>
                  </a:ext>
                </a:extLst>
              </p:cNvPr>
              <p:cNvSpPr/>
              <p:nvPr/>
            </p:nvSpPr>
            <p:spPr>
              <a:xfrm>
                <a:off x="8611831" y="480478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75" name="Group 74">
                <a:extLst>
                  <a:ext uri="{FF2B5EF4-FFF2-40B4-BE49-F238E27FC236}">
                    <a16:creationId xmlns:a16="http://schemas.microsoft.com/office/drawing/2014/main" id="{777B0561-6434-4320-A74B-42D1137E26E5}"/>
                  </a:ext>
                </a:extLst>
              </p:cNvPr>
              <p:cNvGrpSpPr>
                <a:grpSpLocks/>
              </p:cNvGrpSpPr>
              <p:nvPr/>
            </p:nvGrpSpPr>
            <p:grpSpPr>
              <a:xfrm>
                <a:off x="8791837" y="4984787"/>
                <a:ext cx="540001" cy="540000"/>
                <a:chOff x="5101620" y="1637616"/>
                <a:chExt cx="444222" cy="444220"/>
              </a:xfrm>
            </p:grpSpPr>
            <p:sp>
              <p:nvSpPr>
                <p:cNvPr id="76" name="Oval 75">
                  <a:extLst>
                    <a:ext uri="{FF2B5EF4-FFF2-40B4-BE49-F238E27FC236}">
                      <a16:creationId xmlns:a16="http://schemas.microsoft.com/office/drawing/2014/main" id="{BA25A48C-5022-479E-9FE1-9A9DF776BACF}"/>
                    </a:ext>
                  </a:extLst>
                </p:cNvPr>
                <p:cNvSpPr/>
                <p:nvPr/>
              </p:nvSpPr>
              <p:spPr>
                <a:xfrm>
                  <a:off x="5101620" y="1637616"/>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77" name="Freeform: Shape 76">
                  <a:extLst>
                    <a:ext uri="{FF2B5EF4-FFF2-40B4-BE49-F238E27FC236}">
                      <a16:creationId xmlns:a16="http://schemas.microsoft.com/office/drawing/2014/main" id="{6023F662-9EFE-49BC-A7B9-4B1FDA4BB8FA}"/>
                    </a:ext>
                  </a:extLst>
                </p:cNvPr>
                <p:cNvSpPr/>
                <p:nvPr/>
              </p:nvSpPr>
              <p:spPr bwMode="auto">
                <a:xfrm>
                  <a:off x="5239304" y="1756946"/>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16" name="TextBox 115">
              <a:extLst>
                <a:ext uri="{FF2B5EF4-FFF2-40B4-BE49-F238E27FC236}">
                  <a16:creationId xmlns:a16="http://schemas.microsoft.com/office/drawing/2014/main" id="{5100D7F0-C4B1-43A7-BE72-928687C85668}"/>
                </a:ext>
              </a:extLst>
            </p:cNvPr>
            <p:cNvSpPr txBox="1"/>
            <p:nvPr/>
          </p:nvSpPr>
          <p:spPr>
            <a:xfrm>
              <a:off x="673100" y="1236380"/>
              <a:ext cx="5036324"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吸引投资者的注意力</a:t>
              </a:r>
            </a:p>
          </p:txBody>
        </p:sp>
      </p:grpSp>
      <p:sp>
        <p:nvSpPr>
          <p:cNvPr id="118" name="Title 117"/>
          <p:cNvSpPr>
            <a:spLocks noGrp="1"/>
          </p:cNvSpPr>
          <p:nvPr>
            <p:ph type="title"/>
          </p:nvPr>
        </p:nvSpPr>
        <p:spPr/>
        <p:txBody>
          <a:bodyPr wrap="square">
            <a:normAutofit/>
          </a:bodyPr>
          <a:lstStyle/>
          <a:p>
            <a:pPr lvl="0"/>
            <a:r>
              <a:rPr lang="en-US" dirty="0"/>
              <a:t>优惠政策的传播策略</a:t>
            </a:r>
          </a:p>
        </p:txBody>
      </p:sp>
    </p:spTree>
    <p:custDataLst>
      <p:tags r:id="rId1"/>
    </p:custDataLst>
    <p:extLst>
      <p:ext uri="{BB962C8B-B14F-4D97-AF65-F5344CB8AC3E}">
        <p14:creationId xmlns:p14="http://schemas.microsoft.com/office/powerpoint/2010/main" val="448405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85EFA5-6001-81DD-8992-C67882EFA1C5}"/>
              </a:ext>
            </a:extLst>
          </p:cNvPr>
          <p:cNvSpPr txBox="1"/>
          <p:nvPr/>
        </p:nvSpPr>
        <p:spPr/>
        <p:txBody>
          <a:bodyPr wrap="square">
            <a:noAutofit/>
          </a:bodyPr>
          <a:lstStyle/>
          <a:p>
            <a:fld id="{7F65B630-C7FF-41C0-9923-C5E5E29EED81}" type="slidenum">
              <a:rPr lang="zh-CN" altLang="en-US" smtClean="0"/>
              <a:t>18</a:t>
            </a:fld>
            <a:endParaRPr lang="zh-CN" altLang="en-US"/>
          </a:p>
        </p:txBody>
      </p:sp>
      <p:grpSp>
        <p:nvGrpSpPr>
          <p:cNvPr id="93" name="Group 92">
            <a:extLst>
              <a:ext uri="{FF2B5EF4-FFF2-40B4-BE49-F238E27FC236}">
                <a16:creationId xmlns:a16="http://schemas.microsoft.com/office/drawing/2014/main" id="{A3D24B34-3DE1-B635-CA7C-B7FD2063FC6B}"/>
              </a:ext>
            </a:extLst>
          </p:cNvPr>
          <p:cNvGrpSpPr/>
          <p:nvPr/>
        </p:nvGrpSpPr>
        <p:grpSpPr>
          <a:xfrm>
            <a:off x="660400" y="1130300"/>
            <a:ext cx="10858500" cy="4827604"/>
            <a:chOff x="660400" y="1130300"/>
            <a:chExt cx="10858500" cy="4827604"/>
          </a:xfrm>
        </p:grpSpPr>
        <p:sp>
          <p:nvSpPr>
            <p:cNvPr id="3" name="TextBox 2">
              <a:extLst>
                <a:ext uri="{FF2B5EF4-FFF2-40B4-BE49-F238E27FC236}">
                  <a16:creationId xmlns:a16="http://schemas.microsoft.com/office/drawing/2014/main" id="{00894A94-4E88-3764-35BF-3827CB66024E}"/>
                </a:ext>
              </a:extLst>
            </p:cNvPr>
            <p:cNvSpPr txBox="1"/>
            <p:nvPr/>
          </p:nvSpPr>
          <p:spPr>
            <a:xfrm>
              <a:off x="2026816" y="1130300"/>
              <a:ext cx="8125668" cy="461665"/>
            </a:xfrm>
            <a:prstGeom prst="rect">
              <a:avLst/>
            </a:prstGeom>
            <a:noFill/>
            <a:effectLst/>
          </p:spPr>
          <p:txBody>
            <a:bodyPr wrap="square" rtlCol="0">
              <a:spAutoFit/>
            </a:bodyPr>
            <a:lstStyle>
              <a:defPPr>
                <a:defRPr lang="zh-CN"/>
              </a:defPPr>
              <a:lvl1pPr>
                <a:defRPr sz="2000" b="1" i="0">
                  <a:solidFill>
                    <a:schemeClr val="tx1"/>
                  </a:solidFill>
                </a:defRPr>
              </a:lvl1pPr>
            </a:lstStyle>
            <a:p>
              <a:pPr algn="ctr">
                <a:lnSpc>
                  <a:spcPct val="100000"/>
                </a:lnSpc>
              </a:pPr>
              <a:r>
                <a:rPr lang="zh-CN" altLang="en-US" sz="2400" dirty="0">
                  <a:effectLst/>
                </a:rPr>
                <a:t>提供可靠的投资信息</a:t>
              </a:r>
            </a:p>
          </p:txBody>
        </p:sp>
        <p:sp>
          <p:nvSpPr>
            <p:cNvPr id="4" name="Rectangle: Rounded Corners 3">
              <a:extLst>
                <a:ext uri="{FF2B5EF4-FFF2-40B4-BE49-F238E27FC236}">
                  <a16:creationId xmlns:a16="http://schemas.microsoft.com/office/drawing/2014/main" id="{12D2270A-889C-492E-7C7F-1454061F121E}"/>
                </a:ext>
              </a:extLst>
            </p:cNvPr>
            <p:cNvSpPr/>
            <p:nvPr/>
          </p:nvSpPr>
          <p:spPr>
            <a:xfrm>
              <a:off x="660400" y="2202180"/>
              <a:ext cx="10858500" cy="274320"/>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Group 49">
              <a:extLst>
                <a:ext uri="{FF2B5EF4-FFF2-40B4-BE49-F238E27FC236}">
                  <a16:creationId xmlns:a16="http://schemas.microsoft.com/office/drawing/2014/main" id="{234961C9-AB66-666A-D900-953305ACE2B0}"/>
                </a:ext>
              </a:extLst>
            </p:cNvPr>
            <p:cNvGrpSpPr/>
            <p:nvPr/>
          </p:nvGrpSpPr>
          <p:grpSpPr>
            <a:xfrm>
              <a:off x="3435841" y="2339340"/>
              <a:ext cx="1563035" cy="3607017"/>
              <a:chOff x="3435841" y="2339340"/>
              <a:chExt cx="1563035" cy="3607017"/>
            </a:xfrm>
          </p:grpSpPr>
          <p:grpSp>
            <p:nvGrpSpPr>
              <p:cNvPr id="40" name="Group 39">
                <a:extLst>
                  <a:ext uri="{FF2B5EF4-FFF2-40B4-BE49-F238E27FC236}">
                    <a16:creationId xmlns:a16="http://schemas.microsoft.com/office/drawing/2014/main" id="{B12C56FB-A570-C6ED-BDB5-C54F20C5DC88}"/>
                  </a:ext>
                </a:extLst>
              </p:cNvPr>
              <p:cNvGrpSpPr/>
              <p:nvPr/>
            </p:nvGrpSpPr>
            <p:grpSpPr>
              <a:xfrm>
                <a:off x="3435841" y="3831034"/>
                <a:ext cx="1563035" cy="2115323"/>
                <a:chOff x="4854520" y="3842581"/>
                <a:chExt cx="1563035" cy="2115323"/>
              </a:xfrm>
            </p:grpSpPr>
            <p:grpSp>
              <p:nvGrpSpPr>
                <p:cNvPr id="8" name="Group 7">
                  <a:extLst>
                    <a:ext uri="{FF2B5EF4-FFF2-40B4-BE49-F238E27FC236}">
                      <a16:creationId xmlns:a16="http://schemas.microsoft.com/office/drawing/2014/main" id="{E71FA85C-E58A-FB9F-AB1B-B09F1A0612B2}"/>
                    </a:ext>
                  </a:extLst>
                </p:cNvPr>
                <p:cNvGrpSpPr/>
                <p:nvPr/>
              </p:nvGrpSpPr>
              <p:grpSpPr>
                <a:xfrm>
                  <a:off x="5163080" y="3842581"/>
                  <a:ext cx="945915" cy="945915"/>
                  <a:chOff x="3708127" y="5599496"/>
                  <a:chExt cx="540000" cy="540000"/>
                </a:xfrm>
              </p:grpSpPr>
              <p:sp>
                <p:nvSpPr>
                  <p:cNvPr id="9" name="TextBox 8">
                    <a:extLst>
                      <a:ext uri="{FF2B5EF4-FFF2-40B4-BE49-F238E27FC236}">
                        <a16:creationId xmlns:a16="http://schemas.microsoft.com/office/drawing/2014/main" id="{189EC9C9-93FD-4A18-5E42-9D1607679A7A}"/>
                      </a:ext>
                    </a:extLst>
                  </p:cNvPr>
                  <p:cNvSpPr txBox="1">
                    <a:spLocks noChangeAspect="1"/>
                  </p:cNvSpPr>
                  <p:nvPr/>
                </p:nvSpPr>
                <p:spPr>
                  <a:xfrm>
                    <a:off x="3708127" y="5599496"/>
                    <a:ext cx="540000" cy="540000"/>
                  </a:xfrm>
                  <a:prstGeom prst="roundRect">
                    <a:avLst>
                      <a:gd name="adj" fmla="val 50000"/>
                    </a:avLst>
                  </a:prstGeom>
                  <a:gradFill>
                    <a:gsLst>
                      <a:gs pos="0">
                        <a:schemeClr val="accent2">
                          <a:lumMod val="60000"/>
                          <a:lumOff val="40000"/>
                        </a:schemeClr>
                      </a:gs>
                      <a:gs pos="50000">
                        <a:schemeClr val="accent2"/>
                      </a:gs>
                    </a:gsLst>
                    <a:lin ang="2700000" scaled="1"/>
                  </a:gradFill>
                  <a:ln>
                    <a:noFill/>
                  </a:ln>
                  <a:effectLst>
                    <a:outerShdw blurRad="177800" dist="1524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a:no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10" name="Freeform: Shape 9">
                    <a:extLst>
                      <a:ext uri="{FF2B5EF4-FFF2-40B4-BE49-F238E27FC236}">
                        <a16:creationId xmlns:a16="http://schemas.microsoft.com/office/drawing/2014/main" id="{ACEF1E50-C713-F1E3-6EFE-E642F9D9AE4D}"/>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3" name="Group 32">
                  <a:extLst>
                    <a:ext uri="{FF2B5EF4-FFF2-40B4-BE49-F238E27FC236}">
                      <a16:creationId xmlns:a16="http://schemas.microsoft.com/office/drawing/2014/main" id="{365C1351-544B-62D3-2C76-4EFD8FF2D077}"/>
                    </a:ext>
                  </a:extLst>
                </p:cNvPr>
                <p:cNvGrpSpPr/>
                <p:nvPr/>
              </p:nvGrpSpPr>
              <p:grpSpPr>
                <a:xfrm>
                  <a:off x="4854520" y="5148902"/>
                  <a:ext cx="1563035" cy="809002"/>
                  <a:chOff x="1623405" y="3088296"/>
                  <a:chExt cx="1563035" cy="809002"/>
                </a:xfrm>
              </p:grpSpPr>
              <p:sp>
                <p:nvSpPr>
                  <p:cNvPr id="34" name="Rectangle 33">
                    <a:extLst>
                      <a:ext uri="{FF2B5EF4-FFF2-40B4-BE49-F238E27FC236}">
                        <a16:creationId xmlns:a16="http://schemas.microsoft.com/office/drawing/2014/main" id="{84AE5E51-4BDC-2092-2510-A5E41930E516}"/>
                      </a:ext>
                    </a:extLst>
                  </p:cNvPr>
                  <p:cNvSpPr>
                    <a:spLocks/>
                  </p:cNvSpPr>
                  <p:nvPr/>
                </p:nvSpPr>
                <p:spPr>
                  <a:xfrm>
                    <a:off x="1667769" y="3088296"/>
                    <a:ext cx="14743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可信的投资数据</a:t>
                    </a:r>
                  </a:p>
                </p:txBody>
              </p:sp>
              <p:sp>
                <p:nvSpPr>
                  <p:cNvPr id="35" name="Rectangle 34">
                    <a:extLst>
                      <a:ext uri="{FF2B5EF4-FFF2-40B4-BE49-F238E27FC236}">
                        <a16:creationId xmlns:a16="http://schemas.microsoft.com/office/drawing/2014/main" id="{06F37383-F78B-4506-FCA2-32CA8B9328AC}"/>
                      </a:ext>
                    </a:extLst>
                  </p:cNvPr>
                  <p:cNvSpPr/>
                  <p:nvPr/>
                </p:nvSpPr>
                <p:spPr>
                  <a:xfrm>
                    <a:off x="1623405" y="3380875"/>
                    <a:ext cx="1563035"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提供真实可靠的房产投资数据</a:t>
                    </a:r>
                    <a:endParaRPr kumimoji="1" lang="en-US" altLang="zh-CN" sz="9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cxnSp>
            <p:nvCxnSpPr>
              <p:cNvPr id="43" name="Straight Connector 42">
                <a:extLst>
                  <a:ext uri="{FF2B5EF4-FFF2-40B4-BE49-F238E27FC236}">
                    <a16:creationId xmlns:a16="http://schemas.microsoft.com/office/drawing/2014/main" id="{B6DA67CA-A1AD-DC9B-AD03-7B5580295D44}"/>
                  </a:ext>
                </a:extLst>
              </p:cNvPr>
              <p:cNvCxnSpPr>
                <a:cxnSpLocks/>
                <a:stCxn id="9" idx="0"/>
              </p:cNvCxnSpPr>
              <p:nvPr/>
            </p:nvCxnSpPr>
            <p:spPr>
              <a:xfrm flipH="1" flipV="1">
                <a:off x="4217358" y="2339340"/>
                <a:ext cx="1" cy="1491694"/>
              </a:xfrm>
              <a:prstGeom prst="line">
                <a:avLst/>
              </a:prstGeom>
              <a:ln w="2222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70812F1A-E23B-7219-E0FC-8B9EAF643182}"/>
                </a:ext>
              </a:extLst>
            </p:cNvPr>
            <p:cNvGrpSpPr/>
            <p:nvPr/>
          </p:nvGrpSpPr>
          <p:grpSpPr>
            <a:xfrm>
              <a:off x="5609182" y="2339340"/>
              <a:ext cx="1563035" cy="3607017"/>
              <a:chOff x="5609182" y="2339340"/>
              <a:chExt cx="1563035" cy="3607017"/>
            </a:xfrm>
          </p:grpSpPr>
          <p:grpSp>
            <p:nvGrpSpPr>
              <p:cNvPr id="41" name="Group 40">
                <a:extLst>
                  <a:ext uri="{FF2B5EF4-FFF2-40B4-BE49-F238E27FC236}">
                    <a16:creationId xmlns:a16="http://schemas.microsoft.com/office/drawing/2014/main" id="{5DA1E95D-4940-E6B1-8810-E03F6EAD216F}"/>
                  </a:ext>
                </a:extLst>
              </p:cNvPr>
              <p:cNvGrpSpPr/>
              <p:nvPr/>
            </p:nvGrpSpPr>
            <p:grpSpPr>
              <a:xfrm>
                <a:off x="5609182" y="3831034"/>
                <a:ext cx="1563035" cy="2115323"/>
                <a:chOff x="6360002" y="3842581"/>
                <a:chExt cx="1563035" cy="2115323"/>
              </a:xfrm>
            </p:grpSpPr>
            <p:grpSp>
              <p:nvGrpSpPr>
                <p:cNvPr id="11" name="Group 10">
                  <a:extLst>
                    <a:ext uri="{FF2B5EF4-FFF2-40B4-BE49-F238E27FC236}">
                      <a16:creationId xmlns:a16="http://schemas.microsoft.com/office/drawing/2014/main" id="{40D9CF3B-8BCE-CBC2-076B-405740DB55AC}"/>
                    </a:ext>
                  </a:extLst>
                </p:cNvPr>
                <p:cNvGrpSpPr/>
                <p:nvPr/>
              </p:nvGrpSpPr>
              <p:grpSpPr>
                <a:xfrm>
                  <a:off x="6668562" y="3842581"/>
                  <a:ext cx="945915" cy="945915"/>
                  <a:chOff x="4584079" y="5599496"/>
                  <a:chExt cx="540000" cy="540000"/>
                </a:xfrm>
              </p:grpSpPr>
              <p:sp>
                <p:nvSpPr>
                  <p:cNvPr id="12" name="TextBox 11">
                    <a:extLst>
                      <a:ext uri="{FF2B5EF4-FFF2-40B4-BE49-F238E27FC236}">
                        <a16:creationId xmlns:a16="http://schemas.microsoft.com/office/drawing/2014/main" id="{476D4928-7254-C38A-44E4-9F699FDEC375}"/>
                      </a:ext>
                    </a:extLst>
                  </p:cNvPr>
                  <p:cNvSpPr txBox="1">
                    <a:spLocks noChangeAspect="1"/>
                  </p:cNvSpPr>
                  <p:nvPr/>
                </p:nvSpPr>
                <p:spPr>
                  <a:xfrm>
                    <a:off x="4584079" y="5599496"/>
                    <a:ext cx="540000" cy="540000"/>
                  </a:xfrm>
                  <a:prstGeom prst="roundRect">
                    <a:avLst>
                      <a:gd name="adj" fmla="val 50000"/>
                    </a:avLst>
                  </a:prstGeom>
                  <a:gradFill>
                    <a:gsLst>
                      <a:gs pos="0">
                        <a:schemeClr val="accent3">
                          <a:lumMod val="60000"/>
                          <a:lumOff val="40000"/>
                        </a:schemeClr>
                      </a:gs>
                      <a:gs pos="50000">
                        <a:schemeClr val="accent3"/>
                      </a:gs>
                    </a:gsLst>
                    <a:lin ang="2700000" scaled="1"/>
                  </a:gradFill>
                  <a:ln>
                    <a:noFill/>
                  </a:ln>
                  <a:effectLst>
                    <a:outerShdw blurRad="177800" dist="152400" dir="2700000" algn="tl"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a:no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13" name="Freeform: Shape 12">
                    <a:extLst>
                      <a:ext uri="{FF2B5EF4-FFF2-40B4-BE49-F238E27FC236}">
                        <a16:creationId xmlns:a16="http://schemas.microsoft.com/office/drawing/2014/main" id="{98878EFC-E3E3-C5C8-2707-EC2465EB7289}"/>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Group 27">
                  <a:extLst>
                    <a:ext uri="{FF2B5EF4-FFF2-40B4-BE49-F238E27FC236}">
                      <a16:creationId xmlns:a16="http://schemas.microsoft.com/office/drawing/2014/main" id="{51A7B183-14FA-CEF9-5736-A333440D7A92}"/>
                    </a:ext>
                  </a:extLst>
                </p:cNvPr>
                <p:cNvGrpSpPr/>
                <p:nvPr/>
              </p:nvGrpSpPr>
              <p:grpSpPr>
                <a:xfrm>
                  <a:off x="6360002" y="5148902"/>
                  <a:ext cx="1563035" cy="809002"/>
                  <a:chOff x="1623405" y="3088296"/>
                  <a:chExt cx="1563035" cy="809002"/>
                </a:xfrm>
              </p:grpSpPr>
              <p:sp>
                <p:nvSpPr>
                  <p:cNvPr id="29" name="Rectangle 28">
                    <a:extLst>
                      <a:ext uri="{FF2B5EF4-FFF2-40B4-BE49-F238E27FC236}">
                        <a16:creationId xmlns:a16="http://schemas.microsoft.com/office/drawing/2014/main" id="{C0EE6703-3119-2F32-CEF7-30C4EB0B4C72}"/>
                      </a:ext>
                    </a:extLst>
                  </p:cNvPr>
                  <p:cNvSpPr>
                    <a:spLocks/>
                  </p:cNvSpPr>
                  <p:nvPr/>
                </p:nvSpPr>
                <p:spPr>
                  <a:xfrm>
                    <a:off x="1667769" y="3088296"/>
                    <a:ext cx="14743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客观的评估报告</a:t>
                    </a:r>
                  </a:p>
                </p:txBody>
              </p:sp>
              <p:sp>
                <p:nvSpPr>
                  <p:cNvPr id="30" name="Rectangle 29">
                    <a:extLst>
                      <a:ext uri="{FF2B5EF4-FFF2-40B4-BE49-F238E27FC236}">
                        <a16:creationId xmlns:a16="http://schemas.microsoft.com/office/drawing/2014/main" id="{4A31E9F1-6B48-FC1F-08BC-F50601E25FE5}"/>
                      </a:ext>
                    </a:extLst>
                  </p:cNvPr>
                  <p:cNvSpPr/>
                  <p:nvPr/>
                </p:nvSpPr>
                <p:spPr>
                  <a:xfrm>
                    <a:off x="1623405" y="3380875"/>
                    <a:ext cx="1563035"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提供客观的房产评估报告</a:t>
                    </a:r>
                    <a:endParaRPr kumimoji="1" lang="en-US" altLang="zh-CN" sz="9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cxnSp>
            <p:nvCxnSpPr>
              <p:cNvPr id="44" name="Straight Connector 43">
                <a:extLst>
                  <a:ext uri="{FF2B5EF4-FFF2-40B4-BE49-F238E27FC236}">
                    <a16:creationId xmlns:a16="http://schemas.microsoft.com/office/drawing/2014/main" id="{AD5F54A2-2B11-3142-5E96-48BFE5BA063A}"/>
                  </a:ext>
                </a:extLst>
              </p:cNvPr>
              <p:cNvCxnSpPr>
                <a:cxnSpLocks/>
              </p:cNvCxnSpPr>
              <p:nvPr/>
            </p:nvCxnSpPr>
            <p:spPr>
              <a:xfrm flipH="1" flipV="1">
                <a:off x="6391657" y="2339340"/>
                <a:ext cx="1" cy="1491694"/>
              </a:xfrm>
              <a:prstGeom prst="line">
                <a:avLst/>
              </a:prstGeom>
              <a:ln w="22225">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1F6A264-0629-D874-E545-DAA81B561938}"/>
                </a:ext>
              </a:extLst>
            </p:cNvPr>
            <p:cNvGrpSpPr/>
            <p:nvPr/>
          </p:nvGrpSpPr>
          <p:grpSpPr>
            <a:xfrm>
              <a:off x="7782523" y="2339340"/>
              <a:ext cx="1563035" cy="3607017"/>
              <a:chOff x="7782523" y="2339340"/>
              <a:chExt cx="1563035" cy="3607017"/>
            </a:xfrm>
          </p:grpSpPr>
          <p:grpSp>
            <p:nvGrpSpPr>
              <p:cNvPr id="32" name="Group 31">
                <a:extLst>
                  <a:ext uri="{FF2B5EF4-FFF2-40B4-BE49-F238E27FC236}">
                    <a16:creationId xmlns:a16="http://schemas.microsoft.com/office/drawing/2014/main" id="{C12B3ECB-F369-D0C4-0926-287DE440D0B2}"/>
                  </a:ext>
                </a:extLst>
              </p:cNvPr>
              <p:cNvGrpSpPr/>
              <p:nvPr/>
            </p:nvGrpSpPr>
            <p:grpSpPr>
              <a:xfrm>
                <a:off x="7782523" y="3831034"/>
                <a:ext cx="1563035" cy="2115323"/>
                <a:chOff x="7865484" y="3842581"/>
                <a:chExt cx="1563035" cy="2115323"/>
              </a:xfrm>
            </p:grpSpPr>
            <p:grpSp>
              <p:nvGrpSpPr>
                <p:cNvPr id="14" name="Group 13">
                  <a:extLst>
                    <a:ext uri="{FF2B5EF4-FFF2-40B4-BE49-F238E27FC236}">
                      <a16:creationId xmlns:a16="http://schemas.microsoft.com/office/drawing/2014/main" id="{8D7A79E9-95D0-37B3-B67E-4E70F9819F6B}"/>
                    </a:ext>
                  </a:extLst>
                </p:cNvPr>
                <p:cNvGrpSpPr/>
                <p:nvPr/>
              </p:nvGrpSpPr>
              <p:grpSpPr>
                <a:xfrm>
                  <a:off x="8174044" y="3842581"/>
                  <a:ext cx="945915" cy="945915"/>
                  <a:chOff x="5460031" y="5599496"/>
                  <a:chExt cx="540000" cy="540000"/>
                </a:xfrm>
              </p:grpSpPr>
              <p:sp>
                <p:nvSpPr>
                  <p:cNvPr id="15" name="TextBox 14">
                    <a:extLst>
                      <a:ext uri="{FF2B5EF4-FFF2-40B4-BE49-F238E27FC236}">
                        <a16:creationId xmlns:a16="http://schemas.microsoft.com/office/drawing/2014/main" id="{B67F9FC8-BD23-50DB-7D49-4641513FB445}"/>
                      </a:ext>
                    </a:extLst>
                  </p:cNvPr>
                  <p:cNvSpPr txBox="1">
                    <a:spLocks noChangeAspect="1"/>
                  </p:cNvSpPr>
                  <p:nvPr/>
                </p:nvSpPr>
                <p:spPr>
                  <a:xfrm>
                    <a:off x="5460031" y="5599496"/>
                    <a:ext cx="540000" cy="540000"/>
                  </a:xfrm>
                  <a:prstGeom prst="roundRect">
                    <a:avLst>
                      <a:gd name="adj" fmla="val 50000"/>
                    </a:avLst>
                  </a:prstGeom>
                  <a:gradFill>
                    <a:gsLst>
                      <a:gs pos="0">
                        <a:schemeClr val="accent4">
                          <a:lumMod val="60000"/>
                          <a:lumOff val="40000"/>
                        </a:schemeClr>
                      </a:gs>
                      <a:gs pos="50000">
                        <a:schemeClr val="accent4"/>
                      </a:gs>
                    </a:gsLst>
                    <a:lin ang="2700000" scaled="1"/>
                  </a:gradFill>
                  <a:ln>
                    <a:noFill/>
                  </a:ln>
                  <a:effectLst>
                    <a:outerShdw blurRad="177800" dist="152400" dir="2700000" algn="tl"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a:no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16" name="Freeform: Shape 15">
                    <a:extLst>
                      <a:ext uri="{FF2B5EF4-FFF2-40B4-BE49-F238E27FC236}">
                        <a16:creationId xmlns:a16="http://schemas.microsoft.com/office/drawing/2014/main" id="{F94D78BD-CCD1-39E2-D6ED-90B59714A0B3}"/>
                      </a:ext>
                    </a:extLst>
                  </p:cNvPr>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3">
                  <a:extLst>
                    <a:ext uri="{FF2B5EF4-FFF2-40B4-BE49-F238E27FC236}">
                      <a16:creationId xmlns:a16="http://schemas.microsoft.com/office/drawing/2014/main" id="{ADB7CCD1-2D4B-D66F-582E-F0047BC827D4}"/>
                    </a:ext>
                  </a:extLst>
                </p:cNvPr>
                <p:cNvGrpSpPr/>
                <p:nvPr/>
              </p:nvGrpSpPr>
              <p:grpSpPr>
                <a:xfrm>
                  <a:off x="7865484" y="5148902"/>
                  <a:ext cx="1563035" cy="809002"/>
                  <a:chOff x="1623405" y="3088296"/>
                  <a:chExt cx="1563035" cy="809002"/>
                </a:xfrm>
              </p:grpSpPr>
              <p:sp>
                <p:nvSpPr>
                  <p:cNvPr id="25" name="Rectangle 24">
                    <a:extLst>
                      <a:ext uri="{FF2B5EF4-FFF2-40B4-BE49-F238E27FC236}">
                        <a16:creationId xmlns:a16="http://schemas.microsoft.com/office/drawing/2014/main" id="{FED85DC7-52DF-36EB-2269-29904F4487B2}"/>
                      </a:ext>
                    </a:extLst>
                  </p:cNvPr>
                  <p:cNvSpPr>
                    <a:spLocks/>
                  </p:cNvSpPr>
                  <p:nvPr/>
                </p:nvSpPr>
                <p:spPr>
                  <a:xfrm>
                    <a:off x="1667769" y="3088296"/>
                    <a:ext cx="14743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优质的客户服务</a:t>
                    </a:r>
                  </a:p>
                </p:txBody>
              </p:sp>
              <p:sp>
                <p:nvSpPr>
                  <p:cNvPr id="26" name="Rectangle 25">
                    <a:extLst>
                      <a:ext uri="{FF2B5EF4-FFF2-40B4-BE49-F238E27FC236}">
                        <a16:creationId xmlns:a16="http://schemas.microsoft.com/office/drawing/2014/main" id="{6F6A23E8-18E5-C600-1B3E-D265D2EDF712}"/>
                      </a:ext>
                    </a:extLst>
                  </p:cNvPr>
                  <p:cNvSpPr/>
                  <p:nvPr/>
                </p:nvSpPr>
                <p:spPr>
                  <a:xfrm>
                    <a:off x="1623405" y="3380875"/>
                    <a:ext cx="1563035"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提供全程贴心的客户服务</a:t>
                    </a:r>
                    <a:endParaRPr kumimoji="1" lang="en-US" altLang="zh-CN" sz="9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cxnSp>
            <p:nvCxnSpPr>
              <p:cNvPr id="45" name="Straight Connector 44">
                <a:extLst>
                  <a:ext uri="{FF2B5EF4-FFF2-40B4-BE49-F238E27FC236}">
                    <a16:creationId xmlns:a16="http://schemas.microsoft.com/office/drawing/2014/main" id="{99AA5639-5DEE-59B5-E11A-FFC976FBF0EF}"/>
                  </a:ext>
                </a:extLst>
              </p:cNvPr>
              <p:cNvCxnSpPr>
                <a:cxnSpLocks/>
              </p:cNvCxnSpPr>
              <p:nvPr/>
            </p:nvCxnSpPr>
            <p:spPr>
              <a:xfrm flipH="1" flipV="1">
                <a:off x="8565956" y="2339340"/>
                <a:ext cx="1" cy="1491694"/>
              </a:xfrm>
              <a:prstGeom prst="line">
                <a:avLst/>
              </a:prstGeom>
              <a:ln w="22225">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73861FA-A30E-44A7-AFF2-9C3AD290AC02}"/>
                </a:ext>
              </a:extLst>
            </p:cNvPr>
            <p:cNvGrpSpPr/>
            <p:nvPr/>
          </p:nvGrpSpPr>
          <p:grpSpPr>
            <a:xfrm>
              <a:off x="9955865" y="2339340"/>
              <a:ext cx="1563035" cy="3618564"/>
              <a:chOff x="9955865" y="2339340"/>
              <a:chExt cx="1563035" cy="3618564"/>
            </a:xfrm>
          </p:grpSpPr>
          <p:grpSp>
            <p:nvGrpSpPr>
              <p:cNvPr id="27" name="Group 26">
                <a:extLst>
                  <a:ext uri="{FF2B5EF4-FFF2-40B4-BE49-F238E27FC236}">
                    <a16:creationId xmlns:a16="http://schemas.microsoft.com/office/drawing/2014/main" id="{602FC67D-2562-6518-6C56-129ADC829A3D}"/>
                  </a:ext>
                </a:extLst>
              </p:cNvPr>
              <p:cNvGrpSpPr/>
              <p:nvPr/>
            </p:nvGrpSpPr>
            <p:grpSpPr>
              <a:xfrm>
                <a:off x="9955865" y="3831034"/>
                <a:ext cx="1563035" cy="2126870"/>
                <a:chOff x="9820173" y="3831034"/>
                <a:chExt cx="1563035" cy="2126870"/>
              </a:xfrm>
            </p:grpSpPr>
            <p:grpSp>
              <p:nvGrpSpPr>
                <p:cNvPr id="17" name="Group 16">
                  <a:extLst>
                    <a:ext uri="{FF2B5EF4-FFF2-40B4-BE49-F238E27FC236}">
                      <a16:creationId xmlns:a16="http://schemas.microsoft.com/office/drawing/2014/main" id="{87FF7515-62D5-E6BF-1A42-9F5BF691437C}"/>
                    </a:ext>
                  </a:extLst>
                </p:cNvPr>
                <p:cNvGrpSpPr/>
                <p:nvPr/>
              </p:nvGrpSpPr>
              <p:grpSpPr>
                <a:xfrm>
                  <a:off x="10128733" y="3831034"/>
                  <a:ext cx="945915" cy="945915"/>
                  <a:chOff x="6335984" y="5599496"/>
                  <a:chExt cx="540000" cy="540000"/>
                </a:xfrm>
              </p:grpSpPr>
              <p:sp>
                <p:nvSpPr>
                  <p:cNvPr id="18" name="TextBox 17">
                    <a:extLst>
                      <a:ext uri="{FF2B5EF4-FFF2-40B4-BE49-F238E27FC236}">
                        <a16:creationId xmlns:a16="http://schemas.microsoft.com/office/drawing/2014/main" id="{1462DD57-8C8B-D9B8-DD20-40D511573CC9}"/>
                      </a:ext>
                    </a:extLst>
                  </p:cNvPr>
                  <p:cNvSpPr txBox="1">
                    <a:spLocks noChangeAspect="1"/>
                  </p:cNvSpPr>
                  <p:nvPr/>
                </p:nvSpPr>
                <p:spPr>
                  <a:xfrm>
                    <a:off x="6335984" y="5599496"/>
                    <a:ext cx="540000" cy="540000"/>
                  </a:xfrm>
                  <a:prstGeom prst="roundRect">
                    <a:avLst>
                      <a:gd name="adj" fmla="val 50000"/>
                    </a:avLst>
                  </a:prstGeom>
                  <a:gradFill>
                    <a:gsLst>
                      <a:gs pos="0">
                        <a:schemeClr val="accent5">
                          <a:lumMod val="60000"/>
                          <a:lumOff val="40000"/>
                        </a:schemeClr>
                      </a:gs>
                      <a:gs pos="50000">
                        <a:schemeClr val="accent5"/>
                      </a:gs>
                    </a:gsLst>
                    <a:lin ang="2700000" scaled="1"/>
                  </a:gradFill>
                  <a:ln>
                    <a:noFill/>
                  </a:ln>
                  <a:effectLst>
                    <a:outerShdw blurRad="177800" dist="152400" dir="2700000" algn="tl"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a:no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19" name="Freeform: Shape 18">
                    <a:extLst>
                      <a:ext uri="{FF2B5EF4-FFF2-40B4-BE49-F238E27FC236}">
                        <a16:creationId xmlns:a16="http://schemas.microsoft.com/office/drawing/2014/main" id="{6010AB99-1063-BEC8-D4C7-F994D524AF86}"/>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Group 19">
                  <a:extLst>
                    <a:ext uri="{FF2B5EF4-FFF2-40B4-BE49-F238E27FC236}">
                      <a16:creationId xmlns:a16="http://schemas.microsoft.com/office/drawing/2014/main" id="{00412728-80E6-F278-48FD-774E5D9EA663}"/>
                    </a:ext>
                  </a:extLst>
                </p:cNvPr>
                <p:cNvGrpSpPr/>
                <p:nvPr/>
              </p:nvGrpSpPr>
              <p:grpSpPr>
                <a:xfrm>
                  <a:off x="9820173" y="5148902"/>
                  <a:ext cx="1563035" cy="809002"/>
                  <a:chOff x="1623405" y="3088296"/>
                  <a:chExt cx="1563035" cy="809002"/>
                </a:xfrm>
              </p:grpSpPr>
              <p:sp>
                <p:nvSpPr>
                  <p:cNvPr id="22" name="Rectangle 21">
                    <a:extLst>
                      <a:ext uri="{FF2B5EF4-FFF2-40B4-BE49-F238E27FC236}">
                        <a16:creationId xmlns:a16="http://schemas.microsoft.com/office/drawing/2014/main" id="{AF283A3C-A0AC-CBAB-FD8E-E175940E9485}"/>
                      </a:ext>
                    </a:extLst>
                  </p:cNvPr>
                  <p:cNvSpPr>
                    <a:spLocks/>
                  </p:cNvSpPr>
                  <p:nvPr/>
                </p:nvSpPr>
                <p:spPr>
                  <a:xfrm>
                    <a:off x="1667769" y="3088296"/>
                    <a:ext cx="14743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透明的合作机制</a:t>
                    </a:r>
                  </a:p>
                </p:txBody>
              </p:sp>
              <p:sp>
                <p:nvSpPr>
                  <p:cNvPr id="23" name="Rectangle 22">
                    <a:extLst>
                      <a:ext uri="{FF2B5EF4-FFF2-40B4-BE49-F238E27FC236}">
                        <a16:creationId xmlns:a16="http://schemas.microsoft.com/office/drawing/2014/main" id="{E04DBE85-4B43-DE52-DADA-75B28D257F8A}"/>
                      </a:ext>
                    </a:extLst>
                  </p:cNvPr>
                  <p:cNvSpPr/>
                  <p:nvPr/>
                </p:nvSpPr>
                <p:spPr>
                  <a:xfrm>
                    <a:off x="1623405" y="3380875"/>
                    <a:ext cx="1563035"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确保合作过程公平透明</a:t>
                    </a:r>
                    <a:endParaRPr kumimoji="1" lang="en-US" altLang="zh-CN" sz="9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cxnSp>
            <p:nvCxnSpPr>
              <p:cNvPr id="46" name="Straight Connector 45">
                <a:extLst>
                  <a:ext uri="{FF2B5EF4-FFF2-40B4-BE49-F238E27FC236}">
                    <a16:creationId xmlns:a16="http://schemas.microsoft.com/office/drawing/2014/main" id="{5CA70983-A36E-C9C3-157A-EA83EB97CFA4}"/>
                  </a:ext>
                </a:extLst>
              </p:cNvPr>
              <p:cNvCxnSpPr>
                <a:cxnSpLocks/>
              </p:cNvCxnSpPr>
              <p:nvPr/>
            </p:nvCxnSpPr>
            <p:spPr>
              <a:xfrm flipH="1" flipV="1">
                <a:off x="10740255" y="2339340"/>
                <a:ext cx="1" cy="1491694"/>
              </a:xfrm>
              <a:prstGeom prst="line">
                <a:avLst/>
              </a:prstGeom>
              <a:ln w="2222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1C1E41D-CC63-EEE7-321F-13115CD742A0}"/>
                </a:ext>
              </a:extLst>
            </p:cNvPr>
            <p:cNvGrpSpPr/>
            <p:nvPr/>
          </p:nvGrpSpPr>
          <p:grpSpPr>
            <a:xfrm>
              <a:off x="1138526" y="2306895"/>
              <a:ext cx="1563035" cy="3639462"/>
              <a:chOff x="795092" y="2306895"/>
              <a:chExt cx="1563035" cy="3639462"/>
            </a:xfrm>
          </p:grpSpPr>
          <p:grpSp>
            <p:nvGrpSpPr>
              <p:cNvPr id="36" name="Group 35">
                <a:extLst>
                  <a:ext uri="{FF2B5EF4-FFF2-40B4-BE49-F238E27FC236}">
                    <a16:creationId xmlns:a16="http://schemas.microsoft.com/office/drawing/2014/main" id="{130E7047-E8B5-942D-6E57-13E1FA5A2C6A}"/>
                  </a:ext>
                </a:extLst>
              </p:cNvPr>
              <p:cNvGrpSpPr/>
              <p:nvPr/>
            </p:nvGrpSpPr>
            <p:grpSpPr>
              <a:xfrm>
                <a:off x="795092" y="5137355"/>
                <a:ext cx="1563035" cy="809002"/>
                <a:chOff x="1623405" y="3088296"/>
                <a:chExt cx="1563035" cy="809002"/>
              </a:xfrm>
            </p:grpSpPr>
            <p:sp>
              <p:nvSpPr>
                <p:cNvPr id="37" name="Rectangle 36">
                  <a:extLst>
                    <a:ext uri="{FF2B5EF4-FFF2-40B4-BE49-F238E27FC236}">
                      <a16:creationId xmlns:a16="http://schemas.microsoft.com/office/drawing/2014/main" id="{E1AC355B-C455-5D9D-E6D0-B47663C65D96}"/>
                    </a:ext>
                  </a:extLst>
                </p:cNvPr>
                <p:cNvSpPr>
                  <a:spLocks/>
                </p:cNvSpPr>
                <p:nvPr/>
              </p:nvSpPr>
              <p:spPr>
                <a:xfrm>
                  <a:off x="1667769" y="3088296"/>
                  <a:ext cx="14743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权威的市场分析</a:t>
                  </a:r>
                </a:p>
              </p:txBody>
            </p:sp>
            <p:sp>
              <p:nvSpPr>
                <p:cNvPr id="38" name="Rectangle 37">
                  <a:extLst>
                    <a:ext uri="{FF2B5EF4-FFF2-40B4-BE49-F238E27FC236}">
                      <a16:creationId xmlns:a16="http://schemas.microsoft.com/office/drawing/2014/main" id="{8D06310C-0EE5-A00A-8B06-F50FD155474F}"/>
                    </a:ext>
                  </a:extLst>
                </p:cNvPr>
                <p:cNvSpPr/>
                <p:nvPr/>
              </p:nvSpPr>
              <p:spPr>
                <a:xfrm>
                  <a:off x="1623405" y="3380875"/>
                  <a:ext cx="1563035"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准确预测市场发展趋势</a:t>
                  </a:r>
                  <a:endParaRPr kumimoji="1" lang="en-US" altLang="zh-CN" sz="9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7" name="Group 86">
                <a:extLst>
                  <a:ext uri="{FF2B5EF4-FFF2-40B4-BE49-F238E27FC236}">
                    <a16:creationId xmlns:a16="http://schemas.microsoft.com/office/drawing/2014/main" id="{625FE87D-D0EE-8027-CEE1-62A931FE2B6D}"/>
                  </a:ext>
                </a:extLst>
              </p:cNvPr>
              <p:cNvGrpSpPr/>
              <p:nvPr/>
            </p:nvGrpSpPr>
            <p:grpSpPr>
              <a:xfrm rot="803812">
                <a:off x="1287882" y="2306895"/>
                <a:ext cx="945915" cy="2437609"/>
                <a:chOff x="1570103" y="2339340"/>
                <a:chExt cx="945915" cy="2437609"/>
              </a:xfrm>
            </p:grpSpPr>
            <p:grpSp>
              <p:nvGrpSpPr>
                <p:cNvPr id="88" name="Group 87">
                  <a:extLst>
                    <a:ext uri="{FF2B5EF4-FFF2-40B4-BE49-F238E27FC236}">
                      <a16:creationId xmlns:a16="http://schemas.microsoft.com/office/drawing/2014/main" id="{C4A1258F-C053-53B7-F594-D4E8660343DE}"/>
                    </a:ext>
                  </a:extLst>
                </p:cNvPr>
                <p:cNvGrpSpPr/>
                <p:nvPr/>
              </p:nvGrpSpPr>
              <p:grpSpPr>
                <a:xfrm>
                  <a:off x="1570103" y="3831034"/>
                  <a:ext cx="945915" cy="945915"/>
                  <a:chOff x="2832175" y="5599496"/>
                  <a:chExt cx="540000" cy="540000"/>
                </a:xfrm>
              </p:grpSpPr>
              <p:sp>
                <p:nvSpPr>
                  <p:cNvPr id="90" name="TextBox 89">
                    <a:extLst>
                      <a:ext uri="{FF2B5EF4-FFF2-40B4-BE49-F238E27FC236}">
                        <a16:creationId xmlns:a16="http://schemas.microsoft.com/office/drawing/2014/main" id="{CB9B4F77-5388-1586-6E8F-4B75881C10B1}"/>
                      </a:ext>
                    </a:extLst>
                  </p:cNvPr>
                  <p:cNvSpPr txBox="1">
                    <a:spLocks noChangeAspect="1"/>
                  </p:cNvSpPr>
                  <p:nvPr/>
                </p:nvSpPr>
                <p:spPr>
                  <a:xfrm>
                    <a:off x="2832175" y="5599496"/>
                    <a:ext cx="540000" cy="540000"/>
                  </a:xfrm>
                  <a:prstGeom prst="roundRect">
                    <a:avLst>
                      <a:gd name="adj" fmla="val 50000"/>
                    </a:avLst>
                  </a:prstGeom>
                  <a:gradFill>
                    <a:gsLst>
                      <a:gs pos="0">
                        <a:schemeClr val="accent1">
                          <a:lumMod val="60000"/>
                          <a:lumOff val="40000"/>
                        </a:schemeClr>
                      </a:gs>
                      <a:gs pos="50000">
                        <a:schemeClr val="accent1"/>
                      </a:gs>
                    </a:gsLst>
                    <a:lin ang="2700000" scaled="1"/>
                  </a:gradFill>
                  <a:ln>
                    <a:noFill/>
                  </a:ln>
                  <a:effectLst>
                    <a:outerShdw blurRad="1778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a:no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91" name="Freeform: Shape 90">
                    <a:extLst>
                      <a:ext uri="{FF2B5EF4-FFF2-40B4-BE49-F238E27FC236}">
                        <a16:creationId xmlns:a16="http://schemas.microsoft.com/office/drawing/2014/main" id="{47BFC077-CB0E-D7BD-A497-289AEE8F2592}"/>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cxnSp>
              <p:nvCxnSpPr>
                <p:cNvPr id="89" name="Straight Connector 88">
                  <a:extLst>
                    <a:ext uri="{FF2B5EF4-FFF2-40B4-BE49-F238E27FC236}">
                      <a16:creationId xmlns:a16="http://schemas.microsoft.com/office/drawing/2014/main" id="{7C8F83AA-A2DE-C128-1560-62A032B61B35}"/>
                    </a:ext>
                  </a:extLst>
                </p:cNvPr>
                <p:cNvCxnSpPr>
                  <a:cxnSpLocks/>
                </p:cNvCxnSpPr>
                <p:nvPr/>
              </p:nvCxnSpPr>
              <p:spPr>
                <a:xfrm flipH="1" flipV="1">
                  <a:off x="2042174" y="2339340"/>
                  <a:ext cx="1" cy="1491694"/>
                </a:xfrm>
                <a:prstGeom prst="line">
                  <a:avLst/>
                </a:prstGeom>
                <a:ln w="22225">
                  <a:tailEnd type="oval" w="lg" len="lg"/>
                </a:ln>
              </p:spPr>
              <p:style>
                <a:lnRef idx="1">
                  <a:schemeClr val="accent1"/>
                </a:lnRef>
                <a:fillRef idx="0">
                  <a:schemeClr val="accent1"/>
                </a:fillRef>
                <a:effectRef idx="0">
                  <a:schemeClr val="accent1"/>
                </a:effectRef>
                <a:fontRef idx="minor">
                  <a:schemeClr val="tx1"/>
                </a:fontRef>
              </p:style>
            </p:cxnSp>
          </p:grpSp>
        </p:grpSp>
      </p:grpSp>
      <p:sp>
        <p:nvSpPr>
          <p:cNvPr id="95" name="Title 94"/>
          <p:cNvSpPr>
            <a:spLocks noGrp="1"/>
          </p:cNvSpPr>
          <p:nvPr>
            <p:ph type="title"/>
          </p:nvPr>
        </p:nvSpPr>
        <p:spPr/>
        <p:txBody>
          <a:bodyPr wrap="square">
            <a:normAutofit/>
          </a:bodyPr>
          <a:lstStyle/>
          <a:p>
            <a:pPr lvl="0"/>
            <a:r>
              <a:rPr lang="en-US" dirty="0"/>
              <a:t>提升投资者信任度</a:t>
            </a:r>
          </a:p>
        </p:txBody>
      </p:sp>
    </p:spTree>
    <p:custDataLst>
      <p:tags r:id="rId1"/>
    </p:custDataLst>
    <p:extLst>
      <p:ext uri="{BB962C8B-B14F-4D97-AF65-F5344CB8AC3E}">
        <p14:creationId xmlns:p14="http://schemas.microsoft.com/office/powerpoint/2010/main" val="2701175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04.抓住双十一的投资机遇</a:t>
            </a:r>
          </a:p>
        </p:txBody>
      </p:sp>
      <p:sp>
        <p:nvSpPr>
          <p:cNvPr id="25" name="Text Placeholder 24"/>
          <p:cNvSpPr>
            <a:spLocks noGrp="1"/>
          </p:cNvSpPr>
          <p:nvPr>
            <p:ph type="body" sz="quarter" idx="1"/>
          </p:nvPr>
        </p:nvSpPr>
        <p:spPr/>
        <p:txBody>
          <a:bodyPr wrap="square">
            <a:normAutofit/>
          </a:bodyPr>
          <a:lstStyle/>
          <a:p>
            <a:pPr lvl="0"/>
            <a:r>
              <a:rPr lang="zh-CN" altLang="en-US"/>
              <a:t>双十一房地产投资策略</a:t>
            </a:r>
          </a:p>
        </p:txBody>
      </p:sp>
    </p:spTree>
    <p:custDataLst>
      <p:tags r:id="rId1"/>
    </p:custDataLst>
    <p:extLst>
      <p:ext uri="{BB962C8B-B14F-4D97-AF65-F5344CB8AC3E}">
        <p14:creationId xmlns:p14="http://schemas.microsoft.com/office/powerpoint/2010/main" val="136291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B9E57BB-D324-3B5A-C0B8-E80AD7F5E81D}"/>
              </a:ext>
            </a:extLst>
          </p:cNvPr>
          <p:cNvGrpSpPr/>
          <p:nvPr/>
        </p:nvGrpSpPr>
        <p:grpSpPr>
          <a:xfrm>
            <a:off x="747483" y="1150565"/>
            <a:ext cx="11024001" cy="4418632"/>
            <a:chOff x="747483" y="1150565"/>
            <a:chExt cx="11024001" cy="4418632"/>
          </a:xfrm>
        </p:grpSpPr>
        <p:grpSp>
          <p:nvGrpSpPr>
            <p:cNvPr id="23" name="Group 22">
              <a:extLst>
                <a:ext uri="{FF2B5EF4-FFF2-40B4-BE49-F238E27FC236}">
                  <a16:creationId xmlns:a16="http://schemas.microsoft.com/office/drawing/2014/main" id="{2DB636B5-2BF5-C616-7542-D43CF93DCCAC}"/>
                </a:ext>
              </a:extLst>
            </p:cNvPr>
            <p:cNvGrpSpPr/>
            <p:nvPr/>
          </p:nvGrpSpPr>
          <p:grpSpPr>
            <a:xfrm>
              <a:off x="4867200" y="1150565"/>
              <a:ext cx="2444900" cy="830997"/>
              <a:chOff x="4867200" y="1150565"/>
              <a:chExt cx="2444900" cy="830997"/>
            </a:xfrm>
          </p:grpSpPr>
          <p:sp>
            <p:nvSpPr>
              <p:cNvPr id="25" name="TextBox 24">
                <a:extLst>
                  <a:ext uri="{FF2B5EF4-FFF2-40B4-BE49-F238E27FC236}">
                    <a16:creationId xmlns:a16="http://schemas.microsoft.com/office/drawing/2014/main" id="{53832FC0-C829-EE28-6F76-5A086ECCB3DE}"/>
                  </a:ext>
                </a:extLst>
              </p:cNvPr>
              <p:cNvSpPr txBox="1"/>
              <p:nvPr/>
            </p:nvSpPr>
            <p:spPr>
              <a:xfrm>
                <a:off x="4867200" y="1150565"/>
                <a:ext cx="2444900" cy="830997"/>
              </a:xfrm>
              <a:prstGeom prst="rect">
                <a:avLst/>
              </a:prstGeom>
              <a:noFill/>
              <a:ln>
                <a:noFill/>
              </a:ln>
            </p:spPr>
            <p:txBody>
              <a:bodyPr wrap="none" lIns="91440" tIns="45720" rIns="91440" bIns="45720" anchor="ctr" anchorCtr="0">
                <a:spAutoFit/>
              </a:bodyPr>
              <a:lstStyle/>
              <a:p>
                <a:pPr algn="ctr">
                  <a:lnSpc>
                    <a:spcPct val="100000"/>
                  </a:lnSpc>
                  <a:buSzPct val="25000"/>
                </a:pPr>
                <a:r>
                  <a:rPr lang="en-US" altLang="zh-CN" sz="4800" b="1" dirty="0">
                    <a:solidFill>
                      <a:schemeClr val="accent1"/>
                    </a:solidFill>
                  </a:rPr>
                  <a:t>Agenda</a:t>
                </a:r>
              </a:p>
            </p:txBody>
          </p:sp>
        </p:grpSp>
        <p:grpSp>
          <p:nvGrpSpPr>
            <p:cNvPr id="27" name="Group 26">
              <a:extLst>
                <a:ext uri="{FF2B5EF4-FFF2-40B4-BE49-F238E27FC236}">
                  <a16:creationId xmlns:a16="http://schemas.microsoft.com/office/drawing/2014/main" id="{5C58426E-6455-FBCD-7D0D-4016FFFECAA5}"/>
                </a:ext>
              </a:extLst>
            </p:cNvPr>
            <p:cNvGrpSpPr/>
            <p:nvPr/>
          </p:nvGrpSpPr>
          <p:grpSpPr>
            <a:xfrm>
              <a:off x="747483" y="3767880"/>
              <a:ext cx="2387602" cy="1801317"/>
              <a:chOff x="747483" y="3771255"/>
              <a:chExt cx="2387602" cy="1801317"/>
            </a:xfrm>
          </p:grpSpPr>
          <p:grpSp>
            <p:nvGrpSpPr>
              <p:cNvPr id="43" name="Group 42">
                <a:extLst>
                  <a:ext uri="{FF2B5EF4-FFF2-40B4-BE49-F238E27FC236}">
                    <a16:creationId xmlns:a16="http://schemas.microsoft.com/office/drawing/2014/main" id="{F9D0BAE1-6294-D1EB-8362-5992655B24BD}"/>
                  </a:ext>
                </a:extLst>
              </p:cNvPr>
              <p:cNvGrpSpPr/>
              <p:nvPr/>
            </p:nvGrpSpPr>
            <p:grpSpPr>
              <a:xfrm>
                <a:off x="747484" y="4749600"/>
                <a:ext cx="2387601" cy="822972"/>
                <a:chOff x="660400" y="4334130"/>
                <a:chExt cx="2387601" cy="822972"/>
              </a:xfrm>
            </p:grpSpPr>
            <p:sp>
              <p:nvSpPr>
                <p:cNvPr id="45" name="Rectangle 44">
                  <a:extLst>
                    <a:ext uri="{FF2B5EF4-FFF2-40B4-BE49-F238E27FC236}">
                      <a16:creationId xmlns:a16="http://schemas.microsoft.com/office/drawing/2014/main" id="{316BFC9B-EC3E-1DA4-440F-C91E26A7E57C}"/>
                    </a:ext>
                  </a:extLst>
                </p:cNvPr>
                <p:cNvSpPr/>
                <p:nvPr/>
              </p:nvSpPr>
              <p:spPr>
                <a:xfrm>
                  <a:off x="660400" y="4334130"/>
                  <a:ext cx="2064769"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双十一房产投资分析</a:t>
                  </a:r>
                </a:p>
              </p:txBody>
            </p:sp>
            <p:sp>
              <p:nvSpPr>
                <p:cNvPr id="46" name="Rectangle 45">
                  <a:extLst>
                    <a:ext uri="{FF2B5EF4-FFF2-40B4-BE49-F238E27FC236}">
                      <a16:creationId xmlns:a16="http://schemas.microsoft.com/office/drawing/2014/main" id="{AD42D270-9694-A607-F9F3-992E0BC6811B}"/>
                    </a:ext>
                  </a:extLst>
                </p:cNvPr>
                <p:cNvSpPr/>
                <p:nvPr/>
              </p:nvSpPr>
              <p:spPr>
                <a:xfrm>
                  <a:off x="660401" y="4736501"/>
                  <a:ext cx="2387600"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双十一消费热潮分析</a:t>
                  </a:r>
                </a:p>
              </p:txBody>
            </p:sp>
          </p:grpSp>
          <p:sp>
            <p:nvSpPr>
              <p:cNvPr id="44" name="Rectangle 43">
                <a:extLst>
                  <a:ext uri="{FF2B5EF4-FFF2-40B4-BE49-F238E27FC236}">
                    <a16:creationId xmlns:a16="http://schemas.microsoft.com/office/drawing/2014/main" id="{63B289B1-FC12-C897-4C63-39F075B2BBB6}"/>
                  </a:ext>
                </a:extLst>
              </p:cNvPr>
              <p:cNvSpPr/>
              <p:nvPr/>
            </p:nvSpPr>
            <p:spPr>
              <a:xfrm>
                <a:off x="747483" y="3771255"/>
                <a:ext cx="2387601" cy="1049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5400" b="1" dirty="0">
                    <a:solidFill>
                      <a:schemeClr val="tx2"/>
                    </a:solidFill>
                  </a:rPr>
                  <a:t>01</a:t>
                </a:r>
              </a:p>
            </p:txBody>
          </p:sp>
        </p:grpSp>
        <p:grpSp>
          <p:nvGrpSpPr>
            <p:cNvPr id="28" name="Group 27">
              <a:extLst>
                <a:ext uri="{FF2B5EF4-FFF2-40B4-BE49-F238E27FC236}">
                  <a16:creationId xmlns:a16="http://schemas.microsoft.com/office/drawing/2014/main" id="{8D40CEB9-7CA2-AE49-CF9C-CD2991F56ACE}"/>
                </a:ext>
              </a:extLst>
            </p:cNvPr>
            <p:cNvGrpSpPr/>
            <p:nvPr/>
          </p:nvGrpSpPr>
          <p:grpSpPr>
            <a:xfrm>
              <a:off x="2906583" y="3298225"/>
              <a:ext cx="2387601" cy="1758839"/>
              <a:chOff x="3513085" y="3246702"/>
              <a:chExt cx="2387601" cy="1758839"/>
            </a:xfrm>
          </p:grpSpPr>
          <p:grpSp>
            <p:nvGrpSpPr>
              <p:cNvPr id="39" name="Group 38">
                <a:extLst>
                  <a:ext uri="{FF2B5EF4-FFF2-40B4-BE49-F238E27FC236}">
                    <a16:creationId xmlns:a16="http://schemas.microsoft.com/office/drawing/2014/main" id="{CF6C926D-FB9B-7607-43C3-99F6B023755A}"/>
                  </a:ext>
                </a:extLst>
              </p:cNvPr>
              <p:cNvGrpSpPr/>
              <p:nvPr/>
            </p:nvGrpSpPr>
            <p:grpSpPr>
              <a:xfrm>
                <a:off x="3513085" y="4182569"/>
                <a:ext cx="2387601" cy="822972"/>
                <a:chOff x="660400" y="4334130"/>
                <a:chExt cx="2387601" cy="822972"/>
              </a:xfrm>
            </p:grpSpPr>
            <p:sp>
              <p:nvSpPr>
                <p:cNvPr id="41" name="Rectangle 40">
                  <a:extLst>
                    <a:ext uri="{FF2B5EF4-FFF2-40B4-BE49-F238E27FC236}">
                      <a16:creationId xmlns:a16="http://schemas.microsoft.com/office/drawing/2014/main" id="{DA4BEA30-F4C1-1C23-99B8-195942EE83D4}"/>
                    </a:ext>
                  </a:extLst>
                </p:cNvPr>
                <p:cNvSpPr/>
                <p:nvPr/>
              </p:nvSpPr>
              <p:spPr>
                <a:xfrm>
                  <a:off x="660400" y="4334130"/>
                  <a:ext cx="1859584"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accent1"/>
                      </a:solidFill>
                    </a:rPr>
                    <a:t>投资优惠政策解读</a:t>
                  </a:r>
                </a:p>
              </p:txBody>
            </p:sp>
            <p:sp>
              <p:nvSpPr>
                <p:cNvPr id="42" name="Rectangle 41">
                  <a:extLst>
                    <a:ext uri="{FF2B5EF4-FFF2-40B4-BE49-F238E27FC236}">
                      <a16:creationId xmlns:a16="http://schemas.microsoft.com/office/drawing/2014/main" id="{3118D6F7-EA71-8571-1623-69401187F332}"/>
                    </a:ext>
                  </a:extLst>
                </p:cNvPr>
                <p:cNvSpPr/>
                <p:nvPr/>
              </p:nvSpPr>
              <p:spPr>
                <a:xfrm>
                  <a:off x="660401" y="4736501"/>
                  <a:ext cx="2387600"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探索投资优惠政策</a:t>
                  </a:r>
                </a:p>
              </p:txBody>
            </p:sp>
          </p:grpSp>
          <p:sp>
            <p:nvSpPr>
              <p:cNvPr id="40" name="Rectangle 39">
                <a:extLst>
                  <a:ext uri="{FF2B5EF4-FFF2-40B4-BE49-F238E27FC236}">
                    <a16:creationId xmlns:a16="http://schemas.microsoft.com/office/drawing/2014/main" id="{94548C8C-ABD4-1D7D-5BC5-8DA28A34100D}"/>
                  </a:ext>
                </a:extLst>
              </p:cNvPr>
              <p:cNvSpPr/>
              <p:nvPr/>
            </p:nvSpPr>
            <p:spPr>
              <a:xfrm>
                <a:off x="3513085" y="3246702"/>
                <a:ext cx="2387601" cy="1049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5400" b="1" dirty="0">
                    <a:solidFill>
                      <a:schemeClr val="accent1"/>
                    </a:solidFill>
                  </a:rPr>
                  <a:t>02</a:t>
                </a:r>
              </a:p>
            </p:txBody>
          </p:sp>
        </p:grpSp>
        <p:grpSp>
          <p:nvGrpSpPr>
            <p:cNvPr id="29" name="Group 28">
              <a:extLst>
                <a:ext uri="{FF2B5EF4-FFF2-40B4-BE49-F238E27FC236}">
                  <a16:creationId xmlns:a16="http://schemas.microsoft.com/office/drawing/2014/main" id="{F0D9FF9C-F168-79FB-23C6-4BA4D7499643}"/>
                </a:ext>
              </a:extLst>
            </p:cNvPr>
            <p:cNvGrpSpPr/>
            <p:nvPr/>
          </p:nvGrpSpPr>
          <p:grpSpPr>
            <a:xfrm>
              <a:off x="5065682" y="3767880"/>
              <a:ext cx="2387602" cy="1801317"/>
              <a:chOff x="747483" y="3771255"/>
              <a:chExt cx="2387602" cy="1801317"/>
            </a:xfrm>
          </p:grpSpPr>
          <p:grpSp>
            <p:nvGrpSpPr>
              <p:cNvPr id="35" name="Group 34">
                <a:extLst>
                  <a:ext uri="{FF2B5EF4-FFF2-40B4-BE49-F238E27FC236}">
                    <a16:creationId xmlns:a16="http://schemas.microsoft.com/office/drawing/2014/main" id="{F4E1ECFA-4707-C772-6481-3769FF7D9992}"/>
                  </a:ext>
                </a:extLst>
              </p:cNvPr>
              <p:cNvGrpSpPr/>
              <p:nvPr/>
            </p:nvGrpSpPr>
            <p:grpSpPr>
              <a:xfrm>
                <a:off x="747484" y="4749600"/>
                <a:ext cx="2387601" cy="822972"/>
                <a:chOff x="660400" y="4334130"/>
                <a:chExt cx="2387601" cy="822972"/>
              </a:xfrm>
            </p:grpSpPr>
            <p:sp>
              <p:nvSpPr>
                <p:cNvPr id="37" name="Rectangle 36">
                  <a:extLst>
                    <a:ext uri="{FF2B5EF4-FFF2-40B4-BE49-F238E27FC236}">
                      <a16:creationId xmlns:a16="http://schemas.microsoft.com/office/drawing/2014/main" id="{3039AACF-831C-AA65-3040-794023AE8380}"/>
                    </a:ext>
                  </a:extLst>
                </p:cNvPr>
                <p:cNvSpPr/>
                <p:nvPr/>
              </p:nvSpPr>
              <p:spPr>
                <a:xfrm>
                  <a:off x="660400" y="4334130"/>
                  <a:ext cx="1859584"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提升投资决策效率</a:t>
                  </a:r>
                </a:p>
              </p:txBody>
            </p:sp>
            <p:sp>
              <p:nvSpPr>
                <p:cNvPr id="38" name="Rectangle 37">
                  <a:extLst>
                    <a:ext uri="{FF2B5EF4-FFF2-40B4-BE49-F238E27FC236}">
                      <a16:creationId xmlns:a16="http://schemas.microsoft.com/office/drawing/2014/main" id="{B7596DD0-6638-A08B-C15E-8C494751FCBA}"/>
                    </a:ext>
                  </a:extLst>
                </p:cNvPr>
                <p:cNvSpPr/>
                <p:nvPr/>
              </p:nvSpPr>
              <p:spPr>
                <a:xfrm>
                  <a:off x="660401" y="4736501"/>
                  <a:ext cx="2387600"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提升投资决策效率</a:t>
                  </a:r>
                </a:p>
              </p:txBody>
            </p:sp>
          </p:grpSp>
          <p:sp>
            <p:nvSpPr>
              <p:cNvPr id="36" name="Rectangle 35">
                <a:extLst>
                  <a:ext uri="{FF2B5EF4-FFF2-40B4-BE49-F238E27FC236}">
                    <a16:creationId xmlns:a16="http://schemas.microsoft.com/office/drawing/2014/main" id="{63ADE2C3-5AAD-877F-6B10-C99EB356ACB5}"/>
                  </a:ext>
                </a:extLst>
              </p:cNvPr>
              <p:cNvSpPr/>
              <p:nvPr/>
            </p:nvSpPr>
            <p:spPr>
              <a:xfrm>
                <a:off x="747483" y="3771255"/>
                <a:ext cx="2387601" cy="1049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5400" b="1" dirty="0">
                    <a:solidFill>
                      <a:schemeClr val="tx2"/>
                    </a:solidFill>
                  </a:rPr>
                  <a:t>03</a:t>
                </a:r>
              </a:p>
            </p:txBody>
          </p:sp>
        </p:grpSp>
        <p:grpSp>
          <p:nvGrpSpPr>
            <p:cNvPr id="30" name="Group 29">
              <a:extLst>
                <a:ext uri="{FF2B5EF4-FFF2-40B4-BE49-F238E27FC236}">
                  <a16:creationId xmlns:a16="http://schemas.microsoft.com/office/drawing/2014/main" id="{A7D34E02-AC74-A07A-E0ED-2FDFDF397E34}"/>
                </a:ext>
              </a:extLst>
            </p:cNvPr>
            <p:cNvGrpSpPr/>
            <p:nvPr/>
          </p:nvGrpSpPr>
          <p:grpSpPr>
            <a:xfrm>
              <a:off x="7224782" y="3298225"/>
              <a:ext cx="2387601" cy="1758839"/>
              <a:chOff x="3513085" y="3246702"/>
              <a:chExt cx="2387601" cy="1758839"/>
            </a:xfrm>
          </p:grpSpPr>
          <p:grpSp>
            <p:nvGrpSpPr>
              <p:cNvPr id="31" name="Group 30">
                <a:extLst>
                  <a:ext uri="{FF2B5EF4-FFF2-40B4-BE49-F238E27FC236}">
                    <a16:creationId xmlns:a16="http://schemas.microsoft.com/office/drawing/2014/main" id="{F17B5766-583F-0579-017F-0F6433B51888}"/>
                  </a:ext>
                </a:extLst>
              </p:cNvPr>
              <p:cNvGrpSpPr/>
              <p:nvPr/>
            </p:nvGrpSpPr>
            <p:grpSpPr>
              <a:xfrm>
                <a:off x="3513085" y="4182569"/>
                <a:ext cx="2387601" cy="822972"/>
                <a:chOff x="660400" y="4334130"/>
                <a:chExt cx="2387601" cy="822972"/>
              </a:xfrm>
            </p:grpSpPr>
            <p:sp>
              <p:nvSpPr>
                <p:cNvPr id="33" name="Rectangle 32">
                  <a:extLst>
                    <a:ext uri="{FF2B5EF4-FFF2-40B4-BE49-F238E27FC236}">
                      <a16:creationId xmlns:a16="http://schemas.microsoft.com/office/drawing/2014/main" id="{0EACA6E4-5A16-2865-647B-E429DBB692A9}"/>
                    </a:ext>
                  </a:extLst>
                </p:cNvPr>
                <p:cNvSpPr/>
                <p:nvPr/>
              </p:nvSpPr>
              <p:spPr>
                <a:xfrm>
                  <a:off x="660400" y="4334130"/>
                  <a:ext cx="2269953"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accent1"/>
                      </a:solidFill>
                    </a:rPr>
                    <a:t>抓住双十一的投资机遇</a:t>
                  </a:r>
                </a:p>
              </p:txBody>
            </p:sp>
            <p:sp>
              <p:nvSpPr>
                <p:cNvPr id="34" name="Rectangle 33">
                  <a:extLst>
                    <a:ext uri="{FF2B5EF4-FFF2-40B4-BE49-F238E27FC236}">
                      <a16:creationId xmlns:a16="http://schemas.microsoft.com/office/drawing/2014/main" id="{8D57DB35-931E-3AB8-63A5-71C44AA3D31B}"/>
                    </a:ext>
                  </a:extLst>
                </p:cNvPr>
                <p:cNvSpPr/>
                <p:nvPr/>
              </p:nvSpPr>
              <p:spPr>
                <a:xfrm>
                  <a:off x="660401" y="4736501"/>
                  <a:ext cx="2387600"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双十一房地产投资策略</a:t>
                  </a:r>
                </a:p>
              </p:txBody>
            </p:sp>
          </p:grpSp>
          <p:sp>
            <p:nvSpPr>
              <p:cNvPr id="32" name="Rectangle 31">
                <a:extLst>
                  <a:ext uri="{FF2B5EF4-FFF2-40B4-BE49-F238E27FC236}">
                    <a16:creationId xmlns:a16="http://schemas.microsoft.com/office/drawing/2014/main" id="{B7E0C6C9-F9F8-1C93-49A0-84E8671AEAF1}"/>
                  </a:ext>
                </a:extLst>
              </p:cNvPr>
              <p:cNvSpPr/>
              <p:nvPr/>
            </p:nvSpPr>
            <p:spPr>
              <a:xfrm>
                <a:off x="3513085" y="3246702"/>
                <a:ext cx="2387601" cy="1049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5400" b="1" dirty="0">
                    <a:solidFill>
                      <a:schemeClr val="accent1"/>
                    </a:solidFill>
                  </a:rPr>
                  <a:t>04</a:t>
                </a:r>
              </a:p>
            </p:txBody>
          </p:sp>
        </p:grpSp>
        <p:grpSp>
          <p:nvGrpSpPr>
            <p:cNvPr id="47" name="Group 46">
              <a:extLst>
                <a:ext uri="{FF2B5EF4-FFF2-40B4-BE49-F238E27FC236}">
                  <a16:creationId xmlns:a16="http://schemas.microsoft.com/office/drawing/2014/main" id="{470D9C2B-D69A-600E-AA55-423BD1CAE90B}"/>
                </a:ext>
              </a:extLst>
            </p:cNvPr>
            <p:cNvGrpSpPr/>
            <p:nvPr/>
          </p:nvGrpSpPr>
          <p:grpSpPr>
            <a:xfrm>
              <a:off x="9383882" y="3767880"/>
              <a:ext cx="2387602" cy="1801317"/>
              <a:chOff x="747483" y="3771255"/>
              <a:chExt cx="2387602" cy="1801317"/>
            </a:xfrm>
          </p:grpSpPr>
          <p:grpSp>
            <p:nvGrpSpPr>
              <p:cNvPr id="48" name="Group 47">
                <a:extLst>
                  <a:ext uri="{FF2B5EF4-FFF2-40B4-BE49-F238E27FC236}">
                    <a16:creationId xmlns:a16="http://schemas.microsoft.com/office/drawing/2014/main" id="{54D5156D-855D-F292-7E13-B813BE4DC4FF}"/>
                  </a:ext>
                </a:extLst>
              </p:cNvPr>
              <p:cNvGrpSpPr/>
              <p:nvPr/>
            </p:nvGrpSpPr>
            <p:grpSpPr>
              <a:xfrm>
                <a:off x="747484" y="4749600"/>
                <a:ext cx="2387601" cy="822972"/>
                <a:chOff x="660400" y="4334130"/>
                <a:chExt cx="2387601" cy="822972"/>
              </a:xfrm>
            </p:grpSpPr>
            <p:sp>
              <p:nvSpPr>
                <p:cNvPr id="50" name="Rectangle 49">
                  <a:extLst>
                    <a:ext uri="{FF2B5EF4-FFF2-40B4-BE49-F238E27FC236}">
                      <a16:creationId xmlns:a16="http://schemas.microsoft.com/office/drawing/2014/main" id="{CF2A3734-7271-FC7A-A027-DD4FA0A11E95}"/>
                    </a:ext>
                  </a:extLst>
                </p:cNvPr>
                <p:cNvSpPr/>
                <p:nvPr/>
              </p:nvSpPr>
              <p:spPr>
                <a:xfrm>
                  <a:off x="660400" y="4334130"/>
                  <a:ext cx="1859584"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双十一房地产投资</a:t>
                  </a:r>
                </a:p>
              </p:txBody>
            </p:sp>
            <p:sp>
              <p:nvSpPr>
                <p:cNvPr id="51" name="Rectangle 50">
                  <a:extLst>
                    <a:ext uri="{FF2B5EF4-FFF2-40B4-BE49-F238E27FC236}">
                      <a16:creationId xmlns:a16="http://schemas.microsoft.com/office/drawing/2014/main" id="{3E802780-948C-BF85-C6E9-91F7088B7688}"/>
                    </a:ext>
                  </a:extLst>
                </p:cNvPr>
                <p:cNvSpPr/>
                <p:nvPr/>
              </p:nvSpPr>
              <p:spPr>
                <a:xfrm>
                  <a:off x="660401" y="4736501"/>
                  <a:ext cx="2387600"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制定双十一投资优惠</a:t>
                  </a:r>
                </a:p>
              </p:txBody>
            </p:sp>
          </p:grpSp>
          <p:sp>
            <p:nvSpPr>
              <p:cNvPr id="49" name="Rectangle 48">
                <a:extLst>
                  <a:ext uri="{FF2B5EF4-FFF2-40B4-BE49-F238E27FC236}">
                    <a16:creationId xmlns:a16="http://schemas.microsoft.com/office/drawing/2014/main" id="{182A5C25-0438-127C-E2C3-F1667AE53572}"/>
                  </a:ext>
                </a:extLst>
              </p:cNvPr>
              <p:cNvSpPr/>
              <p:nvPr/>
            </p:nvSpPr>
            <p:spPr>
              <a:xfrm>
                <a:off x="747483" y="3771255"/>
                <a:ext cx="2387601" cy="1049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5400" b="1" dirty="0">
                    <a:solidFill>
                      <a:schemeClr val="tx2"/>
                    </a:solidFill>
                  </a:rPr>
                  <a:t>05</a:t>
                </a:r>
              </a:p>
            </p:txBody>
          </p:sp>
        </p:grpSp>
      </p:grpSp>
    </p:spTree>
    <p:custDataLst>
      <p:tags r:id="rId1"/>
    </p:custDataLst>
    <p:extLst>
      <p:ext uri="{BB962C8B-B14F-4D97-AF65-F5344CB8AC3E}">
        <p14:creationId xmlns:p14="http://schemas.microsoft.com/office/powerpoint/2010/main" val="2111320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43428" y="1528814"/>
            <a:ext cx="10502896" cy="4031287"/>
            <a:chOff x="943428" y="1528814"/>
            <a:chExt cx="10502896" cy="4031287"/>
          </a:xfrm>
        </p:grpSpPr>
        <p:sp>
          <p:nvSpPr>
            <p:cNvPr id="6" name="TextBox 5">
              <a:extLst>
                <a:ext uri="{FF2B5EF4-FFF2-40B4-BE49-F238E27FC236}">
                  <a16:creationId xmlns:a16="http://schemas.microsoft.com/office/drawing/2014/main" id="{8FEA335D-0DCF-4719-BC28-F07ABB1DE90E}"/>
                </a:ext>
              </a:extLst>
            </p:cNvPr>
            <p:cNvSpPr txBox="1"/>
            <p:nvPr/>
          </p:nvSpPr>
          <p:spPr>
            <a:xfrm>
              <a:off x="943428" y="1528814"/>
              <a:ext cx="4491018" cy="461665"/>
            </a:xfrm>
            <a:prstGeom prst="rect">
              <a:avLst/>
            </a:prstGeom>
            <a:noFill/>
          </p:spPr>
          <p:txBody>
            <a:bodyPr wrap="square">
              <a:spAutoFit/>
            </a:bodyPr>
            <a:lstStyle/>
            <a:p>
              <a:pPr marR="0" lvl="0" indent="0" fontAlgn="auto">
                <a:lnSpc>
                  <a:spcPct val="100000"/>
                </a:lnSpc>
                <a:spcBef>
                  <a:spcPts val="0"/>
                </a:spcBef>
                <a:spcAft>
                  <a:spcPts val="0"/>
                </a:spcAft>
                <a:buClrTx/>
                <a:buSzPct val="25000"/>
                <a:buFontTx/>
                <a:buNone/>
                <a:defRPr/>
              </a:pPr>
              <a:r>
                <a:rPr lang="zh-CN" altLang="en-US" sz="2400" b="1" dirty="0">
                  <a:solidFill>
                    <a:schemeClr val="tx1"/>
                  </a:solidFill>
                </a:rPr>
                <a:t>购物节带来的商机</a:t>
              </a:r>
            </a:p>
          </p:txBody>
        </p:sp>
        <p:grpSp>
          <p:nvGrpSpPr>
            <p:cNvPr id="25" name="Group 24">
              <a:extLst>
                <a:ext uri="{FF2B5EF4-FFF2-40B4-BE49-F238E27FC236}">
                  <a16:creationId xmlns:a16="http://schemas.microsoft.com/office/drawing/2014/main" id="{FCF7FCE6-461D-442B-987B-4041F27A11CE}"/>
                </a:ext>
              </a:extLst>
            </p:cNvPr>
            <p:cNvGrpSpPr/>
            <p:nvPr/>
          </p:nvGrpSpPr>
          <p:grpSpPr>
            <a:xfrm>
              <a:off x="2325652" y="3224955"/>
              <a:ext cx="2574394" cy="2119192"/>
              <a:chOff x="2325652" y="3224955"/>
              <a:chExt cx="2574394" cy="2119192"/>
            </a:xfrm>
          </p:grpSpPr>
          <p:grpSp>
            <p:nvGrpSpPr>
              <p:cNvPr id="2" name="Group 1">
                <a:extLst>
                  <a:ext uri="{FF2B5EF4-FFF2-40B4-BE49-F238E27FC236}">
                    <a16:creationId xmlns:a16="http://schemas.microsoft.com/office/drawing/2014/main" id="{003018E2-9C6C-4C8E-825A-359A6AE40657}"/>
                  </a:ext>
                </a:extLst>
              </p:cNvPr>
              <p:cNvGrpSpPr/>
              <p:nvPr/>
            </p:nvGrpSpPr>
            <p:grpSpPr>
              <a:xfrm rot="16200000">
                <a:off x="3471145" y="2882058"/>
                <a:ext cx="255143" cy="2376047"/>
                <a:chOff x="1173467" y="670906"/>
                <a:chExt cx="255143" cy="2376047"/>
              </a:xfrm>
            </p:grpSpPr>
            <p:cxnSp>
              <p:nvCxnSpPr>
                <p:cNvPr id="3" name="Straight Connector 2">
                  <a:extLst>
                    <a:ext uri="{FF2B5EF4-FFF2-40B4-BE49-F238E27FC236}">
                      <a16:creationId xmlns:a16="http://schemas.microsoft.com/office/drawing/2014/main" id="{3B5A77E4-98BE-41C8-BD45-288657F7A978}"/>
                    </a:ext>
                  </a:extLst>
                </p:cNvPr>
                <p:cNvCxnSpPr>
                  <a:cxnSpLocks/>
                </p:cNvCxnSpPr>
                <p:nvPr/>
              </p:nvCxnSpPr>
              <p:spPr>
                <a:xfrm rot="5400000" flipH="1">
                  <a:off x="240590" y="1731358"/>
                  <a:ext cx="2120906"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4E72F1-51B1-4FCB-A672-F5B7905CFD88}"/>
                    </a:ext>
                  </a:extLst>
                </p:cNvPr>
                <p:cNvSpPr/>
                <p:nvPr/>
              </p:nvSpPr>
              <p:spPr>
                <a:xfrm rot="16200000">
                  <a:off x="1173467" y="2791810"/>
                  <a:ext cx="255143" cy="255143"/>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bg1"/>
                    </a:solidFill>
                  </a:endParaRPr>
                </a:p>
              </p:txBody>
            </p:sp>
          </p:grpSp>
          <p:sp>
            <p:nvSpPr>
              <p:cNvPr id="8" name="TextBox 7">
                <a:extLst>
                  <a:ext uri="{FF2B5EF4-FFF2-40B4-BE49-F238E27FC236}">
                    <a16:creationId xmlns:a16="http://schemas.microsoft.com/office/drawing/2014/main" id="{7EEE11CA-39EE-4345-83F4-ED49DDD2BB35}"/>
                  </a:ext>
                </a:extLst>
              </p:cNvPr>
              <p:cNvSpPr txBox="1"/>
              <p:nvPr/>
            </p:nvSpPr>
            <p:spPr>
              <a:xfrm>
                <a:off x="2325652" y="5049323"/>
                <a:ext cx="2574394"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消费热潮带动了房地产投资的增长</a:t>
                </a:r>
              </a:p>
            </p:txBody>
          </p:sp>
          <p:sp>
            <p:nvSpPr>
              <p:cNvPr id="9" name="TextBox 8">
                <a:extLst>
                  <a:ext uri="{FF2B5EF4-FFF2-40B4-BE49-F238E27FC236}">
                    <a16:creationId xmlns:a16="http://schemas.microsoft.com/office/drawing/2014/main" id="{386E5031-F446-42A4-91A5-563AF6A63F31}"/>
                  </a:ext>
                </a:extLst>
              </p:cNvPr>
              <p:cNvSpPr txBox="1"/>
              <p:nvPr/>
            </p:nvSpPr>
            <p:spPr>
              <a:xfrm>
                <a:off x="2325652" y="461249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购物狂欢带动消费</a:t>
                </a:r>
              </a:p>
            </p:txBody>
          </p:sp>
          <p:sp>
            <p:nvSpPr>
              <p:cNvPr id="20" name="TextBox 19">
                <a:extLst>
                  <a:ext uri="{FF2B5EF4-FFF2-40B4-BE49-F238E27FC236}">
                    <a16:creationId xmlns:a16="http://schemas.microsoft.com/office/drawing/2014/main" id="{029DDC4E-D6E2-47D8-B6E3-017A48DBF5D0}"/>
                  </a:ext>
                </a:extLst>
              </p:cNvPr>
              <p:cNvSpPr txBox="1"/>
              <p:nvPr/>
            </p:nvSpPr>
            <p:spPr>
              <a:xfrm>
                <a:off x="2325652"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01-</a:t>
                </a:r>
              </a:p>
            </p:txBody>
          </p:sp>
        </p:grpSp>
        <p:grpSp>
          <p:nvGrpSpPr>
            <p:cNvPr id="23" name="Group 22">
              <a:extLst>
                <a:ext uri="{FF2B5EF4-FFF2-40B4-BE49-F238E27FC236}">
                  <a16:creationId xmlns:a16="http://schemas.microsoft.com/office/drawing/2014/main" id="{7CA914D8-C876-4B38-8121-30F03183470D}"/>
                </a:ext>
              </a:extLst>
            </p:cNvPr>
            <p:cNvGrpSpPr/>
            <p:nvPr/>
          </p:nvGrpSpPr>
          <p:grpSpPr>
            <a:xfrm>
              <a:off x="5598791" y="3224955"/>
              <a:ext cx="2574394" cy="2335146"/>
              <a:chOff x="5214324" y="3224955"/>
              <a:chExt cx="2574394" cy="2335146"/>
            </a:xfrm>
          </p:grpSpPr>
          <p:grpSp>
            <p:nvGrpSpPr>
              <p:cNvPr id="10" name="Group 9">
                <a:extLst>
                  <a:ext uri="{FF2B5EF4-FFF2-40B4-BE49-F238E27FC236}">
                    <a16:creationId xmlns:a16="http://schemas.microsoft.com/office/drawing/2014/main" id="{7E27DA59-EEC0-4D47-9F7C-30EE016696BD}"/>
                  </a:ext>
                </a:extLst>
              </p:cNvPr>
              <p:cNvGrpSpPr/>
              <p:nvPr/>
            </p:nvGrpSpPr>
            <p:grpSpPr>
              <a:xfrm rot="16200000">
                <a:off x="6359817" y="2876413"/>
                <a:ext cx="255143" cy="2376047"/>
                <a:chOff x="1173467" y="670906"/>
                <a:chExt cx="255143" cy="2376047"/>
              </a:xfrm>
            </p:grpSpPr>
            <p:cxnSp>
              <p:nvCxnSpPr>
                <p:cNvPr id="11" name="Straight Connector 10">
                  <a:extLst>
                    <a:ext uri="{FF2B5EF4-FFF2-40B4-BE49-F238E27FC236}">
                      <a16:creationId xmlns:a16="http://schemas.microsoft.com/office/drawing/2014/main" id="{927BA8D8-CDD0-442E-B92C-0D9602E5A38F}"/>
                    </a:ext>
                  </a:extLst>
                </p:cNvPr>
                <p:cNvCxnSpPr>
                  <a:cxnSpLocks/>
                </p:cNvCxnSpPr>
                <p:nvPr/>
              </p:nvCxnSpPr>
              <p:spPr>
                <a:xfrm rot="5400000" flipH="1">
                  <a:off x="240590" y="1731358"/>
                  <a:ext cx="2120906" cy="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D860F6A-CA06-4F6B-B63C-6995B95B44CB}"/>
                    </a:ext>
                  </a:extLst>
                </p:cNvPr>
                <p:cNvSpPr/>
                <p:nvPr/>
              </p:nvSpPr>
              <p:spPr>
                <a:xfrm rot="16200000">
                  <a:off x="1173467" y="2791810"/>
                  <a:ext cx="255143" cy="255143"/>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3" name="TextBox 12">
                <a:extLst>
                  <a:ext uri="{FF2B5EF4-FFF2-40B4-BE49-F238E27FC236}">
                    <a16:creationId xmlns:a16="http://schemas.microsoft.com/office/drawing/2014/main" id="{F88AC031-8B06-4A05-BD3E-E7B8BA1291F7}"/>
                  </a:ext>
                </a:extLst>
              </p:cNvPr>
              <p:cNvSpPr txBox="1"/>
              <p:nvPr/>
            </p:nvSpPr>
            <p:spPr>
              <a:xfrm>
                <a:off x="5214324" y="5043678"/>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房地产市场前景广阔，投资潜力巨大</a:t>
                </a:r>
              </a:p>
            </p:txBody>
          </p:sp>
          <p:sp>
            <p:nvSpPr>
              <p:cNvPr id="14" name="TextBox 13">
                <a:extLst>
                  <a:ext uri="{FF2B5EF4-FFF2-40B4-BE49-F238E27FC236}">
                    <a16:creationId xmlns:a16="http://schemas.microsoft.com/office/drawing/2014/main" id="{3B34C188-99DA-4BF7-9C2A-9B8C3516AE65}"/>
                  </a:ext>
                </a:extLst>
              </p:cNvPr>
              <p:cNvSpPr txBox="1"/>
              <p:nvPr/>
            </p:nvSpPr>
            <p:spPr>
              <a:xfrm>
                <a:off x="5214324" y="4606845"/>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房产投资前景</a:t>
                </a:r>
              </a:p>
            </p:txBody>
          </p:sp>
          <p:sp>
            <p:nvSpPr>
              <p:cNvPr id="21" name="TextBox 20">
                <a:extLst>
                  <a:ext uri="{FF2B5EF4-FFF2-40B4-BE49-F238E27FC236}">
                    <a16:creationId xmlns:a16="http://schemas.microsoft.com/office/drawing/2014/main" id="{90B020F5-B73D-4073-935E-AD2C2702FF99}"/>
                  </a:ext>
                </a:extLst>
              </p:cNvPr>
              <p:cNvSpPr txBox="1"/>
              <p:nvPr/>
            </p:nvSpPr>
            <p:spPr>
              <a:xfrm>
                <a:off x="5214324"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02-</a:t>
                </a:r>
              </a:p>
            </p:txBody>
          </p:sp>
        </p:grpSp>
        <p:grpSp>
          <p:nvGrpSpPr>
            <p:cNvPr id="24" name="Group 23">
              <a:extLst>
                <a:ext uri="{FF2B5EF4-FFF2-40B4-BE49-F238E27FC236}">
                  <a16:creationId xmlns:a16="http://schemas.microsoft.com/office/drawing/2014/main" id="{2A1B5D46-B989-4563-B45A-8090989B530E}"/>
                </a:ext>
              </a:extLst>
            </p:cNvPr>
            <p:cNvGrpSpPr/>
            <p:nvPr/>
          </p:nvGrpSpPr>
          <p:grpSpPr>
            <a:xfrm>
              <a:off x="8871930" y="3224955"/>
              <a:ext cx="2574394" cy="2329501"/>
              <a:chOff x="8539418" y="3224955"/>
              <a:chExt cx="2574394" cy="2329501"/>
            </a:xfrm>
          </p:grpSpPr>
          <p:grpSp>
            <p:nvGrpSpPr>
              <p:cNvPr id="15" name="Group 14">
                <a:extLst>
                  <a:ext uri="{FF2B5EF4-FFF2-40B4-BE49-F238E27FC236}">
                    <a16:creationId xmlns:a16="http://schemas.microsoft.com/office/drawing/2014/main" id="{3F296298-CC57-4F8D-B3E4-8B4B738ADDA0}"/>
                  </a:ext>
                </a:extLst>
              </p:cNvPr>
              <p:cNvGrpSpPr/>
              <p:nvPr/>
            </p:nvGrpSpPr>
            <p:grpSpPr>
              <a:xfrm rot="16200000">
                <a:off x="9684911" y="2870768"/>
                <a:ext cx="255143" cy="2376047"/>
                <a:chOff x="1173467" y="670906"/>
                <a:chExt cx="255143" cy="2376047"/>
              </a:xfrm>
            </p:grpSpPr>
            <p:cxnSp>
              <p:nvCxnSpPr>
                <p:cNvPr id="16" name="Straight Connector 15">
                  <a:extLst>
                    <a:ext uri="{FF2B5EF4-FFF2-40B4-BE49-F238E27FC236}">
                      <a16:creationId xmlns:a16="http://schemas.microsoft.com/office/drawing/2014/main" id="{C1D0216A-2D9B-4D44-AE32-09A02F3E9137}"/>
                    </a:ext>
                  </a:extLst>
                </p:cNvPr>
                <p:cNvCxnSpPr>
                  <a:cxnSpLocks/>
                </p:cNvCxnSpPr>
                <p:nvPr/>
              </p:nvCxnSpPr>
              <p:spPr>
                <a:xfrm rot="5400000" flipH="1">
                  <a:off x="240590" y="1731358"/>
                  <a:ext cx="2120906"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4378FAD-4449-48AA-B72F-7BF1CD6704C0}"/>
                    </a:ext>
                  </a:extLst>
                </p:cNvPr>
                <p:cNvSpPr/>
                <p:nvPr/>
              </p:nvSpPr>
              <p:spPr>
                <a:xfrm rot="16200000">
                  <a:off x="1173467" y="2791810"/>
                  <a:ext cx="255143" cy="255143"/>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8" name="TextBox 17">
                <a:extLst>
                  <a:ext uri="{FF2B5EF4-FFF2-40B4-BE49-F238E27FC236}">
                    <a16:creationId xmlns:a16="http://schemas.microsoft.com/office/drawing/2014/main" id="{EE0578D2-D443-4F77-B98E-05EC2AC4F542}"/>
                  </a:ext>
                </a:extLst>
              </p:cNvPr>
              <p:cNvSpPr txBox="1"/>
              <p:nvPr/>
            </p:nvSpPr>
            <p:spPr>
              <a:xfrm>
                <a:off x="8539418" y="5038033"/>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投资者可以享受丰厚的优惠政策和折扣</a:t>
                </a:r>
              </a:p>
            </p:txBody>
          </p:sp>
          <p:sp>
            <p:nvSpPr>
              <p:cNvPr id="19" name="TextBox 18">
                <a:extLst>
                  <a:ext uri="{FF2B5EF4-FFF2-40B4-BE49-F238E27FC236}">
                    <a16:creationId xmlns:a16="http://schemas.microsoft.com/office/drawing/2014/main" id="{6CE4C63E-BE28-4E4E-9D38-810AD81F261D}"/>
                  </a:ext>
                </a:extLst>
              </p:cNvPr>
              <p:cNvSpPr txBox="1"/>
              <p:nvPr/>
            </p:nvSpPr>
            <p:spPr>
              <a:xfrm>
                <a:off x="8539418" y="460120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双十一促销力度大</a:t>
                </a:r>
              </a:p>
            </p:txBody>
          </p:sp>
          <p:sp>
            <p:nvSpPr>
              <p:cNvPr id="22" name="TextBox 21">
                <a:extLst>
                  <a:ext uri="{FF2B5EF4-FFF2-40B4-BE49-F238E27FC236}">
                    <a16:creationId xmlns:a16="http://schemas.microsoft.com/office/drawing/2014/main" id="{27F77D89-0AE1-43EA-B36D-10F13036A19C}"/>
                  </a:ext>
                </a:extLst>
              </p:cNvPr>
              <p:cNvSpPr txBox="1"/>
              <p:nvPr/>
            </p:nvSpPr>
            <p:spPr>
              <a:xfrm>
                <a:off x="8539418"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03-</a:t>
                </a:r>
              </a:p>
            </p:txBody>
          </p:sp>
        </p:grpSp>
      </p:grpSp>
      <p:sp>
        <p:nvSpPr>
          <p:cNvPr id="27" name="Title 26"/>
          <p:cNvSpPr>
            <a:spLocks noGrp="1"/>
          </p:cNvSpPr>
          <p:nvPr>
            <p:ph type="title"/>
          </p:nvPr>
        </p:nvSpPr>
        <p:spPr/>
        <p:txBody>
          <a:bodyPr wrap="square">
            <a:normAutofit/>
          </a:bodyPr>
          <a:lstStyle/>
          <a:p>
            <a:pPr lvl="0"/>
            <a:r>
              <a:rPr lang="en-US" dirty="0"/>
              <a:t>双十一的商业价值</a:t>
            </a:r>
          </a:p>
        </p:txBody>
      </p:sp>
    </p:spTree>
    <p:custDataLst>
      <p:tags r:id="rId1"/>
    </p:custDataLst>
    <p:extLst>
      <p:ext uri="{BB962C8B-B14F-4D97-AF65-F5344CB8AC3E}">
        <p14:creationId xmlns:p14="http://schemas.microsoft.com/office/powerpoint/2010/main" val="3066825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4363" y="1239192"/>
            <a:ext cx="8410575" cy="4750894"/>
            <a:chOff x="1884363" y="1239192"/>
            <a:chExt cx="8410575" cy="4750894"/>
          </a:xfrm>
        </p:grpSpPr>
        <p:cxnSp>
          <p:nvCxnSpPr>
            <p:cNvPr id="3" name="Straight Arrow Connector 2">
              <a:extLst>
                <a:ext uri="{FF2B5EF4-FFF2-40B4-BE49-F238E27FC236}">
                  <a16:creationId xmlns:a16="http://schemas.microsoft.com/office/drawing/2014/main" id="{647F8392-B7AE-4957-8C3C-5B0F960DBD66}"/>
                </a:ext>
              </a:extLst>
            </p:cNvPr>
            <p:cNvCxnSpPr>
              <a:cxnSpLocks/>
              <a:endCxn id="16" idx="3"/>
            </p:cNvCxnSpPr>
            <p:nvPr/>
          </p:nvCxnSpPr>
          <p:spPr>
            <a:xfrm>
              <a:off x="6914879" y="3509146"/>
              <a:ext cx="2364458" cy="0"/>
            </a:xfrm>
            <a:prstGeom prst="straightConnector1">
              <a:avLst/>
            </a:prstGeom>
            <a:ln w="28575" cap="rnd">
              <a:gradFill>
                <a:gsLst>
                  <a:gs pos="100000">
                    <a:schemeClr val="tx1">
                      <a:lumMod val="50000"/>
                      <a:lumOff val="50000"/>
                      <a:alpha val="0"/>
                    </a:schemeClr>
                  </a:gs>
                  <a:gs pos="20000">
                    <a:schemeClr val="tx1">
                      <a:lumMod val="50000"/>
                      <a:lumOff val="50000"/>
                      <a:alpha val="20000"/>
                    </a:schemeClr>
                  </a:gs>
                </a:gsLst>
                <a:lin ang="0" scaled="0"/>
              </a:gradFill>
              <a:round/>
              <a:headEnd w="sm" len="sm"/>
              <a:tailEnd type="none"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336A87F-065E-4AF9-A83D-79E0C64AF0B5}"/>
                </a:ext>
              </a:extLst>
            </p:cNvPr>
            <p:cNvCxnSpPr>
              <a:cxnSpLocks/>
            </p:cNvCxnSpPr>
            <p:nvPr/>
          </p:nvCxnSpPr>
          <p:spPr>
            <a:xfrm flipH="1">
              <a:off x="3083087" y="3509146"/>
              <a:ext cx="2353198" cy="0"/>
            </a:xfrm>
            <a:prstGeom prst="straightConnector1">
              <a:avLst/>
            </a:prstGeom>
            <a:ln w="28575" cap="rnd">
              <a:gradFill>
                <a:gsLst>
                  <a:gs pos="100000">
                    <a:schemeClr val="tx1">
                      <a:lumMod val="50000"/>
                      <a:lumOff val="50000"/>
                      <a:alpha val="0"/>
                    </a:schemeClr>
                  </a:gs>
                  <a:gs pos="20000">
                    <a:schemeClr val="tx1">
                      <a:lumMod val="50000"/>
                      <a:lumOff val="50000"/>
                      <a:alpha val="20000"/>
                    </a:schemeClr>
                  </a:gs>
                </a:gsLst>
                <a:lin ang="0" scaled="0"/>
              </a:gradFill>
              <a:round/>
              <a:headEnd w="sm" len="sm"/>
              <a:tailEnd type="none" w="med" len="sm"/>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E062F8A9-FD01-4B80-A7E8-F4E1240652EE}"/>
                </a:ext>
              </a:extLst>
            </p:cNvPr>
            <p:cNvSpPr/>
            <p:nvPr/>
          </p:nvSpPr>
          <p:spPr>
            <a:xfrm>
              <a:off x="5259034" y="2477743"/>
              <a:ext cx="1661232" cy="139553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3122" h="506660">
                  <a:moveTo>
                    <a:pt x="449184" y="255729"/>
                  </a:moveTo>
                  <a:cubicBezTo>
                    <a:pt x="461461" y="255729"/>
                    <a:pt x="471377" y="265629"/>
                    <a:pt x="471377" y="277887"/>
                  </a:cubicBezTo>
                  <a:lnTo>
                    <a:pt x="471377" y="484220"/>
                  </a:lnTo>
                  <a:cubicBezTo>
                    <a:pt x="471377" y="496478"/>
                    <a:pt x="461461" y="506378"/>
                    <a:pt x="449184" y="506378"/>
                  </a:cubicBezTo>
                  <a:cubicBezTo>
                    <a:pt x="436907" y="506378"/>
                    <a:pt x="426991" y="496478"/>
                    <a:pt x="426991" y="484220"/>
                  </a:cubicBezTo>
                  <a:lnTo>
                    <a:pt x="426991" y="277887"/>
                  </a:lnTo>
                  <a:cubicBezTo>
                    <a:pt x="426991" y="265629"/>
                    <a:pt x="436907" y="255729"/>
                    <a:pt x="449184" y="255729"/>
                  </a:cubicBezTo>
                  <a:close/>
                  <a:moveTo>
                    <a:pt x="153938" y="255729"/>
                  </a:moveTo>
                  <a:cubicBezTo>
                    <a:pt x="166215" y="255729"/>
                    <a:pt x="176131" y="265629"/>
                    <a:pt x="176131" y="277887"/>
                  </a:cubicBezTo>
                  <a:lnTo>
                    <a:pt x="176131" y="484220"/>
                  </a:lnTo>
                  <a:cubicBezTo>
                    <a:pt x="176131" y="496478"/>
                    <a:pt x="166215" y="506378"/>
                    <a:pt x="153938" y="506378"/>
                  </a:cubicBezTo>
                  <a:cubicBezTo>
                    <a:pt x="141661" y="506378"/>
                    <a:pt x="131745" y="496478"/>
                    <a:pt x="131745" y="484220"/>
                  </a:cubicBezTo>
                  <a:lnTo>
                    <a:pt x="131745" y="277887"/>
                  </a:lnTo>
                  <a:cubicBezTo>
                    <a:pt x="131745" y="265629"/>
                    <a:pt x="141661" y="255729"/>
                    <a:pt x="153938" y="255729"/>
                  </a:cubicBezTo>
                  <a:close/>
                  <a:moveTo>
                    <a:pt x="301561" y="0"/>
                  </a:moveTo>
                  <a:cubicBezTo>
                    <a:pt x="441796" y="0"/>
                    <a:pt x="556062" y="113464"/>
                    <a:pt x="558423" y="253801"/>
                  </a:cubicBezTo>
                  <a:cubicBezTo>
                    <a:pt x="584235" y="261502"/>
                    <a:pt x="603122" y="286018"/>
                    <a:pt x="603122" y="315091"/>
                  </a:cubicBezTo>
                  <a:lnTo>
                    <a:pt x="603122" y="442856"/>
                  </a:lnTo>
                  <a:cubicBezTo>
                    <a:pt x="603122" y="478058"/>
                    <a:pt x="575421" y="506660"/>
                    <a:pt x="541268" y="506660"/>
                  </a:cubicBezTo>
                  <a:lnTo>
                    <a:pt x="492319" y="506660"/>
                  </a:lnTo>
                  <a:lnTo>
                    <a:pt x="492319" y="262916"/>
                  </a:lnTo>
                  <a:cubicBezTo>
                    <a:pt x="492004" y="261345"/>
                    <a:pt x="491847" y="259773"/>
                    <a:pt x="491847" y="258202"/>
                  </a:cubicBezTo>
                  <a:cubicBezTo>
                    <a:pt x="491847" y="152595"/>
                    <a:pt x="406383" y="66633"/>
                    <a:pt x="301561" y="66633"/>
                  </a:cubicBezTo>
                  <a:cubicBezTo>
                    <a:pt x="196581" y="66633"/>
                    <a:pt x="111118" y="152595"/>
                    <a:pt x="111118" y="258202"/>
                  </a:cubicBezTo>
                  <a:cubicBezTo>
                    <a:pt x="111118" y="259459"/>
                    <a:pt x="110960" y="260559"/>
                    <a:pt x="110803" y="261816"/>
                  </a:cubicBezTo>
                  <a:lnTo>
                    <a:pt x="110803" y="506660"/>
                  </a:lnTo>
                  <a:lnTo>
                    <a:pt x="61855" y="506660"/>
                  </a:lnTo>
                  <a:cubicBezTo>
                    <a:pt x="27701" y="506660"/>
                    <a:pt x="0" y="478058"/>
                    <a:pt x="0" y="442856"/>
                  </a:cubicBezTo>
                  <a:lnTo>
                    <a:pt x="0" y="315091"/>
                  </a:lnTo>
                  <a:cubicBezTo>
                    <a:pt x="0" y="286018"/>
                    <a:pt x="18729" y="261659"/>
                    <a:pt x="44542" y="253801"/>
                  </a:cubicBezTo>
                  <a:cubicBezTo>
                    <a:pt x="46902" y="113464"/>
                    <a:pt x="161168" y="0"/>
                    <a:pt x="301561" y="0"/>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en-US" sz="2000" b="1">
                <a:solidFill>
                  <a:schemeClr val="bg1"/>
                </a:solidFill>
              </a:endParaRPr>
            </a:p>
          </p:txBody>
        </p:sp>
        <p:grpSp>
          <p:nvGrpSpPr>
            <p:cNvPr id="44" name="Group 43">
              <a:extLst>
                <a:ext uri="{FF2B5EF4-FFF2-40B4-BE49-F238E27FC236}">
                  <a16:creationId xmlns:a16="http://schemas.microsoft.com/office/drawing/2014/main" id="{05717CD0-6CA5-40A2-A2D0-704698FE05CA}"/>
                </a:ext>
              </a:extLst>
            </p:cNvPr>
            <p:cNvGrpSpPr/>
            <p:nvPr/>
          </p:nvGrpSpPr>
          <p:grpSpPr>
            <a:xfrm>
              <a:off x="8167931" y="3304047"/>
              <a:ext cx="1812612" cy="1482610"/>
              <a:chOff x="7408534" y="3304047"/>
              <a:chExt cx="1812612" cy="1482610"/>
            </a:xfrm>
          </p:grpSpPr>
          <p:grpSp>
            <p:nvGrpSpPr>
              <p:cNvPr id="15" name="Group 14">
                <a:extLst>
                  <a:ext uri="{FF2B5EF4-FFF2-40B4-BE49-F238E27FC236}">
                    <a16:creationId xmlns:a16="http://schemas.microsoft.com/office/drawing/2014/main" id="{D4E67E4C-C6D6-4DAF-8BC7-1B37B1A42190}"/>
                  </a:ext>
                </a:extLst>
              </p:cNvPr>
              <p:cNvGrpSpPr/>
              <p:nvPr/>
            </p:nvGrpSpPr>
            <p:grpSpPr>
              <a:xfrm>
                <a:off x="8109740" y="3304047"/>
                <a:ext cx="410200" cy="410198"/>
                <a:chOff x="6362386" y="3130100"/>
                <a:chExt cx="410200" cy="410198"/>
              </a:xfrm>
            </p:grpSpPr>
            <p:sp>
              <p:nvSpPr>
                <p:cNvPr id="16" name="Rectangle: Rounded Corners 15">
                  <a:extLst>
                    <a:ext uri="{FF2B5EF4-FFF2-40B4-BE49-F238E27FC236}">
                      <a16:creationId xmlns:a16="http://schemas.microsoft.com/office/drawing/2014/main" id="{48D964A0-6BFE-49AD-B9E6-A2ABF75EA4E1}"/>
                    </a:ext>
                  </a:extLst>
                </p:cNvPr>
                <p:cNvSpPr/>
                <p:nvPr/>
              </p:nvSpPr>
              <p:spPr>
                <a:xfrm>
                  <a:off x="6362386" y="3130100"/>
                  <a:ext cx="410200" cy="410198"/>
                </a:xfrm>
                <a:prstGeom prst="round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7" name="Freeform: Shape 16">
                  <a:extLst>
                    <a:ext uri="{FF2B5EF4-FFF2-40B4-BE49-F238E27FC236}">
                      <a16:creationId xmlns:a16="http://schemas.microsoft.com/office/drawing/2014/main" id="{AA114439-5FCA-40AA-863A-FC212A1972B3}"/>
                    </a:ext>
                  </a:extLst>
                </p:cNvPr>
                <p:cNvSpPr/>
                <p:nvPr/>
              </p:nvSpPr>
              <p:spPr>
                <a:xfrm>
                  <a:off x="6478486" y="3270678"/>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26" name="Group 25">
                <a:extLst>
                  <a:ext uri="{FF2B5EF4-FFF2-40B4-BE49-F238E27FC236}">
                    <a16:creationId xmlns:a16="http://schemas.microsoft.com/office/drawing/2014/main" id="{E04B1008-1EF4-4858-89F5-005C4F917A44}"/>
                  </a:ext>
                </a:extLst>
              </p:cNvPr>
              <p:cNvGrpSpPr/>
              <p:nvPr/>
            </p:nvGrpSpPr>
            <p:grpSpPr>
              <a:xfrm>
                <a:off x="7408534" y="3977118"/>
                <a:ext cx="1812612" cy="809539"/>
                <a:chOff x="6920266" y="4968266"/>
                <a:chExt cx="1812612" cy="809539"/>
              </a:xfrm>
            </p:grpSpPr>
            <p:sp>
              <p:nvSpPr>
                <p:cNvPr id="24" name="Rectangle 23">
                  <a:extLst>
                    <a:ext uri="{FF2B5EF4-FFF2-40B4-BE49-F238E27FC236}">
                      <a16:creationId xmlns:a16="http://schemas.microsoft.com/office/drawing/2014/main" id="{C6E62EDD-9EC7-48AC-A526-D1DE0C89C166}"/>
                    </a:ext>
                  </a:extLst>
                </p:cNvPr>
                <p:cNvSpPr/>
                <p:nvPr/>
              </p:nvSpPr>
              <p:spPr>
                <a:xfrm flipH="1">
                  <a:off x="6920266" y="5252340"/>
                  <a:ext cx="1812610" cy="525465"/>
                </a:xfrm>
                <a:prstGeom prst="rect">
                  <a:avLst/>
                </a:prstGeom>
                <a:ln>
                  <a:noFill/>
                </a:ln>
              </p:spPr>
              <p:txBody>
                <a:bodyPr wrap="square" lIns="91440" tIns="45720" rIns="91440" bIns="45720" anchor="t">
                  <a:spAutoFit/>
                </a:bodyPr>
                <a:lstStyle/>
                <a:p>
                  <a:pPr algn="ctr" defTabSz="913765">
                    <a:lnSpc>
                      <a:spcPct val="120000"/>
                    </a:lnSpc>
                    <a:buSzPct val="25000"/>
                    <a:defRPr/>
                  </a:pPr>
                  <a:r>
                    <a:rPr kumimoji="0" lang="zh-CN" altLang="en-US" sz="1200" b="0" i="0" u="none" strike="noStrike" kern="1200" cap="none" spc="0" normalizeH="0" baseline="0" noProof="0" dirty="0">
                      <a:ln>
                        <a:noFill/>
                      </a:ln>
                      <a:effectLst/>
                      <a:uLnTx/>
                      <a:uFillTx/>
                    </a:rPr>
                    <a:t>投资房地产需理性思考与风险评估</a:t>
                  </a:r>
                </a:p>
              </p:txBody>
            </p:sp>
            <p:sp>
              <p:nvSpPr>
                <p:cNvPr id="25" name="TextBox 24">
                  <a:extLst>
                    <a:ext uri="{FF2B5EF4-FFF2-40B4-BE49-F238E27FC236}">
                      <a16:creationId xmlns:a16="http://schemas.microsoft.com/office/drawing/2014/main" id="{0F017ECA-1FBB-40CA-B0A9-F5E978F7E8D4}"/>
                    </a:ext>
                  </a:extLst>
                </p:cNvPr>
                <p:cNvSpPr txBox="1"/>
                <p:nvPr/>
              </p:nvSpPr>
              <p:spPr>
                <a:xfrm>
                  <a:off x="6920268" y="4968266"/>
                  <a:ext cx="1812610" cy="338554"/>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理性与风险</a:t>
                  </a:r>
                </a:p>
              </p:txBody>
            </p:sp>
          </p:grpSp>
        </p:grpSp>
        <p:grpSp>
          <p:nvGrpSpPr>
            <p:cNvPr id="47" name="Group 46">
              <a:extLst>
                <a:ext uri="{FF2B5EF4-FFF2-40B4-BE49-F238E27FC236}">
                  <a16:creationId xmlns:a16="http://schemas.microsoft.com/office/drawing/2014/main" id="{3B1BB8E6-16E1-45DC-987F-597FCAD52AD8}"/>
                </a:ext>
              </a:extLst>
            </p:cNvPr>
            <p:cNvGrpSpPr>
              <a:grpSpLocks/>
            </p:cNvGrpSpPr>
            <p:nvPr/>
          </p:nvGrpSpPr>
          <p:grpSpPr>
            <a:xfrm>
              <a:off x="2198757" y="3304047"/>
              <a:ext cx="1812612" cy="1482610"/>
              <a:chOff x="1071575" y="3304047"/>
              <a:chExt cx="1812612" cy="1482610"/>
            </a:xfrm>
          </p:grpSpPr>
          <p:grpSp>
            <p:nvGrpSpPr>
              <p:cNvPr id="48" name="Group 47">
                <a:extLst>
                  <a:ext uri="{FF2B5EF4-FFF2-40B4-BE49-F238E27FC236}">
                    <a16:creationId xmlns:a16="http://schemas.microsoft.com/office/drawing/2014/main" id="{C6CCA653-17AB-49C7-B6A1-CE825165605D}"/>
                  </a:ext>
                </a:extLst>
              </p:cNvPr>
              <p:cNvGrpSpPr/>
              <p:nvPr/>
            </p:nvGrpSpPr>
            <p:grpSpPr>
              <a:xfrm>
                <a:off x="1772781" y="3304047"/>
                <a:ext cx="410200" cy="410198"/>
                <a:chOff x="3526795" y="3130100"/>
                <a:chExt cx="410200" cy="410198"/>
              </a:xfrm>
            </p:grpSpPr>
            <p:sp>
              <p:nvSpPr>
                <p:cNvPr id="52" name="Rectangle: Rounded Corners 51">
                  <a:extLst>
                    <a:ext uri="{FF2B5EF4-FFF2-40B4-BE49-F238E27FC236}">
                      <a16:creationId xmlns:a16="http://schemas.microsoft.com/office/drawing/2014/main" id="{BE578F1A-1DF5-4881-92C5-B1904D0D20F2}"/>
                    </a:ext>
                  </a:extLst>
                </p:cNvPr>
                <p:cNvSpPr/>
                <p:nvPr/>
              </p:nvSpPr>
              <p:spPr>
                <a:xfrm>
                  <a:off x="3526795" y="3130100"/>
                  <a:ext cx="410200" cy="410198"/>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53" name="Freeform: Shape 52">
                  <a:extLst>
                    <a:ext uri="{FF2B5EF4-FFF2-40B4-BE49-F238E27FC236}">
                      <a16:creationId xmlns:a16="http://schemas.microsoft.com/office/drawing/2014/main" id="{34975569-29C9-4957-A2E1-A69157104EBC}"/>
                    </a:ext>
                  </a:extLst>
                </p:cNvPr>
                <p:cNvSpPr/>
                <p:nvPr/>
              </p:nvSpPr>
              <p:spPr>
                <a:xfrm>
                  <a:off x="3642895" y="3268449"/>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49" name="Group 48">
                <a:extLst>
                  <a:ext uri="{FF2B5EF4-FFF2-40B4-BE49-F238E27FC236}">
                    <a16:creationId xmlns:a16="http://schemas.microsoft.com/office/drawing/2014/main" id="{E8F49FE3-49AA-442F-B051-8B2D1F05E558}"/>
                  </a:ext>
                </a:extLst>
              </p:cNvPr>
              <p:cNvGrpSpPr/>
              <p:nvPr/>
            </p:nvGrpSpPr>
            <p:grpSpPr>
              <a:xfrm>
                <a:off x="1071575" y="3977118"/>
                <a:ext cx="1812612" cy="809539"/>
                <a:chOff x="2122617" y="5964823"/>
                <a:chExt cx="1812612" cy="809539"/>
              </a:xfrm>
            </p:grpSpPr>
            <p:sp>
              <p:nvSpPr>
                <p:cNvPr id="50" name="Rectangle 49">
                  <a:extLst>
                    <a:ext uri="{FF2B5EF4-FFF2-40B4-BE49-F238E27FC236}">
                      <a16:creationId xmlns:a16="http://schemas.microsoft.com/office/drawing/2014/main" id="{FF40DD19-C6A9-47CE-B1C5-B4F6455DD4A0}"/>
                    </a:ext>
                  </a:extLst>
                </p:cNvPr>
                <p:cNvSpPr/>
                <p:nvPr/>
              </p:nvSpPr>
              <p:spPr>
                <a:xfrm flipH="1">
                  <a:off x="2122617" y="6248897"/>
                  <a:ext cx="1812610" cy="525465"/>
                </a:xfrm>
                <a:prstGeom prst="rect">
                  <a:avLst/>
                </a:prstGeom>
                <a:ln>
                  <a:noFill/>
                </a:ln>
              </p:spPr>
              <p:txBody>
                <a:bodyPr wrap="square" lIns="91440" tIns="45720" rIns="91440" bIns="45720" anchor="t">
                  <a:spAutoFit/>
                </a:bodyPr>
                <a:lstStyle/>
                <a:p>
                  <a:pPr algn="ctr" defTabSz="913765">
                    <a:lnSpc>
                      <a:spcPct val="120000"/>
                    </a:lnSpc>
                    <a:buSzPct val="25000"/>
                    <a:defRPr/>
                  </a:pPr>
                  <a:r>
                    <a:rPr kumimoji="0" lang="zh-CN" altLang="en-US" sz="1200" b="0" i="0" u="none" strike="noStrike" kern="1200" cap="none" spc="0" normalizeH="0" baseline="0" noProof="0" dirty="0">
                      <a:ln>
                        <a:noFill/>
                      </a:ln>
                      <a:effectLst/>
                      <a:uLnTx/>
                      <a:uFillTx/>
                    </a:rPr>
                    <a:t>购物节带来的刺激与购买欲望</a:t>
                  </a:r>
                </a:p>
              </p:txBody>
            </p:sp>
            <p:sp>
              <p:nvSpPr>
                <p:cNvPr id="51" name="TextBox 50">
                  <a:extLst>
                    <a:ext uri="{FF2B5EF4-FFF2-40B4-BE49-F238E27FC236}">
                      <a16:creationId xmlns:a16="http://schemas.microsoft.com/office/drawing/2014/main" id="{3DF7528A-8D66-41E9-A8BB-1B6DBD340853}"/>
                    </a:ext>
                  </a:extLst>
                </p:cNvPr>
                <p:cNvSpPr txBox="1"/>
                <p:nvPr/>
              </p:nvSpPr>
              <p:spPr>
                <a:xfrm>
                  <a:off x="2122619" y="5964823"/>
                  <a:ext cx="1812610" cy="338554"/>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兴奋与欲望</a:t>
                  </a:r>
                </a:p>
              </p:txBody>
            </p:sp>
          </p:grpSp>
        </p:grpSp>
        <p:sp>
          <p:nvSpPr>
            <p:cNvPr id="39" name="Rectangle 38">
              <a:extLst>
                <a:ext uri="{FF2B5EF4-FFF2-40B4-BE49-F238E27FC236}">
                  <a16:creationId xmlns:a16="http://schemas.microsoft.com/office/drawing/2014/main" id="{A1A13F2F-81C6-448F-9B87-E1C7FDF69DEB}"/>
                </a:ext>
              </a:extLst>
            </p:cNvPr>
            <p:cNvSpPr/>
            <p:nvPr/>
          </p:nvSpPr>
          <p:spPr>
            <a:xfrm flipH="1">
              <a:off x="2874942" y="5695262"/>
              <a:ext cx="6351587" cy="294824"/>
            </a:xfrm>
            <a:prstGeom prst="rect">
              <a:avLst/>
            </a:prstGeom>
            <a:ln>
              <a:noFill/>
            </a:ln>
          </p:spPr>
          <p:txBody>
            <a:bodyPr wrap="square" lIns="91440" tIns="45720" rIns="91440" bIns="45720" anchor="t">
              <a:spAutoFit/>
            </a:bodyPr>
            <a:lstStyle/>
            <a:p>
              <a:pPr algn="ctr">
                <a:lnSpc>
                  <a:spcPct val="120000"/>
                </a:lnSpc>
              </a:pPr>
              <a:r>
                <a:rPr lang="zh-CN" altLang="en-US" sz="1200" dirty="0"/>
                <a:t>了解投资者的购物心理，帮助推动房地产投资</a:t>
              </a:r>
            </a:p>
          </p:txBody>
        </p:sp>
        <p:sp>
          <p:nvSpPr>
            <p:cNvPr id="40" name="TextBox 39">
              <a:extLst>
                <a:ext uri="{FF2B5EF4-FFF2-40B4-BE49-F238E27FC236}">
                  <a16:creationId xmlns:a16="http://schemas.microsoft.com/office/drawing/2014/main" id="{85B820F2-DC69-448B-87B2-E12A1147EF98}"/>
                </a:ext>
              </a:extLst>
            </p:cNvPr>
            <p:cNvSpPr txBox="1"/>
            <p:nvPr/>
          </p:nvSpPr>
          <p:spPr>
            <a:xfrm>
              <a:off x="1884363" y="1239192"/>
              <a:ext cx="8410575"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购物心理的对比</a:t>
              </a:r>
            </a:p>
          </p:txBody>
        </p:sp>
      </p:grpSp>
      <p:sp>
        <p:nvSpPr>
          <p:cNvPr id="55" name="Title 54"/>
          <p:cNvSpPr>
            <a:spLocks noGrp="1"/>
          </p:cNvSpPr>
          <p:nvPr>
            <p:ph type="title"/>
          </p:nvPr>
        </p:nvSpPr>
        <p:spPr/>
        <p:txBody>
          <a:bodyPr wrap="square">
            <a:normAutofit/>
          </a:bodyPr>
          <a:lstStyle/>
          <a:p>
            <a:pPr lvl="0"/>
            <a:r>
              <a:rPr lang="en-US" dirty="0"/>
              <a:t>投资者的购物心理</a:t>
            </a:r>
          </a:p>
        </p:txBody>
      </p:sp>
    </p:spTree>
    <p:custDataLst>
      <p:tags r:id="rId1"/>
    </p:custDataLst>
    <p:extLst>
      <p:ext uri="{BB962C8B-B14F-4D97-AF65-F5344CB8AC3E}">
        <p14:creationId xmlns:p14="http://schemas.microsoft.com/office/powerpoint/2010/main" val="4004942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0" y="1583092"/>
            <a:ext cx="12192000" cy="4531391"/>
            <a:chOff x="0" y="1583092"/>
            <a:chExt cx="12192000" cy="4531391"/>
          </a:xfrm>
        </p:grpSpPr>
        <p:sp>
          <p:nvSpPr>
            <p:cNvPr id="2" name="Rectangle 1">
              <a:extLst>
                <a:ext uri="{FF2B5EF4-FFF2-40B4-BE49-F238E27FC236}">
                  <a16:creationId xmlns:a16="http://schemas.microsoft.com/office/drawing/2014/main" id="{1C277DE7-3631-41E8-9211-9A1D642A548F}"/>
                </a:ext>
              </a:extLst>
            </p:cNvPr>
            <p:cNvSpPr/>
            <p:nvPr/>
          </p:nvSpPr>
          <p:spPr>
            <a:xfrm>
              <a:off x="0" y="3968685"/>
              <a:ext cx="12192000" cy="2145798"/>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Group 2">
              <a:extLst>
                <a:ext uri="{FF2B5EF4-FFF2-40B4-BE49-F238E27FC236}">
                  <a16:creationId xmlns:a16="http://schemas.microsoft.com/office/drawing/2014/main" id="{5FB1AB35-AF6A-4625-A484-82F1742BEAB6}"/>
                </a:ext>
              </a:extLst>
            </p:cNvPr>
            <p:cNvGrpSpPr/>
            <p:nvPr/>
          </p:nvGrpSpPr>
          <p:grpSpPr>
            <a:xfrm>
              <a:off x="1028987" y="1583092"/>
              <a:ext cx="2826576" cy="3830249"/>
              <a:chOff x="4120979" y="1130299"/>
              <a:chExt cx="3950043" cy="5352641"/>
            </a:xfrm>
          </p:grpSpPr>
          <p:grpSp>
            <p:nvGrpSpPr>
              <p:cNvPr id="4" name="Group 3">
                <a:extLst>
                  <a:ext uri="{FF2B5EF4-FFF2-40B4-BE49-F238E27FC236}">
                    <a16:creationId xmlns:a16="http://schemas.microsoft.com/office/drawing/2014/main" id="{F9F2666B-CCE9-4ABC-A505-94785692A625}"/>
                  </a:ext>
                </a:extLst>
              </p:cNvPr>
              <p:cNvGrpSpPr/>
              <p:nvPr/>
            </p:nvGrpSpPr>
            <p:grpSpPr>
              <a:xfrm>
                <a:off x="4120979" y="1130299"/>
                <a:ext cx="3950043" cy="5352641"/>
                <a:chOff x="4120979" y="1130299"/>
                <a:chExt cx="3950043" cy="5352641"/>
              </a:xfrm>
            </p:grpSpPr>
            <p:sp>
              <p:nvSpPr>
                <p:cNvPr id="6" name="Freeform: Shape 5">
                  <a:extLst>
                    <a:ext uri="{FF2B5EF4-FFF2-40B4-BE49-F238E27FC236}">
                      <a16:creationId xmlns:a16="http://schemas.microsoft.com/office/drawing/2014/main" id="{38288998-4301-48CA-8C68-1A750F0B1152}"/>
                    </a:ext>
                  </a:extLst>
                </p:cNvPr>
                <p:cNvSpPr/>
                <p:nvPr/>
              </p:nvSpPr>
              <p:spPr>
                <a:xfrm>
                  <a:off x="4803793" y="1130299"/>
                  <a:ext cx="2578696" cy="5245938"/>
                </a:xfrm>
                <a:custGeom>
                  <a:avLst/>
                  <a:gdLst>
                    <a:gd name="connsiteX0" fmla="*/ 420624 w 2578696"/>
                    <a:gd name="connsiteY0" fmla="*/ 0 h 5245938"/>
                    <a:gd name="connsiteX1" fmla="*/ 2158325 w 2578696"/>
                    <a:gd name="connsiteY1" fmla="*/ 0 h 5245938"/>
                    <a:gd name="connsiteX2" fmla="*/ 2392416 w 2578696"/>
                    <a:gd name="connsiteY2" fmla="*/ 45748 h 5245938"/>
                    <a:gd name="connsiteX3" fmla="*/ 2532982 w 2578696"/>
                    <a:gd name="connsiteY3" fmla="*/ 186314 h 5245938"/>
                    <a:gd name="connsiteX4" fmla="*/ 2578730 w 2578696"/>
                    <a:gd name="connsiteY4" fmla="*/ 420406 h 5245938"/>
                    <a:gd name="connsiteX5" fmla="*/ 2578730 w 2578696"/>
                    <a:gd name="connsiteY5" fmla="*/ 4825533 h 5245938"/>
                    <a:gd name="connsiteX6" fmla="*/ 2532982 w 2578696"/>
                    <a:gd name="connsiteY6" fmla="*/ 5059625 h 5245938"/>
                    <a:gd name="connsiteX7" fmla="*/ 2392416 w 2578696"/>
                    <a:gd name="connsiteY7" fmla="*/ 5200190 h 5245938"/>
                    <a:gd name="connsiteX8" fmla="*/ 2158325 w 2578696"/>
                    <a:gd name="connsiteY8" fmla="*/ 5245939 h 5245938"/>
                    <a:gd name="connsiteX9" fmla="*/ 420624 w 2578696"/>
                    <a:gd name="connsiteY9" fmla="*/ 5245939 h 5245938"/>
                    <a:gd name="connsiteX10" fmla="*/ 186532 w 2578696"/>
                    <a:gd name="connsiteY10" fmla="*/ 5200190 h 5245938"/>
                    <a:gd name="connsiteX11" fmla="*/ 45967 w 2578696"/>
                    <a:gd name="connsiteY11" fmla="*/ 5059625 h 5245938"/>
                    <a:gd name="connsiteX12" fmla="*/ 34 w 2578696"/>
                    <a:gd name="connsiteY12" fmla="*/ 4825717 h 5245938"/>
                    <a:gd name="connsiteX13" fmla="*/ 34 w 2578696"/>
                    <a:gd name="connsiteY13" fmla="*/ 420590 h 5245938"/>
                    <a:gd name="connsiteX14" fmla="*/ 45782 w 2578696"/>
                    <a:gd name="connsiteY14" fmla="*/ 186498 h 5245938"/>
                    <a:gd name="connsiteX15" fmla="*/ 186348 w 2578696"/>
                    <a:gd name="connsiteY15" fmla="*/ 45933 h 5245938"/>
                    <a:gd name="connsiteX16" fmla="*/ 420624 w 2578696"/>
                    <a:gd name="connsiteY16" fmla="*/ 0 h 524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8696" h="5245938">
                      <a:moveTo>
                        <a:pt x="420624" y="0"/>
                      </a:moveTo>
                      <a:lnTo>
                        <a:pt x="2158325" y="0"/>
                      </a:lnTo>
                      <a:cubicBezTo>
                        <a:pt x="2267900" y="0"/>
                        <a:pt x="2328774" y="11806"/>
                        <a:pt x="2392416" y="45748"/>
                      </a:cubicBezTo>
                      <a:cubicBezTo>
                        <a:pt x="2452738" y="78031"/>
                        <a:pt x="2500884" y="126177"/>
                        <a:pt x="2532982" y="186314"/>
                      </a:cubicBezTo>
                      <a:cubicBezTo>
                        <a:pt x="2566924" y="249956"/>
                        <a:pt x="2578730" y="310831"/>
                        <a:pt x="2578730" y="420406"/>
                      </a:cubicBezTo>
                      <a:lnTo>
                        <a:pt x="2578730" y="4825533"/>
                      </a:lnTo>
                      <a:cubicBezTo>
                        <a:pt x="2578730" y="4935108"/>
                        <a:pt x="2566924" y="4995983"/>
                        <a:pt x="2532982" y="5059625"/>
                      </a:cubicBezTo>
                      <a:cubicBezTo>
                        <a:pt x="2500700" y="5119946"/>
                        <a:pt x="2452553" y="5168093"/>
                        <a:pt x="2392416" y="5200190"/>
                      </a:cubicBezTo>
                      <a:cubicBezTo>
                        <a:pt x="2328774" y="5234132"/>
                        <a:pt x="2267900" y="5245939"/>
                        <a:pt x="2158325" y="5245939"/>
                      </a:cubicBezTo>
                      <a:lnTo>
                        <a:pt x="420624" y="5245939"/>
                      </a:lnTo>
                      <a:cubicBezTo>
                        <a:pt x="311049" y="5245939"/>
                        <a:pt x="250174" y="5234132"/>
                        <a:pt x="186532" y="5200190"/>
                      </a:cubicBezTo>
                      <a:cubicBezTo>
                        <a:pt x="126211" y="5167908"/>
                        <a:pt x="78065" y="5119761"/>
                        <a:pt x="45967" y="5059625"/>
                      </a:cubicBezTo>
                      <a:cubicBezTo>
                        <a:pt x="11840" y="4996351"/>
                        <a:pt x="34" y="4935292"/>
                        <a:pt x="34" y="4825717"/>
                      </a:cubicBezTo>
                      <a:lnTo>
                        <a:pt x="34" y="420590"/>
                      </a:lnTo>
                      <a:cubicBezTo>
                        <a:pt x="34" y="311015"/>
                        <a:pt x="11840" y="250140"/>
                        <a:pt x="45782" y="186498"/>
                      </a:cubicBezTo>
                      <a:cubicBezTo>
                        <a:pt x="78065" y="126177"/>
                        <a:pt x="126211" y="78031"/>
                        <a:pt x="186348" y="45933"/>
                      </a:cubicBezTo>
                      <a:cubicBezTo>
                        <a:pt x="249990" y="11806"/>
                        <a:pt x="311049" y="0"/>
                        <a:pt x="420624" y="0"/>
                      </a:cubicBezTo>
                      <a:close/>
                    </a:path>
                  </a:pathLst>
                </a:custGeom>
                <a:gradFill>
                  <a:gsLst>
                    <a:gs pos="0">
                      <a:schemeClr val="tx1"/>
                    </a:gs>
                    <a:gs pos="41000">
                      <a:schemeClr val="tx1"/>
                    </a:gs>
                    <a:gs pos="6000">
                      <a:schemeClr val="tx1">
                        <a:lumMod val="75000"/>
                        <a:lumOff val="25000"/>
                      </a:schemeClr>
                    </a:gs>
                    <a:gs pos="11000">
                      <a:schemeClr val="bg1">
                        <a:lumMod val="85000"/>
                      </a:schemeClr>
                    </a:gs>
                    <a:gs pos="100000">
                      <a:schemeClr val="tx1">
                        <a:lumMod val="75000"/>
                        <a:lumOff val="25000"/>
                      </a:schemeClr>
                    </a:gs>
                    <a:gs pos="98000">
                      <a:schemeClr val="tx1">
                        <a:lumMod val="75000"/>
                        <a:lumOff val="25000"/>
                      </a:schemeClr>
                    </a:gs>
                    <a:gs pos="100000">
                      <a:schemeClr val="tx1"/>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7" name="Group 6">
                  <a:extLst>
                    <a:ext uri="{FF2B5EF4-FFF2-40B4-BE49-F238E27FC236}">
                      <a16:creationId xmlns:a16="http://schemas.microsoft.com/office/drawing/2014/main" id="{239F1240-6819-4DD1-9AF9-FEC0E83FB441}"/>
                    </a:ext>
                  </a:extLst>
                </p:cNvPr>
                <p:cNvGrpSpPr/>
                <p:nvPr/>
              </p:nvGrpSpPr>
              <p:grpSpPr>
                <a:xfrm>
                  <a:off x="4822240" y="1145056"/>
                  <a:ext cx="2549181" cy="5216423"/>
                  <a:chOff x="4822240" y="1145056"/>
                  <a:chExt cx="2549181" cy="5216423"/>
                </a:xfrm>
              </p:grpSpPr>
              <p:sp>
                <p:nvSpPr>
                  <p:cNvPr id="57" name="Freeform: Shape 56">
                    <a:extLst>
                      <a:ext uri="{FF2B5EF4-FFF2-40B4-BE49-F238E27FC236}">
                        <a16:creationId xmlns:a16="http://schemas.microsoft.com/office/drawing/2014/main" id="{9294B42E-12D6-494E-A7AB-429620ED6653}"/>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C9C6C8"/>
                  </a:solidFill>
                  <a:ln w="1840" cap="flat">
                    <a:noFill/>
                    <a:prstDash val="solid"/>
                    <a:miter/>
                  </a:ln>
                </p:spPr>
                <p:txBody>
                  <a:bodyPr rtlCol="0" anchor="ctr"/>
                  <a:lstStyle/>
                  <a:p>
                    <a:endParaRPr lang="zh-CN" altLang="en-US"/>
                  </a:p>
                </p:txBody>
              </p:sp>
              <p:sp>
                <p:nvSpPr>
                  <p:cNvPr id="58" name="Freeform: Shape 57">
                    <a:extLst>
                      <a:ext uri="{FF2B5EF4-FFF2-40B4-BE49-F238E27FC236}">
                        <a16:creationId xmlns:a16="http://schemas.microsoft.com/office/drawing/2014/main" id="{66B7300A-B281-45B5-B014-08654F9A0185}"/>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000000"/>
                  </a:solidFill>
                  <a:ln w="1840" cap="flat">
                    <a:noFill/>
                    <a:prstDash val="solid"/>
                    <a:miter/>
                  </a:ln>
                </p:spPr>
                <p:txBody>
                  <a:bodyPr rtlCol="0" anchor="ctr"/>
                  <a:lstStyle/>
                  <a:p>
                    <a:endParaRPr lang="zh-CN" altLang="en-US"/>
                  </a:p>
                </p:txBody>
              </p:sp>
            </p:grpSp>
            <p:sp>
              <p:nvSpPr>
                <p:cNvPr id="8" name="Freeform: Shape 7">
                  <a:extLst>
                    <a:ext uri="{FF2B5EF4-FFF2-40B4-BE49-F238E27FC236}">
                      <a16:creationId xmlns:a16="http://schemas.microsoft.com/office/drawing/2014/main" id="{13A50FC0-97F3-4317-A745-3BDCFCBB811C}"/>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solidFill>
                  <a:srgbClr val="FFFFFF"/>
                </a:solidFill>
                <a:ln w="1840" cap="flat">
                  <a:noFill/>
                  <a:prstDash val="solid"/>
                  <a:miter/>
                </a:ln>
              </p:spPr>
              <p:txBody>
                <a:bodyPr rtlCol="0" anchor="ctr"/>
                <a:lstStyle/>
                <a:p>
                  <a:endParaRPr lang="zh-CN" altLang="en-US"/>
                </a:p>
              </p:txBody>
            </p:sp>
            <p:sp>
              <p:nvSpPr>
                <p:cNvPr id="9" name="Freeform: Shape 8">
                  <a:extLst>
                    <a:ext uri="{FF2B5EF4-FFF2-40B4-BE49-F238E27FC236}">
                      <a16:creationId xmlns:a16="http://schemas.microsoft.com/office/drawing/2014/main" id="{AF6A61B2-5C32-4C90-A19F-F453C839D558}"/>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0" name="Group 9">
                  <a:extLst>
                    <a:ext uri="{FF2B5EF4-FFF2-40B4-BE49-F238E27FC236}">
                      <a16:creationId xmlns:a16="http://schemas.microsoft.com/office/drawing/2014/main" id="{B31E2AB3-B07C-45B1-8061-DF8F08EEA297}"/>
                    </a:ext>
                  </a:extLst>
                </p:cNvPr>
                <p:cNvGrpSpPr/>
                <p:nvPr/>
              </p:nvGrpSpPr>
              <p:grpSpPr>
                <a:xfrm>
                  <a:off x="4853599" y="1159814"/>
                  <a:ext cx="2479082" cy="5187092"/>
                  <a:chOff x="4853599" y="1159814"/>
                  <a:chExt cx="2479082" cy="5187092"/>
                </a:xfrm>
                <a:solidFill>
                  <a:srgbClr val="FFFFFF"/>
                </a:solidFill>
              </p:grpSpPr>
              <p:sp>
                <p:nvSpPr>
                  <p:cNvPr id="55" name="Freeform: Shape 54">
                    <a:extLst>
                      <a:ext uri="{FF2B5EF4-FFF2-40B4-BE49-F238E27FC236}">
                        <a16:creationId xmlns:a16="http://schemas.microsoft.com/office/drawing/2014/main" id="{1219D33E-9056-431D-8570-FAB5BFCD0D77}"/>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sp>
                <p:nvSpPr>
                  <p:cNvPr id="56" name="Freeform: Shape 55">
                    <a:extLst>
                      <a:ext uri="{FF2B5EF4-FFF2-40B4-BE49-F238E27FC236}">
                        <a16:creationId xmlns:a16="http://schemas.microsoft.com/office/drawing/2014/main" id="{191CB009-6901-42B7-8C7C-8E0F322256CE}"/>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grpSp>
            <p:sp>
              <p:nvSpPr>
                <p:cNvPr id="11" name="Freeform: Shape 10">
                  <a:extLst>
                    <a:ext uri="{FF2B5EF4-FFF2-40B4-BE49-F238E27FC236}">
                      <a16:creationId xmlns:a16="http://schemas.microsoft.com/office/drawing/2014/main" id="{97B397F7-3CA5-41ED-9151-84B9132AD272}"/>
                    </a:ext>
                  </a:extLst>
                </p:cNvPr>
                <p:cNvSpPr/>
                <p:nvPr/>
              </p:nvSpPr>
              <p:spPr>
                <a:xfrm>
                  <a:off x="4843454" y="1171804"/>
                  <a:ext cx="2506937" cy="5163295"/>
                </a:xfrm>
                <a:custGeom>
                  <a:avLst/>
                  <a:gdLst>
                    <a:gd name="connsiteX0" fmla="*/ 2127887 w 2506937"/>
                    <a:gd name="connsiteY0" fmla="*/ 0 h 5163295"/>
                    <a:gd name="connsiteX1" fmla="*/ 2342425 w 2506937"/>
                    <a:gd name="connsiteY1" fmla="*/ 40952 h 5163295"/>
                    <a:gd name="connsiteX2" fmla="*/ 2466020 w 2506937"/>
                    <a:gd name="connsiteY2" fmla="*/ 164547 h 5163295"/>
                    <a:gd name="connsiteX3" fmla="*/ 2506972 w 2506937"/>
                    <a:gd name="connsiteY3" fmla="*/ 379084 h 5163295"/>
                    <a:gd name="connsiteX4" fmla="*/ 2506972 w 2506937"/>
                    <a:gd name="connsiteY4" fmla="*/ 379084 h 5163295"/>
                    <a:gd name="connsiteX5" fmla="*/ 2506972 w 2506937"/>
                    <a:gd name="connsiteY5" fmla="*/ 4784212 h 5163295"/>
                    <a:gd name="connsiteX6" fmla="*/ 2466020 w 2506937"/>
                    <a:gd name="connsiteY6" fmla="*/ 4998750 h 5163295"/>
                    <a:gd name="connsiteX7" fmla="*/ 2342425 w 2506937"/>
                    <a:gd name="connsiteY7" fmla="*/ 5122344 h 5163295"/>
                    <a:gd name="connsiteX8" fmla="*/ 2127887 w 2506937"/>
                    <a:gd name="connsiteY8" fmla="*/ 5163296 h 5163295"/>
                    <a:gd name="connsiteX9" fmla="*/ 2127887 w 2506937"/>
                    <a:gd name="connsiteY9" fmla="*/ 5163296 h 5163295"/>
                    <a:gd name="connsiteX10" fmla="*/ 379118 w 2506937"/>
                    <a:gd name="connsiteY10" fmla="*/ 5163296 h 5163295"/>
                    <a:gd name="connsiteX11" fmla="*/ 164581 w 2506937"/>
                    <a:gd name="connsiteY11" fmla="*/ 5122344 h 5163295"/>
                    <a:gd name="connsiteX12" fmla="*/ 40986 w 2506937"/>
                    <a:gd name="connsiteY12" fmla="*/ 4998750 h 5163295"/>
                    <a:gd name="connsiteX13" fmla="*/ 34 w 2506937"/>
                    <a:gd name="connsiteY13" fmla="*/ 4784212 h 5163295"/>
                    <a:gd name="connsiteX14" fmla="*/ 34 w 2506937"/>
                    <a:gd name="connsiteY14" fmla="*/ 4784212 h 5163295"/>
                    <a:gd name="connsiteX15" fmla="*/ 34 w 2506937"/>
                    <a:gd name="connsiteY15" fmla="*/ 379084 h 5163295"/>
                    <a:gd name="connsiteX16" fmla="*/ 40986 w 2506937"/>
                    <a:gd name="connsiteY16" fmla="*/ 164547 h 5163295"/>
                    <a:gd name="connsiteX17" fmla="*/ 164581 w 2506937"/>
                    <a:gd name="connsiteY17" fmla="*/ 40952 h 5163295"/>
                    <a:gd name="connsiteX18" fmla="*/ 379118 w 2506937"/>
                    <a:gd name="connsiteY18" fmla="*/ 0 h 5163295"/>
                    <a:gd name="connsiteX19" fmla="*/ 379118 w 2506937"/>
                    <a:gd name="connsiteY19" fmla="*/ 0 h 5163295"/>
                    <a:gd name="connsiteX20" fmla="*/ 2127887 w 2506937"/>
                    <a:gd name="connsiteY20" fmla="*/ 0 h 516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6937" h="5163295">
                      <a:moveTo>
                        <a:pt x="2127887" y="0"/>
                      </a:moveTo>
                      <a:cubicBezTo>
                        <a:pt x="2230821" y="0"/>
                        <a:pt x="2285424" y="10515"/>
                        <a:pt x="2342425" y="40952"/>
                      </a:cubicBezTo>
                      <a:cubicBezTo>
                        <a:pt x="2395368" y="69360"/>
                        <a:pt x="2437611" y="111604"/>
                        <a:pt x="2466020" y="164547"/>
                      </a:cubicBezTo>
                      <a:cubicBezTo>
                        <a:pt x="2496457" y="221548"/>
                        <a:pt x="2506972" y="276151"/>
                        <a:pt x="2506972" y="379084"/>
                      </a:cubicBezTo>
                      <a:lnTo>
                        <a:pt x="2506972" y="379084"/>
                      </a:lnTo>
                      <a:lnTo>
                        <a:pt x="2506972" y="4784212"/>
                      </a:lnTo>
                      <a:cubicBezTo>
                        <a:pt x="2506972" y="4887146"/>
                        <a:pt x="2496457" y="4941748"/>
                        <a:pt x="2466020" y="4998750"/>
                      </a:cubicBezTo>
                      <a:cubicBezTo>
                        <a:pt x="2437611" y="5051692"/>
                        <a:pt x="2395368" y="5093936"/>
                        <a:pt x="2342425" y="5122344"/>
                      </a:cubicBezTo>
                      <a:cubicBezTo>
                        <a:pt x="2285424" y="5152782"/>
                        <a:pt x="2230821" y="5163296"/>
                        <a:pt x="2127887" y="5163296"/>
                      </a:cubicBezTo>
                      <a:lnTo>
                        <a:pt x="2127887" y="5163296"/>
                      </a:lnTo>
                      <a:lnTo>
                        <a:pt x="379118" y="5163296"/>
                      </a:lnTo>
                      <a:cubicBezTo>
                        <a:pt x="276185" y="5163296"/>
                        <a:pt x="221582" y="5152782"/>
                        <a:pt x="164581" y="5122344"/>
                      </a:cubicBezTo>
                      <a:cubicBezTo>
                        <a:pt x="111638" y="5093936"/>
                        <a:pt x="69394" y="5051692"/>
                        <a:pt x="40986" y="4998750"/>
                      </a:cubicBezTo>
                      <a:cubicBezTo>
                        <a:pt x="10549" y="4941748"/>
                        <a:pt x="34" y="4887146"/>
                        <a:pt x="34" y="4784212"/>
                      </a:cubicBezTo>
                      <a:lnTo>
                        <a:pt x="34" y="4784212"/>
                      </a:lnTo>
                      <a:lnTo>
                        <a:pt x="34" y="379084"/>
                      </a:lnTo>
                      <a:cubicBezTo>
                        <a:pt x="34" y="276151"/>
                        <a:pt x="10549" y="221548"/>
                        <a:pt x="40986" y="164547"/>
                      </a:cubicBezTo>
                      <a:cubicBezTo>
                        <a:pt x="69394" y="111604"/>
                        <a:pt x="111638" y="69360"/>
                        <a:pt x="164581" y="40952"/>
                      </a:cubicBezTo>
                      <a:cubicBezTo>
                        <a:pt x="221582" y="10515"/>
                        <a:pt x="276185" y="0"/>
                        <a:pt x="379118" y="0"/>
                      </a:cubicBezTo>
                      <a:lnTo>
                        <a:pt x="379118" y="0"/>
                      </a:lnTo>
                      <a:lnTo>
                        <a:pt x="2127887" y="0"/>
                      </a:lnTo>
                      <a:close/>
                    </a:path>
                  </a:pathLst>
                </a:custGeom>
                <a:solidFill>
                  <a:srgbClr val="5F5F5F"/>
                </a:solidFill>
                <a:ln w="5521" cap="flat">
                  <a:solidFill>
                    <a:srgbClr val="000000"/>
                  </a:solidFill>
                  <a:prstDash val="solid"/>
                  <a:miter/>
                </a:ln>
              </p:spPr>
              <p:txBody>
                <a:bodyPr rtlCol="0" anchor="ctr"/>
                <a:lstStyle/>
                <a:p>
                  <a:endParaRPr lang="zh-CN" altLang="en-US"/>
                </a:p>
              </p:txBody>
            </p:sp>
            <p:grpSp>
              <p:nvGrpSpPr>
                <p:cNvPr id="12" name="Group 11">
                  <a:extLst>
                    <a:ext uri="{FF2B5EF4-FFF2-40B4-BE49-F238E27FC236}">
                      <a16:creationId xmlns:a16="http://schemas.microsoft.com/office/drawing/2014/main" id="{B1859BED-3F40-4106-A28C-7F4AE01C4AA1}"/>
                    </a:ext>
                  </a:extLst>
                </p:cNvPr>
                <p:cNvGrpSpPr/>
                <p:nvPr/>
              </p:nvGrpSpPr>
              <p:grpSpPr>
                <a:xfrm>
                  <a:off x="4868357" y="1196707"/>
                  <a:ext cx="2457130" cy="5113489"/>
                  <a:chOff x="4868357" y="1196707"/>
                  <a:chExt cx="2457130" cy="5113489"/>
                </a:xfrm>
              </p:grpSpPr>
              <p:sp>
                <p:nvSpPr>
                  <p:cNvPr id="53" name="Freeform: Shape 52">
                    <a:extLst>
                      <a:ext uri="{FF2B5EF4-FFF2-40B4-BE49-F238E27FC236}">
                        <a16:creationId xmlns:a16="http://schemas.microsoft.com/office/drawing/2014/main" id="{444AE064-B410-41DB-9E33-82AB01D00AF6}"/>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 name="Freeform: Shape 53">
                    <a:extLst>
                      <a:ext uri="{FF2B5EF4-FFF2-40B4-BE49-F238E27FC236}">
                        <a16:creationId xmlns:a16="http://schemas.microsoft.com/office/drawing/2014/main" id="{0CB2BF9A-8EF9-4B20-8FD4-D6044D1291C0}"/>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3" name="Freeform: Shape 12">
                  <a:extLst>
                    <a:ext uri="{FF2B5EF4-FFF2-40B4-BE49-F238E27FC236}">
                      <a16:creationId xmlns:a16="http://schemas.microsoft.com/office/drawing/2014/main" id="{9302B9EF-006D-4B8C-9818-34EB0BA66540}"/>
                    </a:ext>
                  </a:extLst>
                </p:cNvPr>
                <p:cNvSpPr/>
                <p:nvPr/>
              </p:nvSpPr>
              <p:spPr>
                <a:xfrm>
                  <a:off x="4907095" y="1229912"/>
                  <a:ext cx="2379838" cy="5047449"/>
                </a:xfrm>
                <a:custGeom>
                  <a:avLst/>
                  <a:gdLst>
                    <a:gd name="connsiteX0" fmla="*/ 321011 w 2379838"/>
                    <a:gd name="connsiteY0" fmla="*/ 0 h 5047449"/>
                    <a:gd name="connsiteX1" fmla="*/ 2058711 w 2379838"/>
                    <a:gd name="connsiteY1" fmla="*/ 0 h 5047449"/>
                    <a:gd name="connsiteX2" fmla="*/ 2245948 w 2379838"/>
                    <a:gd name="connsiteY2" fmla="*/ 34127 h 5047449"/>
                    <a:gd name="connsiteX3" fmla="*/ 2345746 w 2379838"/>
                    <a:gd name="connsiteY3" fmla="*/ 133925 h 5047449"/>
                    <a:gd name="connsiteX4" fmla="*/ 2379872 w 2379838"/>
                    <a:gd name="connsiteY4" fmla="*/ 321161 h 5047449"/>
                    <a:gd name="connsiteX5" fmla="*/ 2379872 w 2379838"/>
                    <a:gd name="connsiteY5" fmla="*/ 4726289 h 5047449"/>
                    <a:gd name="connsiteX6" fmla="*/ 2345746 w 2379838"/>
                    <a:gd name="connsiteY6" fmla="*/ 4913525 h 5047449"/>
                    <a:gd name="connsiteX7" fmla="*/ 2245948 w 2379838"/>
                    <a:gd name="connsiteY7" fmla="*/ 5013323 h 5047449"/>
                    <a:gd name="connsiteX8" fmla="*/ 2058711 w 2379838"/>
                    <a:gd name="connsiteY8" fmla="*/ 5047449 h 5047449"/>
                    <a:gd name="connsiteX9" fmla="*/ 321011 w 2379838"/>
                    <a:gd name="connsiteY9" fmla="*/ 5047449 h 5047449"/>
                    <a:gd name="connsiteX10" fmla="*/ 133774 w 2379838"/>
                    <a:gd name="connsiteY10" fmla="*/ 5013323 h 5047449"/>
                    <a:gd name="connsiteX11" fmla="*/ 33976 w 2379838"/>
                    <a:gd name="connsiteY11" fmla="*/ 4913525 h 5047449"/>
                    <a:gd name="connsiteX12" fmla="*/ 34 w 2379838"/>
                    <a:gd name="connsiteY12" fmla="*/ 4726104 h 5047449"/>
                    <a:gd name="connsiteX13" fmla="*/ 34 w 2379838"/>
                    <a:gd name="connsiteY13" fmla="*/ 320977 h 5047449"/>
                    <a:gd name="connsiteX14" fmla="*/ 34161 w 2379838"/>
                    <a:gd name="connsiteY14" fmla="*/ 133740 h 5047449"/>
                    <a:gd name="connsiteX15" fmla="*/ 133959 w 2379838"/>
                    <a:gd name="connsiteY15" fmla="*/ 33942 h 5047449"/>
                    <a:gd name="connsiteX16" fmla="*/ 321011 w 2379838"/>
                    <a:gd name="connsiteY16" fmla="*/ 0 h 5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9838" h="5047449">
                      <a:moveTo>
                        <a:pt x="321011" y="0"/>
                      </a:moveTo>
                      <a:lnTo>
                        <a:pt x="2058711" y="0"/>
                      </a:lnTo>
                      <a:cubicBezTo>
                        <a:pt x="2153160" y="0"/>
                        <a:pt x="2198539" y="8855"/>
                        <a:pt x="2245948" y="34127"/>
                      </a:cubicBezTo>
                      <a:cubicBezTo>
                        <a:pt x="2288744" y="57001"/>
                        <a:pt x="2322687" y="90943"/>
                        <a:pt x="2345746" y="133925"/>
                      </a:cubicBezTo>
                      <a:cubicBezTo>
                        <a:pt x="2371018" y="181149"/>
                        <a:pt x="2379872" y="226713"/>
                        <a:pt x="2379872" y="321161"/>
                      </a:cubicBezTo>
                      <a:lnTo>
                        <a:pt x="2379872" y="4726289"/>
                      </a:lnTo>
                      <a:cubicBezTo>
                        <a:pt x="2379872" y="4820737"/>
                        <a:pt x="2371018" y="4866116"/>
                        <a:pt x="2345746" y="4913525"/>
                      </a:cubicBezTo>
                      <a:cubicBezTo>
                        <a:pt x="2322871" y="4956322"/>
                        <a:pt x="2288929" y="4990264"/>
                        <a:pt x="2245948" y="5013323"/>
                      </a:cubicBezTo>
                      <a:cubicBezTo>
                        <a:pt x="2198724" y="5038595"/>
                        <a:pt x="2153160" y="5047449"/>
                        <a:pt x="2058711" y="5047449"/>
                      </a:cubicBezTo>
                      <a:lnTo>
                        <a:pt x="321011" y="5047449"/>
                      </a:lnTo>
                      <a:cubicBezTo>
                        <a:pt x="226562" y="5047449"/>
                        <a:pt x="181183" y="5038595"/>
                        <a:pt x="133774" y="5013323"/>
                      </a:cubicBezTo>
                      <a:cubicBezTo>
                        <a:pt x="90977" y="4990449"/>
                        <a:pt x="57035" y="4956506"/>
                        <a:pt x="33976" y="4913525"/>
                      </a:cubicBezTo>
                      <a:cubicBezTo>
                        <a:pt x="8889" y="4865932"/>
                        <a:pt x="34" y="4820552"/>
                        <a:pt x="34" y="4726104"/>
                      </a:cubicBezTo>
                      <a:lnTo>
                        <a:pt x="34" y="320977"/>
                      </a:lnTo>
                      <a:cubicBezTo>
                        <a:pt x="34" y="226528"/>
                        <a:pt x="8889" y="181149"/>
                        <a:pt x="34161" y="133740"/>
                      </a:cubicBezTo>
                      <a:cubicBezTo>
                        <a:pt x="57035" y="90943"/>
                        <a:pt x="90977" y="57001"/>
                        <a:pt x="133959" y="33942"/>
                      </a:cubicBezTo>
                      <a:cubicBezTo>
                        <a:pt x="181183" y="8855"/>
                        <a:pt x="226562" y="0"/>
                        <a:pt x="321011" y="0"/>
                      </a:cubicBezTo>
                      <a:close/>
                    </a:path>
                  </a:pathLst>
                </a:custGeom>
                <a:solidFill>
                  <a:srgbClr val="000000"/>
                </a:solidFill>
                <a:ln w="1840" cap="flat">
                  <a:noFill/>
                  <a:prstDash val="solid"/>
                  <a:miter/>
                </a:ln>
              </p:spPr>
              <p:txBody>
                <a:bodyPr rtlCol="0" anchor="ctr"/>
                <a:lstStyle/>
                <a:p>
                  <a:endParaRPr lang="zh-CN" altLang="en-US"/>
                </a:p>
              </p:txBody>
            </p:sp>
            <p:grpSp>
              <p:nvGrpSpPr>
                <p:cNvPr id="14" name="Group 13">
                  <a:extLst>
                    <a:ext uri="{FF2B5EF4-FFF2-40B4-BE49-F238E27FC236}">
                      <a16:creationId xmlns:a16="http://schemas.microsoft.com/office/drawing/2014/main" id="{81B0C6FF-A53E-437E-B6B7-01698E44989F}"/>
                    </a:ext>
                  </a:extLst>
                </p:cNvPr>
                <p:cNvGrpSpPr/>
                <p:nvPr/>
              </p:nvGrpSpPr>
              <p:grpSpPr>
                <a:xfrm>
                  <a:off x="4868357" y="1235423"/>
                  <a:ext cx="2457112" cy="5037740"/>
                  <a:chOff x="4868357" y="1235423"/>
                  <a:chExt cx="2457112" cy="5037740"/>
                </a:xfrm>
              </p:grpSpPr>
              <p:grpSp>
                <p:nvGrpSpPr>
                  <p:cNvPr id="47" name="Group 46">
                    <a:extLst>
                      <a:ext uri="{FF2B5EF4-FFF2-40B4-BE49-F238E27FC236}">
                        <a16:creationId xmlns:a16="http://schemas.microsoft.com/office/drawing/2014/main" id="{EB373836-53BB-489A-9001-932BFCAA5E9B}"/>
                      </a:ext>
                    </a:extLst>
                  </p:cNvPr>
                  <p:cNvGrpSpPr/>
                  <p:nvPr/>
                </p:nvGrpSpPr>
                <p:grpSpPr>
                  <a:xfrm>
                    <a:off x="4868357" y="1235423"/>
                    <a:ext cx="152368" cy="5037740"/>
                    <a:chOff x="4868357" y="1235423"/>
                    <a:chExt cx="152368" cy="5037740"/>
                  </a:xfrm>
                </p:grpSpPr>
                <p:sp>
                  <p:nvSpPr>
                    <p:cNvPr id="51" name="Freeform: Shape 50">
                      <a:extLst>
                        <a:ext uri="{FF2B5EF4-FFF2-40B4-BE49-F238E27FC236}">
                          <a16:creationId xmlns:a16="http://schemas.microsoft.com/office/drawing/2014/main" id="{38BE6067-A8A7-43B6-BE07-B07B80BBFC7C}"/>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 name="Freeform: Shape 51">
                      <a:extLst>
                        <a:ext uri="{FF2B5EF4-FFF2-40B4-BE49-F238E27FC236}">
                          <a16:creationId xmlns:a16="http://schemas.microsoft.com/office/drawing/2014/main" id="{5F5AEBCA-3553-42F3-B06D-E8C17B12739B}"/>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48" name="Group 47">
                    <a:extLst>
                      <a:ext uri="{FF2B5EF4-FFF2-40B4-BE49-F238E27FC236}">
                        <a16:creationId xmlns:a16="http://schemas.microsoft.com/office/drawing/2014/main" id="{D21AF649-0BB9-42B8-9ED3-5ED44223BCB6}"/>
                      </a:ext>
                    </a:extLst>
                  </p:cNvPr>
                  <p:cNvGrpSpPr/>
                  <p:nvPr/>
                </p:nvGrpSpPr>
                <p:grpSpPr>
                  <a:xfrm>
                    <a:off x="7173100" y="1235423"/>
                    <a:ext cx="152368" cy="5037740"/>
                    <a:chOff x="7173100" y="1235423"/>
                    <a:chExt cx="152368" cy="5037740"/>
                  </a:xfrm>
                </p:grpSpPr>
                <p:sp>
                  <p:nvSpPr>
                    <p:cNvPr id="49" name="Freeform: Shape 48">
                      <a:extLst>
                        <a:ext uri="{FF2B5EF4-FFF2-40B4-BE49-F238E27FC236}">
                          <a16:creationId xmlns:a16="http://schemas.microsoft.com/office/drawing/2014/main" id="{C820AF13-2446-42E6-A8C4-A536E5A3E26C}"/>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 name="Freeform: Shape 49">
                      <a:extLst>
                        <a:ext uri="{FF2B5EF4-FFF2-40B4-BE49-F238E27FC236}">
                          <a16:creationId xmlns:a16="http://schemas.microsoft.com/office/drawing/2014/main" id="{FDBF9508-0A9B-4777-B7A1-BBF782C1763A}"/>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15" name="Group 14">
                  <a:extLst>
                    <a:ext uri="{FF2B5EF4-FFF2-40B4-BE49-F238E27FC236}">
                      <a16:creationId xmlns:a16="http://schemas.microsoft.com/office/drawing/2014/main" id="{C3D30095-754F-43B1-BC36-B327C11C0A8A}"/>
                    </a:ext>
                  </a:extLst>
                </p:cNvPr>
                <p:cNvGrpSpPr/>
                <p:nvPr/>
              </p:nvGrpSpPr>
              <p:grpSpPr>
                <a:xfrm>
                  <a:off x="4803793" y="1130299"/>
                  <a:ext cx="2578880" cy="5246307"/>
                  <a:chOff x="4803793" y="1130299"/>
                  <a:chExt cx="2578880" cy="5246307"/>
                </a:xfrm>
                <a:solidFill>
                  <a:srgbClr val="000000"/>
                </a:solidFill>
              </p:grpSpPr>
              <p:sp>
                <p:nvSpPr>
                  <p:cNvPr id="41" name="Freeform: Shape 40">
                    <a:extLst>
                      <a:ext uri="{FF2B5EF4-FFF2-40B4-BE49-F238E27FC236}">
                        <a16:creationId xmlns:a16="http://schemas.microsoft.com/office/drawing/2014/main" id="{310D1C87-C9AA-4DD8-A9C2-C5A089A47D55}"/>
                      </a:ext>
                    </a:extLst>
                  </p:cNvPr>
                  <p:cNvSpPr/>
                  <p:nvPr/>
                </p:nvSpPr>
                <p:spPr>
                  <a:xfrm>
                    <a:off x="4803793" y="1593316"/>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2" name="Freeform: Shape 41">
                    <a:extLst>
                      <a:ext uri="{FF2B5EF4-FFF2-40B4-BE49-F238E27FC236}">
                        <a16:creationId xmlns:a16="http://schemas.microsoft.com/office/drawing/2014/main" id="{810DC8B8-3795-4C52-B29E-45076FD7C237}"/>
                      </a:ext>
                    </a:extLst>
                  </p:cNvPr>
                  <p:cNvSpPr/>
                  <p:nvPr/>
                </p:nvSpPr>
                <p:spPr>
                  <a:xfrm>
                    <a:off x="7347624" y="1593316"/>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3" name="Freeform: Shape 42">
                    <a:extLst>
                      <a:ext uri="{FF2B5EF4-FFF2-40B4-BE49-F238E27FC236}">
                        <a16:creationId xmlns:a16="http://schemas.microsoft.com/office/drawing/2014/main" id="{2B87D70C-BA1B-4E64-8BA4-8B73086DFB36}"/>
                      </a:ext>
                    </a:extLst>
                  </p:cNvPr>
                  <p:cNvSpPr/>
                  <p:nvPr/>
                </p:nvSpPr>
                <p:spPr>
                  <a:xfrm>
                    <a:off x="4803793" y="5882228"/>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4" name="Freeform: Shape 43">
                    <a:extLst>
                      <a:ext uri="{FF2B5EF4-FFF2-40B4-BE49-F238E27FC236}">
                        <a16:creationId xmlns:a16="http://schemas.microsoft.com/office/drawing/2014/main" id="{C7486550-DAB4-4854-8503-8C5FBA94A05A}"/>
                      </a:ext>
                    </a:extLst>
                  </p:cNvPr>
                  <p:cNvSpPr/>
                  <p:nvPr/>
                </p:nvSpPr>
                <p:spPr>
                  <a:xfrm>
                    <a:off x="7347624" y="5882228"/>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5" name="Freeform: Shape 44">
                    <a:extLst>
                      <a:ext uri="{FF2B5EF4-FFF2-40B4-BE49-F238E27FC236}">
                        <a16:creationId xmlns:a16="http://schemas.microsoft.com/office/drawing/2014/main" id="{90EF2014-83EE-49CD-8567-34A868ADDFA4}"/>
                      </a:ext>
                    </a:extLst>
                  </p:cNvPr>
                  <p:cNvSpPr/>
                  <p:nvPr/>
                </p:nvSpPr>
                <p:spPr>
                  <a:xfrm>
                    <a:off x="6895674" y="1130299"/>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sp>
                <p:nvSpPr>
                  <p:cNvPr id="46" name="Freeform: Shape 45">
                    <a:extLst>
                      <a:ext uri="{FF2B5EF4-FFF2-40B4-BE49-F238E27FC236}">
                        <a16:creationId xmlns:a16="http://schemas.microsoft.com/office/drawing/2014/main" id="{DDF5F5C5-EF9C-4891-A1DD-EC3AB649E1F4}"/>
                      </a:ext>
                    </a:extLst>
                  </p:cNvPr>
                  <p:cNvSpPr/>
                  <p:nvPr/>
                </p:nvSpPr>
                <p:spPr>
                  <a:xfrm>
                    <a:off x="5266811" y="6334178"/>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grpSp>
            <p:grpSp>
              <p:nvGrpSpPr>
                <p:cNvPr id="16" name="Group 15">
                  <a:extLst>
                    <a:ext uri="{FF2B5EF4-FFF2-40B4-BE49-F238E27FC236}">
                      <a16:creationId xmlns:a16="http://schemas.microsoft.com/office/drawing/2014/main" id="{C2FF515A-EE44-4C28-ABAF-BD4E92E0D9CD}"/>
                    </a:ext>
                  </a:extLst>
                </p:cNvPr>
                <p:cNvGrpSpPr/>
                <p:nvPr/>
              </p:nvGrpSpPr>
              <p:grpSpPr>
                <a:xfrm>
                  <a:off x="4792725" y="1779630"/>
                  <a:ext cx="20373" cy="184469"/>
                  <a:chOff x="4792725" y="1779630"/>
                  <a:chExt cx="20373" cy="184469"/>
                </a:xfrm>
              </p:grpSpPr>
              <p:sp>
                <p:nvSpPr>
                  <p:cNvPr id="39" name="Freeform: Shape 38">
                    <a:extLst>
                      <a:ext uri="{FF2B5EF4-FFF2-40B4-BE49-F238E27FC236}">
                        <a16:creationId xmlns:a16="http://schemas.microsoft.com/office/drawing/2014/main" id="{A2C738F3-FC83-43C5-A382-ED8C51A91155}"/>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solidFill>
                    <a:srgbClr val="A5A5A5"/>
                  </a:solidFill>
                  <a:ln w="1840" cap="flat">
                    <a:noFill/>
                    <a:prstDash val="solid"/>
                    <a:miter/>
                  </a:ln>
                </p:spPr>
                <p:txBody>
                  <a:bodyPr rtlCol="0" anchor="ctr"/>
                  <a:lstStyle/>
                  <a:p>
                    <a:endParaRPr lang="zh-CN" altLang="en-US"/>
                  </a:p>
                </p:txBody>
              </p:sp>
              <p:sp>
                <p:nvSpPr>
                  <p:cNvPr id="40" name="Freeform: Shape 39">
                    <a:extLst>
                      <a:ext uri="{FF2B5EF4-FFF2-40B4-BE49-F238E27FC236}">
                        <a16:creationId xmlns:a16="http://schemas.microsoft.com/office/drawing/2014/main" id="{D191CDC3-65A9-4EA5-BC7F-F44F1EA85F9A}"/>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7" name="Group 16">
                  <a:extLst>
                    <a:ext uri="{FF2B5EF4-FFF2-40B4-BE49-F238E27FC236}">
                      <a16:creationId xmlns:a16="http://schemas.microsoft.com/office/drawing/2014/main" id="{22158E5C-48D5-476A-A339-29B3883E324C}"/>
                    </a:ext>
                  </a:extLst>
                </p:cNvPr>
                <p:cNvGrpSpPr/>
                <p:nvPr/>
              </p:nvGrpSpPr>
              <p:grpSpPr>
                <a:xfrm>
                  <a:off x="4792909" y="2117209"/>
                  <a:ext cx="20189" cy="350491"/>
                  <a:chOff x="4792909" y="2117209"/>
                  <a:chExt cx="20189" cy="350491"/>
                </a:xfrm>
              </p:grpSpPr>
              <p:sp>
                <p:nvSpPr>
                  <p:cNvPr id="37" name="Freeform: Shape 36">
                    <a:extLst>
                      <a:ext uri="{FF2B5EF4-FFF2-40B4-BE49-F238E27FC236}">
                        <a16:creationId xmlns:a16="http://schemas.microsoft.com/office/drawing/2014/main" id="{AD025533-B1FA-42A2-98F6-F30B4A38D090}"/>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8" name="Freeform: Shape 37">
                    <a:extLst>
                      <a:ext uri="{FF2B5EF4-FFF2-40B4-BE49-F238E27FC236}">
                        <a16:creationId xmlns:a16="http://schemas.microsoft.com/office/drawing/2014/main" id="{69F78498-EA59-4C73-B07E-657DBFB19624}"/>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8" name="Group 17">
                  <a:extLst>
                    <a:ext uri="{FF2B5EF4-FFF2-40B4-BE49-F238E27FC236}">
                      <a16:creationId xmlns:a16="http://schemas.microsoft.com/office/drawing/2014/main" id="{6221A097-D18D-4695-9B54-7507A486F47B}"/>
                    </a:ext>
                  </a:extLst>
                </p:cNvPr>
                <p:cNvGrpSpPr/>
                <p:nvPr/>
              </p:nvGrpSpPr>
              <p:grpSpPr>
                <a:xfrm>
                  <a:off x="4792909" y="2554402"/>
                  <a:ext cx="20189" cy="350491"/>
                  <a:chOff x="4792909" y="2554402"/>
                  <a:chExt cx="20189" cy="350491"/>
                </a:xfrm>
              </p:grpSpPr>
              <p:sp>
                <p:nvSpPr>
                  <p:cNvPr id="35" name="Freeform: Shape 34">
                    <a:extLst>
                      <a:ext uri="{FF2B5EF4-FFF2-40B4-BE49-F238E27FC236}">
                        <a16:creationId xmlns:a16="http://schemas.microsoft.com/office/drawing/2014/main" id="{E0ADC672-E9D0-46C9-9E00-02585C9CF66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6" name="Freeform: Shape 35">
                    <a:extLst>
                      <a:ext uri="{FF2B5EF4-FFF2-40B4-BE49-F238E27FC236}">
                        <a16:creationId xmlns:a16="http://schemas.microsoft.com/office/drawing/2014/main" id="{20F6A225-E20C-47CE-A97B-4D4F46BBC50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9" name="Freeform: Shape 18">
                  <a:extLst>
                    <a:ext uri="{FF2B5EF4-FFF2-40B4-BE49-F238E27FC236}">
                      <a16:creationId xmlns:a16="http://schemas.microsoft.com/office/drawing/2014/main" id="{FC988A09-19BF-4E21-9EE4-601FB67FAD79}"/>
                    </a:ext>
                  </a:extLst>
                </p:cNvPr>
                <p:cNvSpPr/>
                <p:nvPr/>
              </p:nvSpPr>
              <p:spPr>
                <a:xfrm rot="10800000" flipV="1">
                  <a:off x="7378902" y="2231580"/>
                  <a:ext cx="20189" cy="557097"/>
                </a:xfrm>
                <a:custGeom>
                  <a:avLst/>
                  <a:gdLst>
                    <a:gd name="connsiteX0" fmla="*/ 12700 w 20189"/>
                    <a:gd name="connsiteY0" fmla="*/ 352 h 557097"/>
                    <a:gd name="connsiteX1" fmla="*/ 894 w 20189"/>
                    <a:gd name="connsiteY1" fmla="*/ 7731 h 557097"/>
                    <a:gd name="connsiteX2" fmla="*/ -28 w 20189"/>
                    <a:gd name="connsiteY2" fmla="*/ 11605 h 557097"/>
                    <a:gd name="connsiteX3" fmla="*/ -28 w 20189"/>
                    <a:gd name="connsiteY3" fmla="*/ 542138 h 557097"/>
                    <a:gd name="connsiteX4" fmla="*/ 894 w 20189"/>
                    <a:gd name="connsiteY4" fmla="*/ 547672 h 557097"/>
                    <a:gd name="connsiteX5" fmla="*/ 12700 w 20189"/>
                    <a:gd name="connsiteY5" fmla="*/ 557449 h 557097"/>
                    <a:gd name="connsiteX6" fmla="*/ 20079 w 20189"/>
                    <a:gd name="connsiteY6" fmla="*/ 557449 h 557097"/>
                    <a:gd name="connsiteX7" fmla="*/ 20079 w 20189"/>
                    <a:gd name="connsiteY7" fmla="*/ 352 h 557097"/>
                    <a:gd name="connsiteX8" fmla="*/ 12700 w 20189"/>
                    <a:gd name="connsiteY8" fmla="*/ 352 h 5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557097">
                      <a:moveTo>
                        <a:pt x="12700" y="352"/>
                      </a:moveTo>
                      <a:cubicBezTo>
                        <a:pt x="8457" y="1459"/>
                        <a:pt x="3477" y="4041"/>
                        <a:pt x="894" y="7731"/>
                      </a:cubicBezTo>
                      <a:cubicBezTo>
                        <a:pt x="341" y="8469"/>
                        <a:pt x="-28" y="10867"/>
                        <a:pt x="-28" y="11605"/>
                      </a:cubicBezTo>
                      <a:cubicBezTo>
                        <a:pt x="-28" y="47023"/>
                        <a:pt x="-28" y="361727"/>
                        <a:pt x="-28" y="542138"/>
                      </a:cubicBezTo>
                      <a:cubicBezTo>
                        <a:pt x="-28" y="542876"/>
                        <a:pt x="525" y="546750"/>
                        <a:pt x="894" y="547672"/>
                      </a:cubicBezTo>
                      <a:cubicBezTo>
                        <a:pt x="3108" y="553022"/>
                        <a:pt x="6797" y="554313"/>
                        <a:pt x="12700" y="557449"/>
                      </a:cubicBezTo>
                      <a:lnTo>
                        <a:pt x="20079" y="557449"/>
                      </a:lnTo>
                      <a:cubicBezTo>
                        <a:pt x="20079" y="547672"/>
                        <a:pt x="20263" y="9760"/>
                        <a:pt x="20079" y="352"/>
                      </a:cubicBezTo>
                      <a:lnTo>
                        <a:pt x="12700"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 name="Freeform: Shape 19">
                  <a:extLst>
                    <a:ext uri="{FF2B5EF4-FFF2-40B4-BE49-F238E27FC236}">
                      <a16:creationId xmlns:a16="http://schemas.microsoft.com/office/drawing/2014/main" id="{8DB272E3-A3C5-45C8-AD05-CDF4E19985F9}"/>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1D1C1C">
                    <a:alpha val="10000"/>
                  </a:srgbClr>
                </a:solidFill>
                <a:ln w="1840" cap="flat">
                  <a:noFill/>
                  <a:prstDash val="solid"/>
                  <a:miter/>
                </a:ln>
              </p:spPr>
              <p:txBody>
                <a:bodyPr rtlCol="0" anchor="ctr"/>
                <a:lstStyle/>
                <a:p>
                  <a:endParaRPr lang="zh-CN" altLang="en-US"/>
                </a:p>
              </p:txBody>
            </p:sp>
            <p:sp>
              <p:nvSpPr>
                <p:cNvPr id="21" name="Freeform: Shape 20">
                  <a:extLst>
                    <a:ext uri="{FF2B5EF4-FFF2-40B4-BE49-F238E27FC236}">
                      <a16:creationId xmlns:a16="http://schemas.microsoft.com/office/drawing/2014/main" id="{103D3315-0D92-44CF-8DA0-C01C8926E5D8}"/>
                    </a:ext>
                  </a:extLst>
                </p:cNvPr>
                <p:cNvSpPr/>
                <p:nvPr/>
              </p:nvSpPr>
              <p:spPr>
                <a:xfrm>
                  <a:off x="5953036" y="1311078"/>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2" name="Freeform: Shape 21">
                  <a:extLst>
                    <a:ext uri="{FF2B5EF4-FFF2-40B4-BE49-F238E27FC236}">
                      <a16:creationId xmlns:a16="http://schemas.microsoft.com/office/drawing/2014/main" id="{FA67949D-5DC0-4298-8F52-F85C5EF4D4B4}"/>
                    </a:ext>
                  </a:extLst>
                </p:cNvPr>
                <p:cNvSpPr/>
                <p:nvPr/>
              </p:nvSpPr>
              <p:spPr>
                <a:xfrm>
                  <a:off x="5953036" y="1318457"/>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3" name="Freeform: Shape 22">
                  <a:extLst>
                    <a:ext uri="{FF2B5EF4-FFF2-40B4-BE49-F238E27FC236}">
                      <a16:creationId xmlns:a16="http://schemas.microsoft.com/office/drawing/2014/main" id="{3429A65D-8A2B-44F0-9820-7C406D3759E9}"/>
                    </a:ext>
                  </a:extLst>
                </p:cNvPr>
                <p:cNvSpPr/>
                <p:nvPr/>
              </p:nvSpPr>
              <p:spPr>
                <a:xfrm>
                  <a:off x="5959493"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1871 w 274859"/>
                    <a:gd name="connsiteY10" fmla="*/ 98 h 44272"/>
                    <a:gd name="connsiteX11" fmla="*/ 21871 w 274859"/>
                    <a:gd name="connsiteY11" fmla="*/ 44371 h 44272"/>
                    <a:gd name="connsiteX12" fmla="*/ 18551 w 274859"/>
                    <a:gd name="connsiteY12" fmla="*/ 44371 h 44272"/>
                    <a:gd name="connsiteX13" fmla="*/ 18551 w 274859"/>
                    <a:gd name="connsiteY13" fmla="*/ 98 h 44272"/>
                    <a:gd name="connsiteX14" fmla="*/ 21871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7842 w 274859"/>
                    <a:gd name="connsiteY30" fmla="*/ 98 h 44272"/>
                    <a:gd name="connsiteX31" fmla="*/ 57842 w 274859"/>
                    <a:gd name="connsiteY31" fmla="*/ 44371 h 44272"/>
                    <a:gd name="connsiteX32" fmla="*/ 54707 w 274859"/>
                    <a:gd name="connsiteY32" fmla="*/ 44371 h 44272"/>
                    <a:gd name="connsiteX33" fmla="*/ 54707 w 274859"/>
                    <a:gd name="connsiteY33" fmla="*/ 98 h 44272"/>
                    <a:gd name="connsiteX34" fmla="*/ 57842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572 w 274859"/>
                    <a:gd name="connsiteY62" fmla="*/ 44371 h 44272"/>
                    <a:gd name="connsiteX63" fmla="*/ 108572 w 274859"/>
                    <a:gd name="connsiteY63" fmla="*/ 98 h 44272"/>
                    <a:gd name="connsiteX64" fmla="*/ 111892 w 274859"/>
                    <a:gd name="connsiteY64" fmla="*/ 98 h 44272"/>
                    <a:gd name="connsiteX65" fmla="*/ 121669 w 274859"/>
                    <a:gd name="connsiteY65" fmla="*/ 98 h 44272"/>
                    <a:gd name="connsiteX66" fmla="*/ 121669 w 274859"/>
                    <a:gd name="connsiteY66" fmla="*/ 44371 h 44272"/>
                    <a:gd name="connsiteX67" fmla="*/ 118348 w 274859"/>
                    <a:gd name="connsiteY67" fmla="*/ 44371 h 44272"/>
                    <a:gd name="connsiteX68" fmla="*/ 118348 w 274859"/>
                    <a:gd name="connsiteY68" fmla="*/ 98 h 44272"/>
                    <a:gd name="connsiteX69" fmla="*/ 121669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640 w 274859"/>
                    <a:gd name="connsiteY85" fmla="*/ 98 h 44272"/>
                    <a:gd name="connsiteX86" fmla="*/ 157640 w 274859"/>
                    <a:gd name="connsiteY86" fmla="*/ 44371 h 44272"/>
                    <a:gd name="connsiteX87" fmla="*/ 154320 w 274859"/>
                    <a:gd name="connsiteY87" fmla="*/ 44371 h 44272"/>
                    <a:gd name="connsiteX88" fmla="*/ 154320 w 274859"/>
                    <a:gd name="connsiteY88" fmla="*/ 98 h 44272"/>
                    <a:gd name="connsiteX89" fmla="*/ 157640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467 w 274859"/>
                    <a:gd name="connsiteY120" fmla="*/ 98 h 44272"/>
                    <a:gd name="connsiteX121" fmla="*/ 221467 w 274859"/>
                    <a:gd name="connsiteY121" fmla="*/ 44371 h 44272"/>
                    <a:gd name="connsiteX122" fmla="*/ 218146 w 274859"/>
                    <a:gd name="connsiteY122" fmla="*/ 44371 h 44272"/>
                    <a:gd name="connsiteX123" fmla="*/ 218146 w 274859"/>
                    <a:gd name="connsiteY123" fmla="*/ 98 h 44272"/>
                    <a:gd name="connsiteX124" fmla="*/ 221467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438 w 274859"/>
                    <a:gd name="connsiteY140" fmla="*/ 98 h 44272"/>
                    <a:gd name="connsiteX141" fmla="*/ 257438 w 274859"/>
                    <a:gd name="connsiteY141" fmla="*/ 44371 h 44272"/>
                    <a:gd name="connsiteX142" fmla="*/ 254302 w 274859"/>
                    <a:gd name="connsiteY142" fmla="*/ 44371 h 44272"/>
                    <a:gd name="connsiteX143" fmla="*/ 254302 w 274859"/>
                    <a:gd name="connsiteY143" fmla="*/ 98 h 44272"/>
                    <a:gd name="connsiteX144" fmla="*/ 257438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1871" y="98"/>
                      </a:moveTo>
                      <a:lnTo>
                        <a:pt x="21871" y="44371"/>
                      </a:lnTo>
                      <a:lnTo>
                        <a:pt x="18551" y="44371"/>
                      </a:lnTo>
                      <a:lnTo>
                        <a:pt x="18551" y="98"/>
                      </a:lnTo>
                      <a:lnTo>
                        <a:pt x="21871"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7842" y="98"/>
                      </a:moveTo>
                      <a:lnTo>
                        <a:pt x="57842" y="44371"/>
                      </a:lnTo>
                      <a:lnTo>
                        <a:pt x="54707" y="44371"/>
                      </a:lnTo>
                      <a:lnTo>
                        <a:pt x="54707" y="98"/>
                      </a:lnTo>
                      <a:lnTo>
                        <a:pt x="57842"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572" y="44371"/>
                      </a:lnTo>
                      <a:lnTo>
                        <a:pt x="108572" y="98"/>
                      </a:lnTo>
                      <a:lnTo>
                        <a:pt x="111892" y="98"/>
                      </a:lnTo>
                      <a:close/>
                      <a:moveTo>
                        <a:pt x="121669" y="98"/>
                      </a:moveTo>
                      <a:lnTo>
                        <a:pt x="121669" y="44371"/>
                      </a:lnTo>
                      <a:lnTo>
                        <a:pt x="118348" y="44371"/>
                      </a:lnTo>
                      <a:lnTo>
                        <a:pt x="118348" y="98"/>
                      </a:lnTo>
                      <a:lnTo>
                        <a:pt x="121669"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640" y="98"/>
                      </a:moveTo>
                      <a:lnTo>
                        <a:pt x="157640" y="44371"/>
                      </a:lnTo>
                      <a:lnTo>
                        <a:pt x="154320" y="44371"/>
                      </a:lnTo>
                      <a:lnTo>
                        <a:pt x="154320" y="98"/>
                      </a:lnTo>
                      <a:lnTo>
                        <a:pt x="157640"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467" y="98"/>
                      </a:moveTo>
                      <a:lnTo>
                        <a:pt x="221467" y="44371"/>
                      </a:lnTo>
                      <a:lnTo>
                        <a:pt x="218146" y="44371"/>
                      </a:lnTo>
                      <a:lnTo>
                        <a:pt x="218146" y="98"/>
                      </a:lnTo>
                      <a:lnTo>
                        <a:pt x="221467"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438" y="98"/>
                      </a:moveTo>
                      <a:lnTo>
                        <a:pt x="257438" y="44371"/>
                      </a:lnTo>
                      <a:lnTo>
                        <a:pt x="254302" y="44371"/>
                      </a:lnTo>
                      <a:lnTo>
                        <a:pt x="254302" y="98"/>
                      </a:lnTo>
                      <a:lnTo>
                        <a:pt x="257438"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4" name="Freeform: Shape 23">
                  <a:extLst>
                    <a:ext uri="{FF2B5EF4-FFF2-40B4-BE49-F238E27FC236}">
                      <a16:creationId xmlns:a16="http://schemas.microsoft.com/office/drawing/2014/main" id="{3DAC1102-615E-4B63-AF57-54A37A07F022}"/>
                    </a:ext>
                  </a:extLst>
                </p:cNvPr>
                <p:cNvSpPr/>
                <p:nvPr/>
              </p:nvSpPr>
              <p:spPr>
                <a:xfrm>
                  <a:off x="5951929"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2055 w 274859"/>
                    <a:gd name="connsiteY10" fmla="*/ 98 h 44272"/>
                    <a:gd name="connsiteX11" fmla="*/ 22055 w 274859"/>
                    <a:gd name="connsiteY11" fmla="*/ 44371 h 44272"/>
                    <a:gd name="connsiteX12" fmla="*/ 18735 w 274859"/>
                    <a:gd name="connsiteY12" fmla="*/ 44371 h 44272"/>
                    <a:gd name="connsiteX13" fmla="*/ 18735 w 274859"/>
                    <a:gd name="connsiteY13" fmla="*/ 98 h 44272"/>
                    <a:gd name="connsiteX14" fmla="*/ 22055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8027 w 274859"/>
                    <a:gd name="connsiteY30" fmla="*/ 98 h 44272"/>
                    <a:gd name="connsiteX31" fmla="*/ 58027 w 274859"/>
                    <a:gd name="connsiteY31" fmla="*/ 44371 h 44272"/>
                    <a:gd name="connsiteX32" fmla="*/ 54707 w 274859"/>
                    <a:gd name="connsiteY32" fmla="*/ 44371 h 44272"/>
                    <a:gd name="connsiteX33" fmla="*/ 54707 w 274859"/>
                    <a:gd name="connsiteY33" fmla="*/ 98 h 44272"/>
                    <a:gd name="connsiteX34" fmla="*/ 58027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756 w 274859"/>
                    <a:gd name="connsiteY62" fmla="*/ 44371 h 44272"/>
                    <a:gd name="connsiteX63" fmla="*/ 108756 w 274859"/>
                    <a:gd name="connsiteY63" fmla="*/ 98 h 44272"/>
                    <a:gd name="connsiteX64" fmla="*/ 111892 w 274859"/>
                    <a:gd name="connsiteY64" fmla="*/ 98 h 44272"/>
                    <a:gd name="connsiteX65" fmla="*/ 121853 w 274859"/>
                    <a:gd name="connsiteY65" fmla="*/ 98 h 44272"/>
                    <a:gd name="connsiteX66" fmla="*/ 121853 w 274859"/>
                    <a:gd name="connsiteY66" fmla="*/ 44371 h 44272"/>
                    <a:gd name="connsiteX67" fmla="*/ 118533 w 274859"/>
                    <a:gd name="connsiteY67" fmla="*/ 44371 h 44272"/>
                    <a:gd name="connsiteX68" fmla="*/ 118533 w 274859"/>
                    <a:gd name="connsiteY68" fmla="*/ 98 h 44272"/>
                    <a:gd name="connsiteX69" fmla="*/ 121853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825 w 274859"/>
                    <a:gd name="connsiteY85" fmla="*/ 98 h 44272"/>
                    <a:gd name="connsiteX86" fmla="*/ 157825 w 274859"/>
                    <a:gd name="connsiteY86" fmla="*/ 44371 h 44272"/>
                    <a:gd name="connsiteX87" fmla="*/ 154504 w 274859"/>
                    <a:gd name="connsiteY87" fmla="*/ 44371 h 44272"/>
                    <a:gd name="connsiteX88" fmla="*/ 154504 w 274859"/>
                    <a:gd name="connsiteY88" fmla="*/ 98 h 44272"/>
                    <a:gd name="connsiteX89" fmla="*/ 157825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651 w 274859"/>
                    <a:gd name="connsiteY120" fmla="*/ 98 h 44272"/>
                    <a:gd name="connsiteX121" fmla="*/ 221651 w 274859"/>
                    <a:gd name="connsiteY121" fmla="*/ 44371 h 44272"/>
                    <a:gd name="connsiteX122" fmla="*/ 218331 w 274859"/>
                    <a:gd name="connsiteY122" fmla="*/ 44371 h 44272"/>
                    <a:gd name="connsiteX123" fmla="*/ 218331 w 274859"/>
                    <a:gd name="connsiteY123" fmla="*/ 98 h 44272"/>
                    <a:gd name="connsiteX124" fmla="*/ 221651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623 w 274859"/>
                    <a:gd name="connsiteY140" fmla="*/ 98 h 44272"/>
                    <a:gd name="connsiteX141" fmla="*/ 257623 w 274859"/>
                    <a:gd name="connsiteY141" fmla="*/ 44371 h 44272"/>
                    <a:gd name="connsiteX142" fmla="*/ 254302 w 274859"/>
                    <a:gd name="connsiteY142" fmla="*/ 44371 h 44272"/>
                    <a:gd name="connsiteX143" fmla="*/ 254302 w 274859"/>
                    <a:gd name="connsiteY143" fmla="*/ 98 h 44272"/>
                    <a:gd name="connsiteX144" fmla="*/ 257623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2055" y="98"/>
                      </a:moveTo>
                      <a:lnTo>
                        <a:pt x="22055" y="44371"/>
                      </a:lnTo>
                      <a:lnTo>
                        <a:pt x="18735" y="44371"/>
                      </a:lnTo>
                      <a:lnTo>
                        <a:pt x="18735" y="98"/>
                      </a:lnTo>
                      <a:lnTo>
                        <a:pt x="22055"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8027" y="98"/>
                      </a:moveTo>
                      <a:lnTo>
                        <a:pt x="58027" y="44371"/>
                      </a:lnTo>
                      <a:lnTo>
                        <a:pt x="54707" y="44371"/>
                      </a:lnTo>
                      <a:lnTo>
                        <a:pt x="54707" y="98"/>
                      </a:lnTo>
                      <a:lnTo>
                        <a:pt x="58027"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756" y="44371"/>
                      </a:lnTo>
                      <a:lnTo>
                        <a:pt x="108756" y="98"/>
                      </a:lnTo>
                      <a:lnTo>
                        <a:pt x="111892" y="98"/>
                      </a:lnTo>
                      <a:close/>
                      <a:moveTo>
                        <a:pt x="121853" y="98"/>
                      </a:moveTo>
                      <a:lnTo>
                        <a:pt x="121853" y="44371"/>
                      </a:lnTo>
                      <a:lnTo>
                        <a:pt x="118533" y="44371"/>
                      </a:lnTo>
                      <a:lnTo>
                        <a:pt x="118533" y="98"/>
                      </a:lnTo>
                      <a:lnTo>
                        <a:pt x="121853"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825" y="98"/>
                      </a:moveTo>
                      <a:lnTo>
                        <a:pt x="157825" y="44371"/>
                      </a:lnTo>
                      <a:lnTo>
                        <a:pt x="154504" y="44371"/>
                      </a:lnTo>
                      <a:lnTo>
                        <a:pt x="154504" y="98"/>
                      </a:lnTo>
                      <a:lnTo>
                        <a:pt x="157825"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651" y="98"/>
                      </a:moveTo>
                      <a:lnTo>
                        <a:pt x="221651" y="44371"/>
                      </a:lnTo>
                      <a:lnTo>
                        <a:pt x="218331" y="44371"/>
                      </a:lnTo>
                      <a:lnTo>
                        <a:pt x="218331" y="98"/>
                      </a:lnTo>
                      <a:lnTo>
                        <a:pt x="221651"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623" y="98"/>
                      </a:moveTo>
                      <a:lnTo>
                        <a:pt x="257623" y="44371"/>
                      </a:lnTo>
                      <a:lnTo>
                        <a:pt x="254302" y="44371"/>
                      </a:lnTo>
                      <a:lnTo>
                        <a:pt x="254302" y="98"/>
                      </a:lnTo>
                      <a:lnTo>
                        <a:pt x="257623"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5" name="Freeform: Shape 24">
                  <a:extLst>
                    <a:ext uri="{FF2B5EF4-FFF2-40B4-BE49-F238E27FC236}">
                      <a16:creationId xmlns:a16="http://schemas.microsoft.com/office/drawing/2014/main" id="{282951AA-886B-4B29-9713-9B409D460B5F}"/>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000000">
                    <a:alpha val="40000"/>
                  </a:srgbClr>
                </a:solidFill>
                <a:ln w="1840" cap="flat">
                  <a:noFill/>
                  <a:prstDash val="solid"/>
                  <a:miter/>
                </a:ln>
              </p:spPr>
              <p:txBody>
                <a:bodyPr rtlCol="0" anchor="ctr"/>
                <a:lstStyle/>
                <a:p>
                  <a:endParaRPr lang="zh-CN" altLang="en-US"/>
                </a:p>
              </p:txBody>
            </p:sp>
            <p:grpSp>
              <p:nvGrpSpPr>
                <p:cNvPr id="26" name="Group 25">
                  <a:extLst>
                    <a:ext uri="{FF2B5EF4-FFF2-40B4-BE49-F238E27FC236}">
                      <a16:creationId xmlns:a16="http://schemas.microsoft.com/office/drawing/2014/main" id="{B49AC77B-EB99-4872-BB40-2946948D7539}"/>
                    </a:ext>
                  </a:extLst>
                </p:cNvPr>
                <p:cNvGrpSpPr/>
                <p:nvPr/>
              </p:nvGrpSpPr>
              <p:grpSpPr>
                <a:xfrm>
                  <a:off x="6312751" y="1290787"/>
                  <a:ext cx="77477" cy="77477"/>
                  <a:chOff x="6312751" y="1290787"/>
                  <a:chExt cx="77477" cy="77477"/>
                </a:xfrm>
              </p:grpSpPr>
              <p:sp>
                <p:nvSpPr>
                  <p:cNvPr id="28" name="Freeform: Shape 27">
                    <a:extLst>
                      <a:ext uri="{FF2B5EF4-FFF2-40B4-BE49-F238E27FC236}">
                        <a16:creationId xmlns:a16="http://schemas.microsoft.com/office/drawing/2014/main" id="{B56532BA-25E0-45A2-95DC-1C735DCE1F0A}"/>
                      </a:ext>
                    </a:extLst>
                  </p:cNvPr>
                  <p:cNvSpPr/>
                  <p:nvPr/>
                </p:nvSpPr>
                <p:spPr>
                  <a:xfrm>
                    <a:off x="6312751" y="1290787"/>
                    <a:ext cx="77477" cy="77477"/>
                  </a:xfrm>
                  <a:custGeom>
                    <a:avLst/>
                    <a:gdLst>
                      <a:gd name="connsiteX0" fmla="*/ 78329 w 77477"/>
                      <a:gd name="connsiteY0" fmla="*/ 38826 h 77477"/>
                      <a:gd name="connsiteX1" fmla="*/ 39591 w 77477"/>
                      <a:gd name="connsiteY1" fmla="*/ 77564 h 77477"/>
                      <a:gd name="connsiteX2" fmla="*/ 852 w 77477"/>
                      <a:gd name="connsiteY2" fmla="*/ 38826 h 77477"/>
                      <a:gd name="connsiteX3" fmla="*/ 39591 w 77477"/>
                      <a:gd name="connsiteY3" fmla="*/ 87 h 77477"/>
                      <a:gd name="connsiteX4" fmla="*/ 78329 w 77477"/>
                      <a:gd name="connsiteY4" fmla="*/ 38826 h 7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7" h="77477">
                        <a:moveTo>
                          <a:pt x="78329" y="38826"/>
                        </a:moveTo>
                        <a:cubicBezTo>
                          <a:pt x="78329" y="60220"/>
                          <a:pt x="60985" y="77564"/>
                          <a:pt x="39591" y="77564"/>
                        </a:cubicBezTo>
                        <a:cubicBezTo>
                          <a:pt x="18196" y="77564"/>
                          <a:pt x="852" y="60220"/>
                          <a:pt x="852" y="38826"/>
                        </a:cubicBezTo>
                        <a:cubicBezTo>
                          <a:pt x="852" y="17431"/>
                          <a:pt x="18196" y="87"/>
                          <a:pt x="39591" y="87"/>
                        </a:cubicBezTo>
                        <a:cubicBezTo>
                          <a:pt x="60985" y="87"/>
                          <a:pt x="78329" y="17431"/>
                          <a:pt x="78329" y="38826"/>
                        </a:cubicBezTo>
                        <a:close/>
                      </a:path>
                    </a:pathLst>
                  </a:custGeom>
                  <a:solidFill>
                    <a:srgbClr val="434343"/>
                  </a:solidFill>
                  <a:ln w="1840" cap="flat">
                    <a:noFill/>
                    <a:prstDash val="solid"/>
                    <a:miter/>
                  </a:ln>
                </p:spPr>
                <p:txBody>
                  <a:bodyPr rtlCol="0" anchor="ctr"/>
                  <a:lstStyle/>
                  <a:p>
                    <a:endParaRPr lang="zh-CN" altLang="en-US"/>
                  </a:p>
                </p:txBody>
              </p:sp>
              <p:grpSp>
                <p:nvGrpSpPr>
                  <p:cNvPr id="29" name="Group 28">
                    <a:extLst>
                      <a:ext uri="{FF2B5EF4-FFF2-40B4-BE49-F238E27FC236}">
                        <a16:creationId xmlns:a16="http://schemas.microsoft.com/office/drawing/2014/main" id="{36D35815-BE71-4B48-B691-89DFBFF24EC3}"/>
                      </a:ext>
                    </a:extLst>
                  </p:cNvPr>
                  <p:cNvGrpSpPr/>
                  <p:nvPr/>
                </p:nvGrpSpPr>
                <p:grpSpPr>
                  <a:xfrm>
                    <a:off x="6331198" y="1309234"/>
                    <a:ext cx="40583" cy="40583"/>
                    <a:chOff x="6331198" y="1309234"/>
                    <a:chExt cx="40583" cy="40583"/>
                  </a:xfrm>
                </p:grpSpPr>
                <p:sp>
                  <p:nvSpPr>
                    <p:cNvPr id="33" name="Freeform: Shape 32">
                      <a:extLst>
                        <a:ext uri="{FF2B5EF4-FFF2-40B4-BE49-F238E27FC236}">
                          <a16:creationId xmlns:a16="http://schemas.microsoft.com/office/drawing/2014/main" id="{3C7A0E03-7DF9-49B0-9F48-A7CD6D1F76B7}"/>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000000"/>
                    </a:solidFill>
                    <a:ln w="1840" cap="flat">
                      <a:noFill/>
                      <a:prstDash val="solid"/>
                      <a:miter/>
                    </a:ln>
                  </p:spPr>
                  <p:txBody>
                    <a:bodyPr rtlCol="0" anchor="ctr"/>
                    <a:lstStyle/>
                    <a:p>
                      <a:endParaRPr lang="zh-CN" altLang="en-US"/>
                    </a:p>
                  </p:txBody>
                </p:sp>
                <p:sp>
                  <p:nvSpPr>
                    <p:cNvPr id="34" name="Freeform: Shape 33">
                      <a:extLst>
                        <a:ext uri="{FF2B5EF4-FFF2-40B4-BE49-F238E27FC236}">
                          <a16:creationId xmlns:a16="http://schemas.microsoft.com/office/drawing/2014/main" id="{F8D1BA74-A441-444F-8BA7-9438F7AEB8BA}"/>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2A4893"/>
                    </a:solidFill>
                    <a:ln w="1840" cap="flat">
                      <a:noFill/>
                      <a:prstDash val="solid"/>
                      <a:miter/>
                    </a:ln>
                  </p:spPr>
                  <p:txBody>
                    <a:bodyPr rtlCol="0" anchor="ctr"/>
                    <a:lstStyle/>
                    <a:p>
                      <a:endParaRPr lang="zh-CN" altLang="en-US"/>
                    </a:p>
                  </p:txBody>
                </p:sp>
              </p:grpSp>
              <p:sp>
                <p:nvSpPr>
                  <p:cNvPr id="30" name="Freeform: Shape 29">
                    <a:extLst>
                      <a:ext uri="{FF2B5EF4-FFF2-40B4-BE49-F238E27FC236}">
                        <a16:creationId xmlns:a16="http://schemas.microsoft.com/office/drawing/2014/main" id="{923F97CF-00A4-4EEC-BE01-317AB947095D}"/>
                      </a:ext>
                    </a:extLst>
                  </p:cNvPr>
                  <p:cNvSpPr/>
                  <p:nvPr/>
                </p:nvSpPr>
                <p:spPr>
                  <a:xfrm>
                    <a:off x="6328425" y="1309261"/>
                    <a:ext cx="13877" cy="33223"/>
                  </a:xfrm>
                  <a:custGeom>
                    <a:avLst/>
                    <a:gdLst>
                      <a:gd name="connsiteX0" fmla="*/ 10266 w 13877"/>
                      <a:gd name="connsiteY0" fmla="*/ 14079 h 33223"/>
                      <a:gd name="connsiteX1" fmla="*/ 13402 w 13877"/>
                      <a:gd name="connsiteY1" fmla="*/ 428 h 33223"/>
                      <a:gd name="connsiteX2" fmla="*/ 3072 w 13877"/>
                      <a:gd name="connsiteY2" fmla="*/ 13157 h 33223"/>
                      <a:gd name="connsiteX3" fmla="*/ 7499 w 13877"/>
                      <a:gd name="connsiteY3" fmla="*/ 33264 h 33223"/>
                      <a:gd name="connsiteX4" fmla="*/ 10266 w 13877"/>
                      <a:gd name="connsiteY4" fmla="*/ 14079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7" h="33223">
                        <a:moveTo>
                          <a:pt x="10266" y="14079"/>
                        </a:moveTo>
                        <a:cubicBezTo>
                          <a:pt x="12111" y="6885"/>
                          <a:pt x="17092" y="1351"/>
                          <a:pt x="13402" y="428"/>
                        </a:cubicBezTo>
                        <a:cubicBezTo>
                          <a:pt x="9713" y="-494"/>
                          <a:pt x="8606" y="-494"/>
                          <a:pt x="3072" y="13157"/>
                        </a:cubicBezTo>
                        <a:cubicBezTo>
                          <a:pt x="-2462" y="26807"/>
                          <a:pt x="3626" y="32342"/>
                          <a:pt x="7499" y="33264"/>
                        </a:cubicBezTo>
                        <a:cubicBezTo>
                          <a:pt x="11373" y="34186"/>
                          <a:pt x="8422" y="21273"/>
                          <a:pt x="10266" y="14079"/>
                        </a:cubicBezTo>
                        <a:close/>
                      </a:path>
                    </a:pathLst>
                  </a:custGeom>
                  <a:solidFill>
                    <a:srgbClr val="3E89CC"/>
                  </a:solidFill>
                  <a:ln w="1840" cap="flat">
                    <a:noFill/>
                    <a:prstDash val="solid"/>
                    <a:miter/>
                  </a:ln>
                </p:spPr>
                <p:txBody>
                  <a:bodyPr rtlCol="0" anchor="ctr"/>
                  <a:lstStyle/>
                  <a:p>
                    <a:endParaRPr lang="zh-CN" altLang="en-US"/>
                  </a:p>
                </p:txBody>
              </p:sp>
              <p:sp>
                <p:nvSpPr>
                  <p:cNvPr id="31" name="Freeform: Shape 30">
                    <a:extLst>
                      <a:ext uri="{FF2B5EF4-FFF2-40B4-BE49-F238E27FC236}">
                        <a16:creationId xmlns:a16="http://schemas.microsoft.com/office/drawing/2014/main" id="{4FDFFFE8-7AF1-45DA-9F9D-CCD9B1D1CF82}"/>
                      </a:ext>
                    </a:extLst>
                  </p:cNvPr>
                  <p:cNvSpPr/>
                  <p:nvPr/>
                </p:nvSpPr>
                <p:spPr>
                  <a:xfrm>
                    <a:off x="6355179" y="1309234"/>
                    <a:ext cx="23981" cy="31359"/>
                  </a:xfrm>
                  <a:custGeom>
                    <a:avLst/>
                    <a:gdLst>
                      <a:gd name="connsiteX0" fmla="*/ 24833 w 23981"/>
                      <a:gd name="connsiteY0" fmla="*/ 15767 h 31359"/>
                      <a:gd name="connsiteX1" fmla="*/ 12843 w 23981"/>
                      <a:gd name="connsiteY1" fmla="*/ 31447 h 31359"/>
                      <a:gd name="connsiteX2" fmla="*/ 852 w 23981"/>
                      <a:gd name="connsiteY2" fmla="*/ 15767 h 31359"/>
                      <a:gd name="connsiteX3" fmla="*/ 12843 w 23981"/>
                      <a:gd name="connsiteY3" fmla="*/ 87 h 31359"/>
                      <a:gd name="connsiteX4" fmla="*/ 24833 w 23981"/>
                      <a:gd name="connsiteY4" fmla="*/ 15767 h 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1" h="31359">
                        <a:moveTo>
                          <a:pt x="24833" y="15767"/>
                        </a:moveTo>
                        <a:cubicBezTo>
                          <a:pt x="24833" y="24427"/>
                          <a:pt x="19465" y="31447"/>
                          <a:pt x="12843" y="31447"/>
                        </a:cubicBezTo>
                        <a:cubicBezTo>
                          <a:pt x="6220" y="31447"/>
                          <a:pt x="852" y="24427"/>
                          <a:pt x="852" y="15767"/>
                        </a:cubicBezTo>
                        <a:cubicBezTo>
                          <a:pt x="852" y="7107"/>
                          <a:pt x="6220" y="87"/>
                          <a:pt x="12843" y="87"/>
                        </a:cubicBezTo>
                        <a:cubicBezTo>
                          <a:pt x="19465" y="87"/>
                          <a:pt x="24833" y="7107"/>
                          <a:pt x="24833" y="15767"/>
                        </a:cubicBezTo>
                        <a:close/>
                      </a:path>
                    </a:pathLst>
                  </a:custGeom>
                  <a:solidFill>
                    <a:srgbClr val="1C5894"/>
                  </a:solidFill>
                  <a:ln w="1840" cap="flat">
                    <a:noFill/>
                    <a:prstDash val="solid"/>
                    <a:miter/>
                  </a:ln>
                </p:spPr>
                <p:txBody>
                  <a:bodyPr rtlCol="0" anchor="ctr"/>
                  <a:lstStyle/>
                  <a:p>
                    <a:endParaRPr lang="zh-CN" altLang="en-US"/>
                  </a:p>
                </p:txBody>
              </p:sp>
              <p:sp>
                <p:nvSpPr>
                  <p:cNvPr id="32" name="Freeform: Shape 31">
                    <a:extLst>
                      <a:ext uri="{FF2B5EF4-FFF2-40B4-BE49-F238E27FC236}">
                        <a16:creationId xmlns:a16="http://schemas.microsoft.com/office/drawing/2014/main" id="{F1376EBA-7068-4ED3-B0DC-AC1C698FB128}"/>
                      </a:ext>
                    </a:extLst>
                  </p:cNvPr>
                  <p:cNvSpPr/>
                  <p:nvPr/>
                </p:nvSpPr>
                <p:spPr>
                  <a:xfrm rot="-959840">
                    <a:off x="6337479" y="1334149"/>
                    <a:ext cx="36156" cy="23612"/>
                  </a:xfrm>
                  <a:custGeom>
                    <a:avLst/>
                    <a:gdLst>
                      <a:gd name="connsiteX0" fmla="*/ 37009 w 36156"/>
                      <a:gd name="connsiteY0" fmla="*/ 11893 h 23612"/>
                      <a:gd name="connsiteX1" fmla="*/ 18930 w 36156"/>
                      <a:gd name="connsiteY1" fmla="*/ 23700 h 23612"/>
                      <a:gd name="connsiteX2" fmla="*/ 852 w 36156"/>
                      <a:gd name="connsiteY2" fmla="*/ 11893 h 23612"/>
                      <a:gd name="connsiteX3" fmla="*/ 18930 w 36156"/>
                      <a:gd name="connsiteY3" fmla="*/ 87 h 23612"/>
                      <a:gd name="connsiteX4" fmla="*/ 37009 w 36156"/>
                      <a:gd name="connsiteY4" fmla="*/ 11893 h 2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 h="23612">
                        <a:moveTo>
                          <a:pt x="37009" y="11893"/>
                        </a:moveTo>
                        <a:cubicBezTo>
                          <a:pt x="37009" y="18414"/>
                          <a:pt x="28915" y="23700"/>
                          <a:pt x="18930" y="23700"/>
                        </a:cubicBezTo>
                        <a:cubicBezTo>
                          <a:pt x="8946" y="23700"/>
                          <a:pt x="852" y="18414"/>
                          <a:pt x="852" y="11893"/>
                        </a:cubicBezTo>
                        <a:cubicBezTo>
                          <a:pt x="852" y="5373"/>
                          <a:pt x="8946" y="87"/>
                          <a:pt x="18930" y="87"/>
                        </a:cubicBezTo>
                        <a:cubicBezTo>
                          <a:pt x="28915" y="87"/>
                          <a:pt x="37009" y="5373"/>
                          <a:pt x="37009" y="11893"/>
                        </a:cubicBezTo>
                        <a:close/>
                      </a:path>
                    </a:pathLst>
                  </a:custGeom>
                  <a:solidFill>
                    <a:srgbClr val="0A152B"/>
                  </a:solidFill>
                  <a:ln w="1840" cap="flat">
                    <a:noFill/>
                    <a:prstDash val="solid"/>
                    <a:miter/>
                  </a:ln>
                </p:spPr>
                <p:txBody>
                  <a:bodyPr rtlCol="0" anchor="ctr"/>
                  <a:lstStyle/>
                  <a:p>
                    <a:endParaRPr lang="zh-CN" altLang="en-US"/>
                  </a:p>
                </p:txBody>
              </p:sp>
            </p:grpSp>
            <p:sp>
              <p:nvSpPr>
                <p:cNvPr id="27" name="Oval 26">
                  <a:extLst>
                    <a:ext uri="{FF2B5EF4-FFF2-40B4-BE49-F238E27FC236}">
                      <a16:creationId xmlns:a16="http://schemas.microsoft.com/office/drawing/2014/main" id="{F617E552-B0D8-44A3-9D6C-1C4D98853C53}"/>
                    </a:ext>
                  </a:extLst>
                </p:cNvPr>
                <p:cNvSpPr/>
                <p:nvPr/>
              </p:nvSpPr>
              <p:spPr>
                <a:xfrm>
                  <a:off x="4120979" y="6276559"/>
                  <a:ext cx="3950043" cy="206381"/>
                </a:xfrm>
                <a:prstGeom prst="ellipse">
                  <a:avLst/>
                </a:prstGeom>
                <a:solidFill>
                  <a:schemeClr val="tx1">
                    <a:lumMod val="90000"/>
                    <a:lumOff val="10000"/>
                    <a:alpha val="50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Freeform: Shape 4">
                <a:extLst>
                  <a:ext uri="{FF2B5EF4-FFF2-40B4-BE49-F238E27FC236}">
                    <a16:creationId xmlns:a16="http://schemas.microsoft.com/office/drawing/2014/main" id="{81F87F7F-8BB2-40FD-B319-6E82FA584A35}"/>
                  </a:ext>
                </a:extLst>
              </p:cNvPr>
              <p:cNvSpPr/>
              <p:nvPr/>
            </p:nvSpPr>
            <p:spPr>
              <a:xfrm>
                <a:off x="4951553" y="1274185"/>
                <a:ext cx="2290370" cy="4958166"/>
              </a:xfrm>
              <a:custGeom>
                <a:avLst/>
                <a:gdLst>
                  <a:gd name="connsiteX0" fmla="*/ 531201 w 2290370"/>
                  <a:gd name="connsiteY0" fmla="*/ 78 h 4958166"/>
                  <a:gd name="connsiteX1" fmla="*/ 564406 w 2290370"/>
                  <a:gd name="connsiteY1" fmla="*/ 33282 h 4958166"/>
                  <a:gd name="connsiteX2" fmla="*/ 580639 w 2290370"/>
                  <a:gd name="connsiteY2" fmla="*/ 107439 h 4958166"/>
                  <a:gd name="connsiteX3" fmla="*/ 626572 w 2290370"/>
                  <a:gd name="connsiteY3" fmla="*/ 153372 h 4958166"/>
                  <a:gd name="connsiteX4" fmla="*/ 711981 w 2290370"/>
                  <a:gd name="connsiteY4" fmla="*/ 169605 h 4958166"/>
                  <a:gd name="connsiteX5" fmla="*/ 711981 w 2290370"/>
                  <a:gd name="connsiteY5" fmla="*/ 169605 h 4958166"/>
                  <a:gd name="connsiteX6" fmla="*/ 1578618 w 2290370"/>
                  <a:gd name="connsiteY6" fmla="*/ 169605 h 4958166"/>
                  <a:gd name="connsiteX7" fmla="*/ 1664027 w 2290370"/>
                  <a:gd name="connsiteY7" fmla="*/ 153372 h 4958166"/>
                  <a:gd name="connsiteX8" fmla="*/ 1709960 w 2290370"/>
                  <a:gd name="connsiteY8" fmla="*/ 107439 h 4958166"/>
                  <a:gd name="connsiteX9" fmla="*/ 1726193 w 2290370"/>
                  <a:gd name="connsiteY9" fmla="*/ 33282 h 4958166"/>
                  <a:gd name="connsiteX10" fmla="*/ 1759398 w 2290370"/>
                  <a:gd name="connsiteY10" fmla="*/ 78 h 4958166"/>
                  <a:gd name="connsiteX11" fmla="*/ 1759398 w 2290370"/>
                  <a:gd name="connsiteY11" fmla="*/ 78 h 4958166"/>
                  <a:gd name="connsiteX12" fmla="*/ 2013965 w 2290370"/>
                  <a:gd name="connsiteY12" fmla="*/ 78 h 4958166"/>
                  <a:gd name="connsiteX13" fmla="*/ 2180172 w 2290370"/>
                  <a:gd name="connsiteY13" fmla="*/ 28855 h 4958166"/>
                  <a:gd name="connsiteX14" fmla="*/ 2261708 w 2290370"/>
                  <a:gd name="connsiteY14" fmla="*/ 110391 h 4958166"/>
                  <a:gd name="connsiteX15" fmla="*/ 2290485 w 2290370"/>
                  <a:gd name="connsiteY15" fmla="*/ 276597 h 4958166"/>
                  <a:gd name="connsiteX16" fmla="*/ 2290485 w 2290370"/>
                  <a:gd name="connsiteY16" fmla="*/ 4681725 h 4958166"/>
                  <a:gd name="connsiteX17" fmla="*/ 2261708 w 2290370"/>
                  <a:gd name="connsiteY17" fmla="*/ 4847932 h 4958166"/>
                  <a:gd name="connsiteX18" fmla="*/ 2180172 w 2290370"/>
                  <a:gd name="connsiteY18" fmla="*/ 4929467 h 4958166"/>
                  <a:gd name="connsiteX19" fmla="*/ 2013965 w 2290370"/>
                  <a:gd name="connsiteY19" fmla="*/ 4958244 h 4958166"/>
                  <a:gd name="connsiteX20" fmla="*/ 276633 w 2290370"/>
                  <a:gd name="connsiteY20" fmla="*/ 4958244 h 4958166"/>
                  <a:gd name="connsiteX21" fmla="*/ 110427 w 2290370"/>
                  <a:gd name="connsiteY21" fmla="*/ 4929467 h 4958166"/>
                  <a:gd name="connsiteX22" fmla="*/ 28891 w 2290370"/>
                  <a:gd name="connsiteY22" fmla="*/ 4847932 h 4958166"/>
                  <a:gd name="connsiteX23" fmla="*/ 114 w 2290370"/>
                  <a:gd name="connsiteY23" fmla="*/ 4681725 h 4958166"/>
                  <a:gd name="connsiteX24" fmla="*/ 114 w 2290370"/>
                  <a:gd name="connsiteY24" fmla="*/ 276782 h 4958166"/>
                  <a:gd name="connsiteX25" fmla="*/ 28891 w 2290370"/>
                  <a:gd name="connsiteY25" fmla="*/ 110575 h 4958166"/>
                  <a:gd name="connsiteX26" fmla="*/ 110427 w 2290370"/>
                  <a:gd name="connsiteY26" fmla="*/ 29040 h 4958166"/>
                  <a:gd name="connsiteX27" fmla="*/ 276633 w 2290370"/>
                  <a:gd name="connsiteY27" fmla="*/ 78 h 4958166"/>
                  <a:gd name="connsiteX28" fmla="*/ 531201 w 2290370"/>
                  <a:gd name="connsiteY28" fmla="*/ 78 h 495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90370" h="4958166">
                    <a:moveTo>
                      <a:pt x="531201" y="78"/>
                    </a:moveTo>
                    <a:cubicBezTo>
                      <a:pt x="549464" y="78"/>
                      <a:pt x="563852" y="15020"/>
                      <a:pt x="564406" y="33282"/>
                    </a:cubicBezTo>
                    <a:cubicBezTo>
                      <a:pt x="565328" y="69992"/>
                      <a:pt x="571046" y="89361"/>
                      <a:pt x="580639" y="107439"/>
                    </a:cubicBezTo>
                    <a:cubicBezTo>
                      <a:pt x="591338" y="127362"/>
                      <a:pt x="606834" y="142857"/>
                      <a:pt x="626572" y="153372"/>
                    </a:cubicBezTo>
                    <a:cubicBezTo>
                      <a:pt x="646494" y="164071"/>
                      <a:pt x="667708" y="169605"/>
                      <a:pt x="711981" y="169605"/>
                    </a:cubicBezTo>
                    <a:lnTo>
                      <a:pt x="711981" y="169605"/>
                    </a:lnTo>
                    <a:lnTo>
                      <a:pt x="1578618" y="169605"/>
                    </a:lnTo>
                    <a:cubicBezTo>
                      <a:pt x="1622890" y="169605"/>
                      <a:pt x="1644289" y="163887"/>
                      <a:pt x="1664027" y="153372"/>
                    </a:cubicBezTo>
                    <a:cubicBezTo>
                      <a:pt x="1683950" y="142673"/>
                      <a:pt x="1699445" y="127177"/>
                      <a:pt x="1709960" y="107439"/>
                    </a:cubicBezTo>
                    <a:cubicBezTo>
                      <a:pt x="1719552" y="89361"/>
                      <a:pt x="1725086" y="69992"/>
                      <a:pt x="1726193" y="33282"/>
                    </a:cubicBezTo>
                    <a:cubicBezTo>
                      <a:pt x="1726747" y="15020"/>
                      <a:pt x="1741135" y="78"/>
                      <a:pt x="1759398" y="78"/>
                    </a:cubicBezTo>
                    <a:lnTo>
                      <a:pt x="1759398" y="78"/>
                    </a:lnTo>
                    <a:lnTo>
                      <a:pt x="2013965" y="78"/>
                    </a:lnTo>
                    <a:cubicBezTo>
                      <a:pt x="2110258" y="78"/>
                      <a:pt x="2145123" y="10039"/>
                      <a:pt x="2180172" y="28855"/>
                    </a:cubicBezTo>
                    <a:cubicBezTo>
                      <a:pt x="2215221" y="47671"/>
                      <a:pt x="2242892" y="75341"/>
                      <a:pt x="2261708" y="110391"/>
                    </a:cubicBezTo>
                    <a:cubicBezTo>
                      <a:pt x="2280524" y="145624"/>
                      <a:pt x="2290485" y="180489"/>
                      <a:pt x="2290485" y="276597"/>
                    </a:cubicBezTo>
                    <a:lnTo>
                      <a:pt x="2290485" y="4681725"/>
                    </a:lnTo>
                    <a:cubicBezTo>
                      <a:pt x="2290485" y="4778018"/>
                      <a:pt x="2280524" y="4812883"/>
                      <a:pt x="2261708" y="4847932"/>
                    </a:cubicBezTo>
                    <a:cubicBezTo>
                      <a:pt x="2242892" y="4883165"/>
                      <a:pt x="2215221" y="4910651"/>
                      <a:pt x="2180172" y="4929467"/>
                    </a:cubicBezTo>
                    <a:cubicBezTo>
                      <a:pt x="2144939" y="4948283"/>
                      <a:pt x="2110074" y="4958244"/>
                      <a:pt x="2013965" y="4958244"/>
                    </a:cubicBezTo>
                    <a:lnTo>
                      <a:pt x="276633" y="4958244"/>
                    </a:lnTo>
                    <a:cubicBezTo>
                      <a:pt x="180341" y="4958244"/>
                      <a:pt x="145476" y="4948283"/>
                      <a:pt x="110427" y="4929467"/>
                    </a:cubicBezTo>
                    <a:cubicBezTo>
                      <a:pt x="75193" y="4910651"/>
                      <a:pt x="47707" y="4882981"/>
                      <a:pt x="28891" y="4847932"/>
                    </a:cubicBezTo>
                    <a:cubicBezTo>
                      <a:pt x="10075" y="4812883"/>
                      <a:pt x="114" y="4777833"/>
                      <a:pt x="114" y="4681725"/>
                    </a:cubicBezTo>
                    <a:lnTo>
                      <a:pt x="114" y="276782"/>
                    </a:lnTo>
                    <a:cubicBezTo>
                      <a:pt x="114" y="180489"/>
                      <a:pt x="10075" y="145624"/>
                      <a:pt x="28891" y="110575"/>
                    </a:cubicBezTo>
                    <a:cubicBezTo>
                      <a:pt x="47707" y="75526"/>
                      <a:pt x="75377" y="47856"/>
                      <a:pt x="110427" y="29040"/>
                    </a:cubicBezTo>
                    <a:cubicBezTo>
                      <a:pt x="145476" y="10224"/>
                      <a:pt x="180341" y="78"/>
                      <a:pt x="276633" y="78"/>
                    </a:cubicBezTo>
                    <a:lnTo>
                      <a:pt x="531201" y="78"/>
                    </a:lnTo>
                    <a:close/>
                  </a:path>
                </a:pathLst>
              </a:custGeom>
              <a:blipFill rotWithShape="0">
                <a:blip r:embed="rId3"/>
                <a:srcRect/>
                <a:stretch>
                  <a:fillRect l="-112729" r="-11272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grpSp>
          <p:nvGrpSpPr>
            <p:cNvPr id="77" name="Group 76">
              <a:extLst>
                <a:ext uri="{FF2B5EF4-FFF2-40B4-BE49-F238E27FC236}">
                  <a16:creationId xmlns:a16="http://schemas.microsoft.com/office/drawing/2014/main" id="{978D50AB-A9FC-421E-BE0B-AFCEA942FD29}"/>
                </a:ext>
              </a:extLst>
            </p:cNvPr>
            <p:cNvGrpSpPr/>
            <p:nvPr/>
          </p:nvGrpSpPr>
          <p:grpSpPr>
            <a:xfrm>
              <a:off x="4148757" y="1887488"/>
              <a:ext cx="2001232" cy="1571263"/>
              <a:chOff x="4425744" y="1962755"/>
              <a:chExt cx="2001232" cy="1571263"/>
            </a:xfrm>
          </p:grpSpPr>
          <p:sp>
            <p:nvSpPr>
              <p:cNvPr id="60" name="TextBox 59">
                <a:extLst>
                  <a:ext uri="{FF2B5EF4-FFF2-40B4-BE49-F238E27FC236}">
                    <a16:creationId xmlns:a16="http://schemas.microsoft.com/office/drawing/2014/main" id="{444B47FC-552B-4E58-B0FC-E8514C09F091}"/>
                  </a:ext>
                </a:extLst>
              </p:cNvPr>
              <p:cNvSpPr txBox="1"/>
              <p:nvPr/>
            </p:nvSpPr>
            <p:spPr>
              <a:xfrm>
                <a:off x="4425744" y="2543650"/>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折扣与房屋匹配</a:t>
                </a:r>
              </a:p>
            </p:txBody>
          </p:sp>
          <p:sp>
            <p:nvSpPr>
              <p:cNvPr id="61" name="TextBox 60">
                <a:extLst>
                  <a:ext uri="{FF2B5EF4-FFF2-40B4-BE49-F238E27FC236}">
                    <a16:creationId xmlns:a16="http://schemas.microsoft.com/office/drawing/2014/main" id="{94B62876-0EF4-4A8A-9BDF-2637F7962C00}"/>
                  </a:ext>
                </a:extLst>
              </p:cNvPr>
              <p:cNvSpPr txBox="1"/>
              <p:nvPr/>
            </p:nvSpPr>
            <p:spPr>
              <a:xfrm>
                <a:off x="4447763" y="2795995"/>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根据不同房屋类型设定不同的折扣力度，吸引不同需求的投资者</a:t>
                </a:r>
                <a:endParaRPr kumimoji="0" lang="en-US" altLang="zh-CN" sz="1100" b="0" i="0" u="none" strike="noStrike" kern="1200" cap="none" spc="0" normalizeH="0" baseline="0" noProof="0" dirty="0">
                  <a:ln>
                    <a:noFill/>
                  </a:ln>
                  <a:effectLst/>
                  <a:uLnTx/>
                  <a:uFillTx/>
                </a:endParaRPr>
              </a:p>
            </p:txBody>
          </p:sp>
          <p:grpSp>
            <p:nvGrpSpPr>
              <p:cNvPr id="62" name="Group 61">
                <a:extLst>
                  <a:ext uri="{FF2B5EF4-FFF2-40B4-BE49-F238E27FC236}">
                    <a16:creationId xmlns:a16="http://schemas.microsoft.com/office/drawing/2014/main" id="{06BC2D56-0D0B-4BD0-BABB-D4DAABE0E6D6}"/>
                  </a:ext>
                </a:extLst>
              </p:cNvPr>
              <p:cNvGrpSpPr/>
              <p:nvPr/>
            </p:nvGrpSpPr>
            <p:grpSpPr>
              <a:xfrm>
                <a:off x="4535874" y="1962755"/>
                <a:ext cx="410200" cy="410198"/>
                <a:chOff x="3526795" y="4024421"/>
                <a:chExt cx="410200" cy="410198"/>
              </a:xfrm>
            </p:grpSpPr>
            <p:sp>
              <p:nvSpPr>
                <p:cNvPr id="63" name="Rectangle 62">
                  <a:extLst>
                    <a:ext uri="{FF2B5EF4-FFF2-40B4-BE49-F238E27FC236}">
                      <a16:creationId xmlns:a16="http://schemas.microsoft.com/office/drawing/2014/main" id="{C25EB9CC-5F89-4E30-B23E-18135552EE4D}"/>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4" name="Freeform: Shape 63">
                  <a:extLst>
                    <a:ext uri="{FF2B5EF4-FFF2-40B4-BE49-F238E27FC236}">
                      <a16:creationId xmlns:a16="http://schemas.microsoft.com/office/drawing/2014/main" id="{6A00C2CC-9985-4D8C-A248-1E2523D9DC1E}"/>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78" name="Group 77">
              <a:extLst>
                <a:ext uri="{FF2B5EF4-FFF2-40B4-BE49-F238E27FC236}">
                  <a16:creationId xmlns:a16="http://schemas.microsoft.com/office/drawing/2014/main" id="{EBBBB039-D1B4-496D-8E6E-682998A218A0}"/>
                </a:ext>
              </a:extLst>
            </p:cNvPr>
            <p:cNvGrpSpPr/>
            <p:nvPr/>
          </p:nvGrpSpPr>
          <p:grpSpPr>
            <a:xfrm>
              <a:off x="6835238" y="1889350"/>
              <a:ext cx="2001232" cy="1567540"/>
              <a:chOff x="6971706" y="1964617"/>
              <a:chExt cx="2001232" cy="1567540"/>
            </a:xfrm>
          </p:grpSpPr>
          <p:grpSp>
            <p:nvGrpSpPr>
              <p:cNvPr id="66" name="Group 65">
                <a:extLst>
                  <a:ext uri="{FF2B5EF4-FFF2-40B4-BE49-F238E27FC236}">
                    <a16:creationId xmlns:a16="http://schemas.microsoft.com/office/drawing/2014/main" id="{A4417E9D-CD48-43D5-A3E3-43635721DC0A}"/>
                  </a:ext>
                </a:extLst>
              </p:cNvPr>
              <p:cNvGrpSpPr/>
              <p:nvPr/>
            </p:nvGrpSpPr>
            <p:grpSpPr>
              <a:xfrm>
                <a:off x="7092912" y="1964617"/>
                <a:ext cx="410200" cy="410198"/>
                <a:chOff x="4471992" y="4024421"/>
                <a:chExt cx="410200" cy="410198"/>
              </a:xfrm>
            </p:grpSpPr>
            <p:sp>
              <p:nvSpPr>
                <p:cNvPr id="69" name="Rectangle 68">
                  <a:extLst>
                    <a:ext uri="{FF2B5EF4-FFF2-40B4-BE49-F238E27FC236}">
                      <a16:creationId xmlns:a16="http://schemas.microsoft.com/office/drawing/2014/main" id="{5E2154ED-6480-49E9-A7E6-509E844F4797}"/>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0" name="Freeform: Shape 69">
                  <a:extLst>
                    <a:ext uri="{FF2B5EF4-FFF2-40B4-BE49-F238E27FC236}">
                      <a16:creationId xmlns:a16="http://schemas.microsoft.com/office/drawing/2014/main" id="{18079B30-A7D1-49A9-8421-0681C82FE30F}"/>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67" name="TextBox 66">
                <a:extLst>
                  <a:ext uri="{FF2B5EF4-FFF2-40B4-BE49-F238E27FC236}">
                    <a16:creationId xmlns:a16="http://schemas.microsoft.com/office/drawing/2014/main" id="{DE84379D-ED87-4118-880C-F8E5BAB7EE37}"/>
                  </a:ext>
                </a:extLst>
              </p:cNvPr>
              <p:cNvSpPr txBox="1"/>
              <p:nvPr/>
            </p:nvSpPr>
            <p:spPr>
              <a:xfrm>
                <a:off x="6971706" y="2541789"/>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免费家居装修赠送</a:t>
                </a:r>
              </a:p>
            </p:txBody>
          </p:sp>
          <p:sp>
            <p:nvSpPr>
              <p:cNvPr id="68" name="TextBox 67">
                <a:extLst>
                  <a:ext uri="{FF2B5EF4-FFF2-40B4-BE49-F238E27FC236}">
                    <a16:creationId xmlns:a16="http://schemas.microsoft.com/office/drawing/2014/main" id="{84F18548-79A0-4720-AFC8-BD955F6DD4B4}"/>
                  </a:ext>
                </a:extLst>
              </p:cNvPr>
              <p:cNvSpPr txBox="1"/>
              <p:nvPr/>
            </p:nvSpPr>
            <p:spPr>
              <a:xfrm>
                <a:off x="6993725" y="2794134"/>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提供免费赠送家居装修套餐，增加投资者的投资价值和回报</a:t>
                </a:r>
              </a:p>
            </p:txBody>
          </p:sp>
        </p:grpSp>
        <p:grpSp>
          <p:nvGrpSpPr>
            <p:cNvPr id="79" name="Group 78">
              <a:extLst>
                <a:ext uri="{FF2B5EF4-FFF2-40B4-BE49-F238E27FC236}">
                  <a16:creationId xmlns:a16="http://schemas.microsoft.com/office/drawing/2014/main" id="{E625B1BF-7B2F-4C29-A676-2A507DFA2211}"/>
                </a:ext>
              </a:extLst>
            </p:cNvPr>
            <p:cNvGrpSpPr/>
            <p:nvPr/>
          </p:nvGrpSpPr>
          <p:grpSpPr>
            <a:xfrm>
              <a:off x="9517668" y="1891211"/>
              <a:ext cx="2001232" cy="1563817"/>
              <a:chOff x="9517668" y="1966478"/>
              <a:chExt cx="2001232" cy="1563817"/>
            </a:xfrm>
          </p:grpSpPr>
          <p:grpSp>
            <p:nvGrpSpPr>
              <p:cNvPr id="72" name="Group 71">
                <a:extLst>
                  <a:ext uri="{FF2B5EF4-FFF2-40B4-BE49-F238E27FC236}">
                    <a16:creationId xmlns:a16="http://schemas.microsoft.com/office/drawing/2014/main" id="{4181401E-6106-4F4E-A742-B4D4FDD035B3}"/>
                  </a:ext>
                </a:extLst>
              </p:cNvPr>
              <p:cNvGrpSpPr/>
              <p:nvPr/>
            </p:nvGrpSpPr>
            <p:grpSpPr>
              <a:xfrm>
                <a:off x="9639767" y="1966478"/>
                <a:ext cx="410200" cy="410198"/>
                <a:chOff x="5417189" y="4024421"/>
                <a:chExt cx="410200" cy="410198"/>
              </a:xfrm>
            </p:grpSpPr>
            <p:sp>
              <p:nvSpPr>
                <p:cNvPr id="75" name="Rectangle 74">
                  <a:extLst>
                    <a:ext uri="{FF2B5EF4-FFF2-40B4-BE49-F238E27FC236}">
                      <a16:creationId xmlns:a16="http://schemas.microsoft.com/office/drawing/2014/main" id="{78748C9B-FF66-4C79-A184-D444CC9DBC72}"/>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6" name="Freeform: Shape 75">
                  <a:extLst>
                    <a:ext uri="{FF2B5EF4-FFF2-40B4-BE49-F238E27FC236}">
                      <a16:creationId xmlns:a16="http://schemas.microsoft.com/office/drawing/2014/main" id="{DE1F291E-169D-4A43-B88D-B8F1EA86BA6A}"/>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73" name="TextBox 72">
                <a:extLst>
                  <a:ext uri="{FF2B5EF4-FFF2-40B4-BE49-F238E27FC236}">
                    <a16:creationId xmlns:a16="http://schemas.microsoft.com/office/drawing/2014/main" id="{6F5803FD-8768-40B3-BF11-75A563F99CB9}"/>
                  </a:ext>
                </a:extLst>
              </p:cNvPr>
              <p:cNvSpPr txBox="1"/>
              <p:nvPr/>
            </p:nvSpPr>
            <p:spPr>
              <a:xfrm>
                <a:off x="9517668" y="2539927"/>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优惠贷款还款</a:t>
                </a:r>
              </a:p>
            </p:txBody>
          </p:sp>
          <p:sp>
            <p:nvSpPr>
              <p:cNvPr id="74" name="TextBox 73">
                <a:extLst>
                  <a:ext uri="{FF2B5EF4-FFF2-40B4-BE49-F238E27FC236}">
                    <a16:creationId xmlns:a16="http://schemas.microsoft.com/office/drawing/2014/main" id="{C65FEC3F-5C9F-42EF-BD94-001FC2EFE4F5}"/>
                  </a:ext>
                </a:extLst>
              </p:cNvPr>
              <p:cNvSpPr txBox="1"/>
              <p:nvPr/>
            </p:nvSpPr>
            <p:spPr>
              <a:xfrm>
                <a:off x="9539687" y="2792272"/>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提供贷款利率优惠和灵活的还款方式，降低投资者的资金压力</a:t>
                </a:r>
              </a:p>
            </p:txBody>
          </p:sp>
        </p:grpSp>
        <p:grpSp>
          <p:nvGrpSpPr>
            <p:cNvPr id="59" name="Group 58">
              <a:extLst>
                <a:ext uri="{FF2B5EF4-FFF2-40B4-BE49-F238E27FC236}">
                  <a16:creationId xmlns:a16="http://schemas.microsoft.com/office/drawing/2014/main" id="{F1212BBF-0806-4EC6-9FFA-78A28326BAB7}"/>
                </a:ext>
              </a:extLst>
            </p:cNvPr>
            <p:cNvGrpSpPr/>
            <p:nvPr/>
          </p:nvGrpSpPr>
          <p:grpSpPr>
            <a:xfrm>
              <a:off x="4148757" y="4282825"/>
              <a:ext cx="7291258" cy="776592"/>
              <a:chOff x="4148757" y="4282825"/>
              <a:chExt cx="7291258" cy="776592"/>
            </a:xfrm>
          </p:grpSpPr>
          <p:sp>
            <p:nvSpPr>
              <p:cNvPr id="100" name="TextBox 99">
                <a:extLst>
                  <a:ext uri="{FF2B5EF4-FFF2-40B4-BE49-F238E27FC236}">
                    <a16:creationId xmlns:a16="http://schemas.microsoft.com/office/drawing/2014/main" id="{1C0AFDB6-B6FA-4D5B-959B-D3A48B7F015F}"/>
                  </a:ext>
                </a:extLst>
              </p:cNvPr>
              <p:cNvSpPr txBox="1"/>
              <p:nvPr/>
            </p:nvSpPr>
            <p:spPr>
              <a:xfrm>
                <a:off x="4148757" y="4282825"/>
                <a:ext cx="7257217"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投资优惠政策的设计</a:t>
                </a:r>
              </a:p>
            </p:txBody>
          </p:sp>
          <p:sp>
            <p:nvSpPr>
              <p:cNvPr id="101" name="TextBox 100">
                <a:extLst>
                  <a:ext uri="{FF2B5EF4-FFF2-40B4-BE49-F238E27FC236}">
                    <a16:creationId xmlns:a16="http://schemas.microsoft.com/office/drawing/2014/main" id="{DD214761-8A8E-42C4-B5AE-7D85CFF7F959}"/>
                  </a:ext>
                </a:extLst>
              </p:cNvPr>
              <p:cNvSpPr txBox="1"/>
              <p:nvPr/>
            </p:nvSpPr>
            <p:spPr>
              <a:xfrm>
                <a:off x="4182798" y="4764593"/>
                <a:ext cx="7257217" cy="294824"/>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如何制定吸引投资者的投资优惠政策，提高投资决策速度和效率。</a:t>
                </a:r>
              </a:p>
            </p:txBody>
          </p:sp>
        </p:grpSp>
      </p:grpSp>
      <p:sp>
        <p:nvSpPr>
          <p:cNvPr id="103" name="Title 102"/>
          <p:cNvSpPr>
            <a:spLocks noGrp="1"/>
          </p:cNvSpPr>
          <p:nvPr>
            <p:ph type="title"/>
          </p:nvPr>
        </p:nvSpPr>
        <p:spPr/>
        <p:txBody>
          <a:bodyPr wrap="square">
            <a:normAutofit/>
          </a:bodyPr>
          <a:lstStyle/>
          <a:p>
            <a:pPr lvl="0"/>
            <a:r>
              <a:rPr lang="en-US" dirty="0"/>
              <a:t>精心打造，优惠无处不在</a:t>
            </a:r>
          </a:p>
        </p:txBody>
      </p:sp>
    </p:spTree>
    <p:custDataLst>
      <p:tags r:id="rId1"/>
    </p:custDataLst>
    <p:extLst>
      <p:ext uri="{BB962C8B-B14F-4D97-AF65-F5344CB8AC3E}">
        <p14:creationId xmlns:p14="http://schemas.microsoft.com/office/powerpoint/2010/main" val="3703862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FFDB64-73E4-348C-9DE9-316F895512BA}"/>
              </a:ext>
            </a:extLst>
          </p:cNvPr>
          <p:cNvGrpSpPr/>
          <p:nvPr/>
        </p:nvGrpSpPr>
        <p:grpSpPr>
          <a:xfrm>
            <a:off x="671172" y="1446153"/>
            <a:ext cx="10853169" cy="4433649"/>
            <a:chOff x="671172" y="1446153"/>
            <a:chExt cx="10853169" cy="4433649"/>
          </a:xfrm>
        </p:grpSpPr>
        <p:grpSp>
          <p:nvGrpSpPr>
            <p:cNvPr id="4" name="Group 3">
              <a:extLst>
                <a:ext uri="{FF2B5EF4-FFF2-40B4-BE49-F238E27FC236}">
                  <a16:creationId xmlns:a16="http://schemas.microsoft.com/office/drawing/2014/main" id="{14BA59CC-C153-EA99-4C58-6DC2EBCC7E57}"/>
                </a:ext>
              </a:extLst>
            </p:cNvPr>
            <p:cNvGrpSpPr/>
            <p:nvPr/>
          </p:nvGrpSpPr>
          <p:grpSpPr>
            <a:xfrm>
              <a:off x="8040954" y="3561367"/>
              <a:ext cx="3483387" cy="2318435"/>
              <a:chOff x="6168612" y="3561367"/>
              <a:chExt cx="3483387" cy="2318435"/>
            </a:xfrm>
          </p:grpSpPr>
          <p:sp>
            <p:nvSpPr>
              <p:cNvPr id="26" name="Rectangle: Rounded Corners 25">
                <a:extLst>
                  <a:ext uri="{FF2B5EF4-FFF2-40B4-BE49-F238E27FC236}">
                    <a16:creationId xmlns:a16="http://schemas.microsoft.com/office/drawing/2014/main" id="{95D32728-FE47-6285-35DA-81C6C3A01A90}"/>
                  </a:ext>
                </a:extLst>
              </p:cNvPr>
              <p:cNvSpPr/>
              <p:nvPr/>
            </p:nvSpPr>
            <p:spPr>
              <a:xfrm>
                <a:off x="6168612" y="3561367"/>
                <a:ext cx="3483387" cy="2318435"/>
              </a:xfrm>
              <a:prstGeom prst="roundRect">
                <a:avLst>
                  <a:gd name="adj" fmla="val 13637"/>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8CE8692-0D90-49DD-3F79-E7CCA487530E}"/>
                  </a:ext>
                </a:extLst>
              </p:cNvPr>
              <p:cNvSpPr/>
              <p:nvPr/>
            </p:nvSpPr>
            <p:spPr>
              <a:xfrm flipH="1">
                <a:off x="6724066"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及时回答投资者的疑问，提供个性化的投资建议和服务</a:t>
                </a:r>
              </a:p>
            </p:txBody>
          </p:sp>
          <p:sp>
            <p:nvSpPr>
              <p:cNvPr id="28" name="TextBox 27">
                <a:extLst>
                  <a:ext uri="{FF2B5EF4-FFF2-40B4-BE49-F238E27FC236}">
                    <a16:creationId xmlns:a16="http://schemas.microsoft.com/office/drawing/2014/main" id="{E2EFB19A-517E-952F-8B09-C17A49DF082F}"/>
                  </a:ext>
                </a:extLst>
              </p:cNvPr>
              <p:cNvSpPr txBox="1"/>
              <p:nvPr/>
            </p:nvSpPr>
            <p:spPr>
              <a:xfrm>
                <a:off x="6724066"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与投资者保持沟通</a:t>
                </a:r>
              </a:p>
            </p:txBody>
          </p:sp>
          <p:grpSp>
            <p:nvGrpSpPr>
              <p:cNvPr id="29" name="Group 28">
                <a:extLst>
                  <a:ext uri="{FF2B5EF4-FFF2-40B4-BE49-F238E27FC236}">
                    <a16:creationId xmlns:a16="http://schemas.microsoft.com/office/drawing/2014/main" id="{59883589-3B29-883F-8B10-FD47445E1378}"/>
                  </a:ext>
                </a:extLst>
              </p:cNvPr>
              <p:cNvGrpSpPr>
                <a:grpSpLocks/>
              </p:cNvGrpSpPr>
              <p:nvPr/>
            </p:nvGrpSpPr>
            <p:grpSpPr>
              <a:xfrm>
                <a:off x="7704137" y="4020807"/>
                <a:ext cx="412337" cy="410198"/>
                <a:chOff x="6269788" y="247125"/>
                <a:chExt cx="410200" cy="410198"/>
              </a:xfrm>
            </p:grpSpPr>
            <p:sp>
              <p:nvSpPr>
                <p:cNvPr id="30" name="Rectangle: Rounded Corners 29">
                  <a:extLst>
                    <a:ext uri="{FF2B5EF4-FFF2-40B4-BE49-F238E27FC236}">
                      <a16:creationId xmlns:a16="http://schemas.microsoft.com/office/drawing/2014/main" id="{BDBE2191-A38A-5A58-6B46-9A87B1B17BCB}"/>
                    </a:ext>
                  </a:extLst>
                </p:cNvPr>
                <p:cNvSpPr/>
                <p:nvPr/>
              </p:nvSpPr>
              <p:spPr>
                <a:xfrm>
                  <a:off x="6269788" y="247125"/>
                  <a:ext cx="410200" cy="410198"/>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1" name="Freeform: Shape 30">
                  <a:extLst>
                    <a:ext uri="{FF2B5EF4-FFF2-40B4-BE49-F238E27FC236}">
                      <a16:creationId xmlns:a16="http://schemas.microsoft.com/office/drawing/2014/main" id="{71D19C59-5538-8D61-669B-11B2278A7CD0}"/>
                    </a:ext>
                  </a:extLst>
                </p:cNvPr>
                <p:cNvSpPr/>
                <p:nvPr/>
              </p:nvSpPr>
              <p:spPr>
                <a:xfrm>
                  <a:off x="6385888" y="387703"/>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5" name="Group 4">
              <a:extLst>
                <a:ext uri="{FF2B5EF4-FFF2-40B4-BE49-F238E27FC236}">
                  <a16:creationId xmlns:a16="http://schemas.microsoft.com/office/drawing/2014/main" id="{2A87C662-3FB9-7119-0DE8-239D973D07D0}"/>
                </a:ext>
              </a:extLst>
            </p:cNvPr>
            <p:cNvGrpSpPr/>
            <p:nvPr/>
          </p:nvGrpSpPr>
          <p:grpSpPr>
            <a:xfrm>
              <a:off x="4356063" y="3561367"/>
              <a:ext cx="3483387" cy="2318435"/>
              <a:chOff x="3485205" y="3561367"/>
              <a:chExt cx="3483387" cy="2318435"/>
            </a:xfrm>
          </p:grpSpPr>
          <p:sp>
            <p:nvSpPr>
              <p:cNvPr id="20" name="Rectangle: Rounded Corners 19">
                <a:extLst>
                  <a:ext uri="{FF2B5EF4-FFF2-40B4-BE49-F238E27FC236}">
                    <a16:creationId xmlns:a16="http://schemas.microsoft.com/office/drawing/2014/main" id="{B814151C-9439-777C-D9E4-AC3E013291D8}"/>
                  </a:ext>
                </a:extLst>
              </p:cNvPr>
              <p:cNvSpPr/>
              <p:nvPr/>
            </p:nvSpPr>
            <p:spPr>
              <a:xfrm>
                <a:off x="3485205" y="3561367"/>
                <a:ext cx="3483387" cy="2318435"/>
              </a:xfrm>
              <a:prstGeom prst="roundRect">
                <a:avLst>
                  <a:gd name="adj" fmla="val 13637"/>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DCF4F85-5B36-447F-270F-CCA5D3E5B4B1}"/>
                  </a:ext>
                </a:extLst>
              </p:cNvPr>
              <p:cNvSpPr/>
              <p:nvPr/>
            </p:nvSpPr>
            <p:spPr>
              <a:xfrm flipH="1">
                <a:off x="4040659"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明确披露优惠政策的具体内容和条件，避免模糊和误导</a:t>
                </a:r>
              </a:p>
            </p:txBody>
          </p:sp>
          <p:sp>
            <p:nvSpPr>
              <p:cNvPr id="22" name="TextBox 21">
                <a:extLst>
                  <a:ext uri="{FF2B5EF4-FFF2-40B4-BE49-F238E27FC236}">
                    <a16:creationId xmlns:a16="http://schemas.microsoft.com/office/drawing/2014/main" id="{0195FE87-1860-057C-6BE8-54EA8812B3FC}"/>
                  </a:ext>
                </a:extLst>
              </p:cNvPr>
              <p:cNvSpPr txBox="1"/>
              <p:nvPr/>
            </p:nvSpPr>
            <p:spPr>
              <a:xfrm>
                <a:off x="4040659"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优惠政策的透明度</a:t>
                </a:r>
              </a:p>
            </p:txBody>
          </p:sp>
          <p:grpSp>
            <p:nvGrpSpPr>
              <p:cNvPr id="23" name="Group 22">
                <a:extLst>
                  <a:ext uri="{FF2B5EF4-FFF2-40B4-BE49-F238E27FC236}">
                    <a16:creationId xmlns:a16="http://schemas.microsoft.com/office/drawing/2014/main" id="{9AEF1C11-FDF5-91D5-5A29-445ABB66129C}"/>
                  </a:ext>
                </a:extLst>
              </p:cNvPr>
              <p:cNvGrpSpPr/>
              <p:nvPr/>
            </p:nvGrpSpPr>
            <p:grpSpPr>
              <a:xfrm>
                <a:off x="5020730" y="4020807"/>
                <a:ext cx="412337" cy="410198"/>
                <a:chOff x="881160" y="2234807"/>
                <a:chExt cx="412337" cy="410198"/>
              </a:xfrm>
            </p:grpSpPr>
            <p:sp>
              <p:nvSpPr>
                <p:cNvPr id="24" name="Rectangle: Rounded Corners 23">
                  <a:extLst>
                    <a:ext uri="{FF2B5EF4-FFF2-40B4-BE49-F238E27FC236}">
                      <a16:creationId xmlns:a16="http://schemas.microsoft.com/office/drawing/2014/main" id="{F4739F1D-2463-58A2-058D-00143C9DB38D}"/>
                    </a:ext>
                  </a:extLst>
                </p:cNvPr>
                <p:cNvSpPr/>
                <p:nvPr/>
              </p:nvSpPr>
              <p:spPr>
                <a:xfrm>
                  <a:off x="881160" y="2234807"/>
                  <a:ext cx="412337" cy="410198"/>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5" name="Freeform: Shape 24">
                  <a:extLst>
                    <a:ext uri="{FF2B5EF4-FFF2-40B4-BE49-F238E27FC236}">
                      <a16:creationId xmlns:a16="http://schemas.microsoft.com/office/drawing/2014/main" id="{E6047589-A81D-960E-5999-152DDA830449}"/>
                    </a:ext>
                  </a:extLst>
                </p:cNvPr>
                <p:cNvSpPr/>
                <p:nvPr/>
              </p:nvSpPr>
              <p:spPr>
                <a:xfrm>
                  <a:off x="1005713" y="2357255"/>
                  <a:ext cx="163232"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6" name="Group 5">
              <a:extLst>
                <a:ext uri="{FF2B5EF4-FFF2-40B4-BE49-F238E27FC236}">
                  <a16:creationId xmlns:a16="http://schemas.microsoft.com/office/drawing/2014/main" id="{07BDDEF2-C215-0711-43B4-0A43C175A003}"/>
                </a:ext>
              </a:extLst>
            </p:cNvPr>
            <p:cNvGrpSpPr/>
            <p:nvPr/>
          </p:nvGrpSpPr>
          <p:grpSpPr>
            <a:xfrm>
              <a:off x="671172" y="3561367"/>
              <a:ext cx="3483387" cy="2318435"/>
              <a:chOff x="801798" y="3561367"/>
              <a:chExt cx="3483387" cy="2318435"/>
            </a:xfrm>
          </p:grpSpPr>
          <p:sp>
            <p:nvSpPr>
              <p:cNvPr id="14" name="Rectangle: Rounded Corners 13">
                <a:extLst>
                  <a:ext uri="{FF2B5EF4-FFF2-40B4-BE49-F238E27FC236}">
                    <a16:creationId xmlns:a16="http://schemas.microsoft.com/office/drawing/2014/main" id="{2BC6336C-EA4F-E1F1-E8D7-8466EAA2CEB1}"/>
                  </a:ext>
                </a:extLst>
              </p:cNvPr>
              <p:cNvSpPr/>
              <p:nvPr/>
            </p:nvSpPr>
            <p:spPr>
              <a:xfrm>
                <a:off x="801798" y="3561367"/>
                <a:ext cx="3483387" cy="2318435"/>
              </a:xfrm>
              <a:prstGeom prst="roundRect">
                <a:avLst>
                  <a:gd name="adj" fmla="val 13637"/>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7751F1A-8898-69C1-801A-68F79A9A1297}"/>
                  </a:ext>
                </a:extLst>
              </p:cNvPr>
              <p:cNvSpPr/>
              <p:nvPr/>
            </p:nvSpPr>
            <p:spPr>
              <a:xfrm flipH="1">
                <a:off x="1357252"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详细介绍房产项目的位置、规划、面积和价格等信息</a:t>
                </a:r>
              </a:p>
            </p:txBody>
          </p:sp>
          <p:sp>
            <p:nvSpPr>
              <p:cNvPr id="16" name="TextBox 15">
                <a:extLst>
                  <a:ext uri="{FF2B5EF4-FFF2-40B4-BE49-F238E27FC236}">
                    <a16:creationId xmlns:a16="http://schemas.microsoft.com/office/drawing/2014/main" id="{63CFE373-5162-1D90-C494-D08AF253679F}"/>
                  </a:ext>
                </a:extLst>
              </p:cNvPr>
              <p:cNvSpPr txBox="1"/>
              <p:nvPr/>
            </p:nvSpPr>
            <p:spPr>
              <a:xfrm>
                <a:off x="1357252"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投资信息全览</a:t>
                </a:r>
              </a:p>
            </p:txBody>
          </p:sp>
          <p:grpSp>
            <p:nvGrpSpPr>
              <p:cNvPr id="17" name="Group 16">
                <a:extLst>
                  <a:ext uri="{FF2B5EF4-FFF2-40B4-BE49-F238E27FC236}">
                    <a16:creationId xmlns:a16="http://schemas.microsoft.com/office/drawing/2014/main" id="{41823297-D915-3556-367A-4A2DE32871A7}"/>
                  </a:ext>
                </a:extLst>
              </p:cNvPr>
              <p:cNvGrpSpPr>
                <a:grpSpLocks/>
              </p:cNvGrpSpPr>
              <p:nvPr/>
            </p:nvGrpSpPr>
            <p:grpSpPr>
              <a:xfrm>
                <a:off x="2337323" y="4020807"/>
                <a:ext cx="412337" cy="410198"/>
                <a:chOff x="4808321" y="411032"/>
                <a:chExt cx="410200" cy="410198"/>
              </a:xfrm>
            </p:grpSpPr>
            <p:sp>
              <p:nvSpPr>
                <p:cNvPr id="18" name="Rectangle: Rounded Corners 17">
                  <a:extLst>
                    <a:ext uri="{FF2B5EF4-FFF2-40B4-BE49-F238E27FC236}">
                      <a16:creationId xmlns:a16="http://schemas.microsoft.com/office/drawing/2014/main" id="{B608872F-664B-BC2C-5616-7E4463B8C159}"/>
                    </a:ext>
                  </a:extLst>
                </p:cNvPr>
                <p:cNvSpPr/>
                <p:nvPr/>
              </p:nvSpPr>
              <p:spPr>
                <a:xfrm>
                  <a:off x="4808321" y="411032"/>
                  <a:ext cx="410200" cy="410198"/>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9" name="Freeform: Shape 18">
                  <a:extLst>
                    <a:ext uri="{FF2B5EF4-FFF2-40B4-BE49-F238E27FC236}">
                      <a16:creationId xmlns:a16="http://schemas.microsoft.com/office/drawing/2014/main" id="{BE27C1E1-E16B-0B0C-DBF1-B9907715EF08}"/>
                    </a:ext>
                  </a:extLst>
                </p:cNvPr>
                <p:cNvSpPr/>
                <p:nvPr/>
              </p:nvSpPr>
              <p:spPr>
                <a:xfrm>
                  <a:off x="4924421" y="545211"/>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7" name="TextBox 6">
              <a:extLst>
                <a:ext uri="{FF2B5EF4-FFF2-40B4-BE49-F238E27FC236}">
                  <a16:creationId xmlns:a16="http://schemas.microsoft.com/office/drawing/2014/main" id="{59F15A88-D2FF-B2C6-EC5F-3527FB8454DC}"/>
                </a:ext>
              </a:extLst>
            </p:cNvPr>
            <p:cNvSpPr txBox="1"/>
            <p:nvPr/>
          </p:nvSpPr>
          <p:spPr>
            <a:xfrm>
              <a:off x="685686" y="1446153"/>
              <a:ext cx="2509206" cy="830997"/>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吸引投资者的有效策略</a:t>
              </a:r>
              <a:endParaRPr lang="en-US" altLang="zh-CN" sz="2800" b="1" dirty="0"/>
            </a:p>
          </p:txBody>
        </p:sp>
        <p:sp>
          <p:nvSpPr>
            <p:cNvPr id="8" name="Rectangle 7">
              <a:extLst>
                <a:ext uri="{FF2B5EF4-FFF2-40B4-BE49-F238E27FC236}">
                  <a16:creationId xmlns:a16="http://schemas.microsoft.com/office/drawing/2014/main" id="{D1451E6C-4C20-DB0F-CC7A-FA3D671C0D36}"/>
                </a:ext>
              </a:extLst>
            </p:cNvPr>
            <p:cNvSpPr/>
            <p:nvPr/>
          </p:nvSpPr>
          <p:spPr>
            <a:xfrm flipH="1">
              <a:off x="685685" y="2365698"/>
              <a:ext cx="4524668" cy="516423"/>
            </a:xfrm>
            <a:prstGeom prst="rect">
              <a:avLst/>
            </a:prstGeom>
            <a:ln>
              <a:noFill/>
            </a:ln>
          </p:spPr>
          <p:txBody>
            <a:bodyPr wrap="square" lIns="91440" tIns="45720" rIns="91440" bIns="45720" anchor="t">
              <a:spAutoFit/>
            </a:bodyPr>
            <a:lstStyle/>
            <a:p>
              <a:pP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通过提供详尽的投资信息和优惠政策提高投资者的投资决策速度和效率。</a:t>
              </a:r>
            </a:p>
          </p:txBody>
        </p:sp>
      </p:grpSp>
      <p:sp>
        <p:nvSpPr>
          <p:cNvPr id="33" name="Title 32"/>
          <p:cNvSpPr>
            <a:spLocks noGrp="1"/>
          </p:cNvSpPr>
          <p:nvPr>
            <p:ph type="title"/>
          </p:nvPr>
        </p:nvSpPr>
        <p:spPr/>
        <p:txBody>
          <a:bodyPr wrap="square">
            <a:normAutofit/>
          </a:bodyPr>
          <a:lstStyle/>
          <a:p>
            <a:pPr lvl="0"/>
            <a:r>
              <a:rPr lang="en-US" dirty="0"/>
              <a:t>有效吸引投资者的策略</a:t>
            </a:r>
          </a:p>
        </p:txBody>
      </p:sp>
    </p:spTree>
    <p:custDataLst>
      <p:tags r:id="rId1"/>
    </p:custDataLst>
    <p:extLst>
      <p:ext uri="{BB962C8B-B14F-4D97-AF65-F5344CB8AC3E}">
        <p14:creationId xmlns:p14="http://schemas.microsoft.com/office/powerpoint/2010/main" val="2729831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05.双十一房地产投资</a:t>
            </a:r>
          </a:p>
        </p:txBody>
      </p:sp>
      <p:sp>
        <p:nvSpPr>
          <p:cNvPr id="25" name="Text Placeholder 24"/>
          <p:cNvSpPr>
            <a:spLocks noGrp="1"/>
          </p:cNvSpPr>
          <p:nvPr>
            <p:ph type="body" sz="quarter" idx="1"/>
          </p:nvPr>
        </p:nvSpPr>
        <p:spPr/>
        <p:txBody>
          <a:bodyPr wrap="square">
            <a:normAutofit/>
          </a:bodyPr>
          <a:lstStyle/>
          <a:p>
            <a:pPr lvl="0"/>
            <a:r>
              <a:rPr lang="zh-CN" altLang="en-US"/>
              <a:t>制定双十一投资优惠</a:t>
            </a:r>
          </a:p>
        </p:txBody>
      </p:sp>
    </p:spTree>
    <p:custDataLst>
      <p:tags r:id="rId1"/>
    </p:custDataLst>
    <p:extLst>
      <p:ext uri="{BB962C8B-B14F-4D97-AF65-F5344CB8AC3E}">
        <p14:creationId xmlns:p14="http://schemas.microsoft.com/office/powerpoint/2010/main" val="3369088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914785" y="1338573"/>
            <a:ext cx="10604115" cy="4792042"/>
            <a:chOff x="914785" y="1338573"/>
            <a:chExt cx="10604115" cy="4792042"/>
          </a:xfrm>
        </p:grpSpPr>
        <p:sp>
          <p:nvSpPr>
            <p:cNvPr id="2" name="Rectangle: Rounded Corners 1">
              <a:extLst>
                <a:ext uri="{FF2B5EF4-FFF2-40B4-BE49-F238E27FC236}">
                  <a16:creationId xmlns:a16="http://schemas.microsoft.com/office/drawing/2014/main" id="{D146D1FA-79D0-4029-870E-16CE59ED6954}"/>
                </a:ext>
              </a:extLst>
            </p:cNvPr>
            <p:cNvSpPr/>
            <p:nvPr/>
          </p:nvSpPr>
          <p:spPr>
            <a:xfrm>
              <a:off x="5543869" y="2325929"/>
              <a:ext cx="3469387" cy="3467782"/>
            </a:xfrm>
            <a:prstGeom prst="roundRect">
              <a:avLst>
                <a:gd name="adj" fmla="val 7022"/>
              </a:avLst>
            </a:prstGeom>
            <a:blipFill rotWithShape="0">
              <a:blip r:embed="rId3"/>
              <a:srcRect/>
              <a:stretch>
                <a:fillRect t="-12500" b="-1250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3" name="Rectangle: Rounded Corners 2">
              <a:extLst>
                <a:ext uri="{FF2B5EF4-FFF2-40B4-BE49-F238E27FC236}">
                  <a16:creationId xmlns:a16="http://schemas.microsoft.com/office/drawing/2014/main" id="{DBFFE572-EFD1-4DF1-8482-D87A5704F231}"/>
                </a:ext>
              </a:extLst>
            </p:cNvPr>
            <p:cNvSpPr/>
            <p:nvPr/>
          </p:nvSpPr>
          <p:spPr>
            <a:xfrm>
              <a:off x="9154623" y="1653723"/>
              <a:ext cx="1946191" cy="1945290"/>
            </a:xfrm>
            <a:prstGeom prst="roundRect">
              <a:avLst>
                <a:gd name="adj" fmla="val 7022"/>
              </a:avLst>
            </a:prstGeom>
            <a:blipFill rotWithShape="0">
              <a:blip r:embed="rId4"/>
              <a:srcRect/>
              <a:stretch>
                <a:fillRect l="-25050" r="-2505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4" name="Rectangle: Rounded Corners 3">
              <a:extLst>
                <a:ext uri="{FF2B5EF4-FFF2-40B4-BE49-F238E27FC236}">
                  <a16:creationId xmlns:a16="http://schemas.microsoft.com/office/drawing/2014/main" id="{E62C02E2-99DB-488D-96B9-109679F7DDD7}"/>
                </a:ext>
              </a:extLst>
            </p:cNvPr>
            <p:cNvSpPr/>
            <p:nvPr/>
          </p:nvSpPr>
          <p:spPr>
            <a:xfrm>
              <a:off x="9154623" y="3767433"/>
              <a:ext cx="2364277" cy="2363182"/>
            </a:xfrm>
            <a:prstGeom prst="roundRect">
              <a:avLst>
                <a:gd name="adj" fmla="val 7022"/>
              </a:avLst>
            </a:prstGeom>
            <a:blipFill rotWithShape="0">
              <a:blip r:embed="rId5"/>
              <a:srcRect/>
              <a:stretch>
                <a:fillRect l="-28430" r="-2843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grpSp>
          <p:nvGrpSpPr>
            <p:cNvPr id="6" name="Group 5">
              <a:extLst>
                <a:ext uri="{FF2B5EF4-FFF2-40B4-BE49-F238E27FC236}">
                  <a16:creationId xmlns:a16="http://schemas.microsoft.com/office/drawing/2014/main" id="{7AB09892-55BF-44C4-841D-5770201D3772}"/>
                </a:ext>
              </a:extLst>
            </p:cNvPr>
            <p:cNvGrpSpPr/>
            <p:nvPr/>
          </p:nvGrpSpPr>
          <p:grpSpPr>
            <a:xfrm>
              <a:off x="914785" y="5136408"/>
              <a:ext cx="3838543" cy="705906"/>
              <a:chOff x="788068" y="3924911"/>
              <a:chExt cx="3838543" cy="705906"/>
            </a:xfrm>
          </p:grpSpPr>
          <p:sp>
            <p:nvSpPr>
              <p:cNvPr id="7" name="TextBox 6">
                <a:extLst>
                  <a:ext uri="{FF2B5EF4-FFF2-40B4-BE49-F238E27FC236}">
                    <a16:creationId xmlns:a16="http://schemas.microsoft.com/office/drawing/2014/main" id="{32A0D66B-5BCA-4556-A8CA-8F24DE36C968}"/>
                  </a:ext>
                </a:extLst>
              </p:cNvPr>
              <p:cNvSpPr txBox="1"/>
              <p:nvPr/>
            </p:nvSpPr>
            <p:spPr>
              <a:xfrm>
                <a:off x="1384430" y="4032633"/>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多元投资选择</a:t>
                </a:r>
              </a:p>
            </p:txBody>
          </p:sp>
          <p:sp>
            <p:nvSpPr>
              <p:cNvPr id="8" name="Rectangle 7">
                <a:extLst>
                  <a:ext uri="{FF2B5EF4-FFF2-40B4-BE49-F238E27FC236}">
                    <a16:creationId xmlns:a16="http://schemas.microsoft.com/office/drawing/2014/main" id="{EDD93D84-3817-4CCC-B4A2-9D87A9E3982E}"/>
                  </a:ext>
                </a:extLst>
              </p:cNvPr>
              <p:cNvSpPr/>
              <p:nvPr/>
            </p:nvSpPr>
            <p:spPr>
              <a:xfrm flipH="1">
                <a:off x="1384429" y="4335993"/>
                <a:ext cx="3242181" cy="294824"/>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提供多样化的投资项目，满足不同投资者需求</a:t>
                </a:r>
              </a:p>
            </p:txBody>
          </p:sp>
          <p:sp>
            <p:nvSpPr>
              <p:cNvPr id="9" name="TextBox 8">
                <a:extLst>
                  <a:ext uri="{FF2B5EF4-FFF2-40B4-BE49-F238E27FC236}">
                    <a16:creationId xmlns:a16="http://schemas.microsoft.com/office/drawing/2014/main" id="{4AE5470E-143C-490B-8829-40484E875B69}"/>
                  </a:ext>
                </a:extLst>
              </p:cNvPr>
              <p:cNvSpPr txBox="1"/>
              <p:nvPr/>
            </p:nvSpPr>
            <p:spPr>
              <a:xfrm>
                <a:off x="788068" y="3924911"/>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03</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grpSp>
        <p:grpSp>
          <p:nvGrpSpPr>
            <p:cNvPr id="10" name="Group 9">
              <a:extLst>
                <a:ext uri="{FF2B5EF4-FFF2-40B4-BE49-F238E27FC236}">
                  <a16:creationId xmlns:a16="http://schemas.microsoft.com/office/drawing/2014/main" id="{9682E951-3FEA-4DDE-9B8F-4EFB952A1717}"/>
                </a:ext>
              </a:extLst>
            </p:cNvPr>
            <p:cNvGrpSpPr/>
            <p:nvPr/>
          </p:nvGrpSpPr>
          <p:grpSpPr>
            <a:xfrm>
              <a:off x="914785" y="3086864"/>
              <a:ext cx="3804544" cy="705906"/>
              <a:chOff x="783209" y="1377896"/>
              <a:chExt cx="3804544" cy="705906"/>
            </a:xfrm>
          </p:grpSpPr>
          <p:sp>
            <p:nvSpPr>
              <p:cNvPr id="11" name="TextBox 10">
                <a:extLst>
                  <a:ext uri="{FF2B5EF4-FFF2-40B4-BE49-F238E27FC236}">
                    <a16:creationId xmlns:a16="http://schemas.microsoft.com/office/drawing/2014/main" id="{A79313C7-67A8-43B7-82FC-3EAD34B6DE8E}"/>
                  </a:ext>
                </a:extLst>
              </p:cNvPr>
              <p:cNvSpPr txBox="1"/>
              <p:nvPr/>
            </p:nvSpPr>
            <p:spPr>
              <a:xfrm>
                <a:off x="1345572" y="148561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投资安全性</a:t>
                </a:r>
              </a:p>
            </p:txBody>
          </p:sp>
          <p:sp>
            <p:nvSpPr>
              <p:cNvPr id="12" name="Rectangle 11">
                <a:extLst>
                  <a:ext uri="{FF2B5EF4-FFF2-40B4-BE49-F238E27FC236}">
                    <a16:creationId xmlns:a16="http://schemas.microsoft.com/office/drawing/2014/main" id="{850C3298-36AB-4473-9136-6C8B7B1E7B77}"/>
                  </a:ext>
                </a:extLst>
              </p:cNvPr>
              <p:cNvSpPr/>
              <p:nvPr/>
            </p:nvSpPr>
            <p:spPr>
              <a:xfrm flipH="1">
                <a:off x="1345571" y="1788978"/>
                <a:ext cx="3242181" cy="294824"/>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保障资金安全，避免投资风险</a:t>
                </a:r>
              </a:p>
            </p:txBody>
          </p:sp>
          <p:sp>
            <p:nvSpPr>
              <p:cNvPr id="13" name="TextBox 12">
                <a:extLst>
                  <a:ext uri="{FF2B5EF4-FFF2-40B4-BE49-F238E27FC236}">
                    <a16:creationId xmlns:a16="http://schemas.microsoft.com/office/drawing/2014/main" id="{85C99F8C-C6B7-4C13-BA2F-C8E864E5542B}"/>
                  </a:ext>
                </a:extLst>
              </p:cNvPr>
              <p:cNvSpPr txBox="1"/>
              <p:nvPr/>
            </p:nvSpPr>
            <p:spPr>
              <a:xfrm>
                <a:off x="783209" y="1377896"/>
                <a:ext cx="639919" cy="584775"/>
              </a:xfrm>
              <a:prstGeom prst="rect">
                <a:avLst/>
              </a:prstGeom>
              <a:noFill/>
              <a:effectLst/>
            </p:spPr>
            <p:txBody>
              <a:bodyPr wrap="none" rtlCol="0">
                <a:spAutoFit/>
              </a:bodyPr>
              <a:lstStyle/>
              <a:p>
                <a:r>
                  <a:rPr lang="en-US" altLang="zh-CN"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01</a:t>
                </a:r>
                <a:endParaRPr lang="zh-CN" altLang="en-US"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grpSp>
        <p:grpSp>
          <p:nvGrpSpPr>
            <p:cNvPr id="14" name="Group 13">
              <a:extLst>
                <a:ext uri="{FF2B5EF4-FFF2-40B4-BE49-F238E27FC236}">
                  <a16:creationId xmlns:a16="http://schemas.microsoft.com/office/drawing/2014/main" id="{F931B3B9-8623-4133-9731-7AAB6C430F76}"/>
                </a:ext>
              </a:extLst>
            </p:cNvPr>
            <p:cNvGrpSpPr/>
            <p:nvPr/>
          </p:nvGrpSpPr>
          <p:grpSpPr>
            <a:xfrm>
              <a:off x="914785" y="4109946"/>
              <a:ext cx="3804544" cy="709286"/>
              <a:chOff x="783209" y="2916036"/>
              <a:chExt cx="3804544" cy="709286"/>
            </a:xfrm>
          </p:grpSpPr>
          <p:sp>
            <p:nvSpPr>
              <p:cNvPr id="15" name="TextBox 14">
                <a:extLst>
                  <a:ext uri="{FF2B5EF4-FFF2-40B4-BE49-F238E27FC236}">
                    <a16:creationId xmlns:a16="http://schemas.microsoft.com/office/drawing/2014/main" id="{C7DC395D-A72E-4382-AB94-9621E59A0215}"/>
                  </a:ext>
                </a:extLst>
              </p:cNvPr>
              <p:cNvSpPr txBox="1"/>
              <p:nvPr/>
            </p:nvSpPr>
            <p:spPr>
              <a:xfrm>
                <a:off x="1345572" y="302713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稳定的回报</a:t>
                </a:r>
              </a:p>
            </p:txBody>
          </p:sp>
          <p:sp>
            <p:nvSpPr>
              <p:cNvPr id="16" name="Rectangle 15">
                <a:extLst>
                  <a:ext uri="{FF2B5EF4-FFF2-40B4-BE49-F238E27FC236}">
                    <a16:creationId xmlns:a16="http://schemas.microsoft.com/office/drawing/2014/main" id="{46532031-A540-4505-AFA9-5868A79F5723}"/>
                  </a:ext>
                </a:extLst>
              </p:cNvPr>
              <p:cNvSpPr/>
              <p:nvPr/>
            </p:nvSpPr>
            <p:spPr>
              <a:xfrm flipH="1">
                <a:off x="1345571" y="3330498"/>
                <a:ext cx="3242181" cy="294824"/>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提供稳定可靠的投资回报，吸引长期投资者</a:t>
                </a:r>
              </a:p>
            </p:txBody>
          </p:sp>
          <p:sp>
            <p:nvSpPr>
              <p:cNvPr id="17" name="TextBox 16">
                <a:extLst>
                  <a:ext uri="{FF2B5EF4-FFF2-40B4-BE49-F238E27FC236}">
                    <a16:creationId xmlns:a16="http://schemas.microsoft.com/office/drawing/2014/main" id="{DE72C2F6-2A7B-4355-B178-56DB35BEC5CC}"/>
                  </a:ext>
                </a:extLst>
              </p:cNvPr>
              <p:cNvSpPr txBox="1"/>
              <p:nvPr/>
            </p:nvSpPr>
            <p:spPr>
              <a:xfrm>
                <a:off x="783209" y="2916036"/>
                <a:ext cx="639919" cy="584775"/>
              </a:xfrm>
              <a:prstGeom prst="rect">
                <a:avLst/>
              </a:prstGeom>
              <a:noFill/>
              <a:effectLst/>
            </p:spPr>
            <p:txBody>
              <a:bodyPr wrap="none" rtlCol="0">
                <a:spAutoFit/>
              </a:bodyPr>
              <a:lstStyle/>
              <a:p>
                <a:r>
                  <a:rPr lang="en-US" altLang="zh-CN"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rPr>
                  <a:t>02</a:t>
                </a:r>
                <a:endParaRPr lang="zh-CN" altLang="en-US"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endParaRPr>
              </a:p>
            </p:txBody>
          </p:sp>
        </p:grpSp>
        <p:sp>
          <p:nvSpPr>
            <p:cNvPr id="18" name="TextBox 17">
              <a:extLst>
                <a:ext uri="{FF2B5EF4-FFF2-40B4-BE49-F238E27FC236}">
                  <a16:creationId xmlns:a16="http://schemas.microsoft.com/office/drawing/2014/main" id="{289C0B03-52F2-495A-84F1-FD5D17ADCCAD}"/>
                </a:ext>
              </a:extLst>
            </p:cNvPr>
            <p:cNvSpPr txBox="1"/>
            <p:nvPr/>
          </p:nvSpPr>
          <p:spPr>
            <a:xfrm>
              <a:off x="914786" y="1338573"/>
              <a:ext cx="3976529"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市场需求分析</a:t>
              </a:r>
            </a:p>
          </p:txBody>
        </p:sp>
        <p:sp>
          <p:nvSpPr>
            <p:cNvPr id="19" name="Rectangle 18">
              <a:extLst>
                <a:ext uri="{FF2B5EF4-FFF2-40B4-BE49-F238E27FC236}">
                  <a16:creationId xmlns:a16="http://schemas.microsoft.com/office/drawing/2014/main" id="{CBEF4CD6-B9D6-4A38-8881-FB1E12D20AFB}"/>
                </a:ext>
              </a:extLst>
            </p:cNvPr>
            <p:cNvSpPr/>
            <p:nvPr/>
          </p:nvSpPr>
          <p:spPr>
            <a:xfrm flipH="1">
              <a:off x="914785" y="1891704"/>
              <a:ext cx="3976529" cy="294824"/>
            </a:xfrm>
            <a:prstGeom prst="rect">
              <a:avLst/>
            </a:prstGeom>
            <a:ln>
              <a:noFill/>
            </a:ln>
          </p:spPr>
          <p:txBody>
            <a:bodyPr wrap="square" lIns="91440" tIns="45720" rIns="91440" bIns="45720" anchor="t">
              <a:spAutoFit/>
            </a:bodyPr>
            <a:lstStyle/>
            <a:p>
              <a:pPr defTabSz="913765">
                <a:lnSpc>
                  <a:spcPct val="120000"/>
                </a:lnSpc>
                <a:buSzPct val="25000"/>
                <a:defRPr/>
              </a:pPr>
              <a:r>
                <a:rPr lang="zh-CN" altLang="en-US" sz="1200" dirty="0"/>
                <a:t>了解投资者对房地产的需求，为制定优惠政策提供依据。</a:t>
              </a:r>
            </a:p>
          </p:txBody>
        </p:sp>
      </p:grpSp>
      <p:sp>
        <p:nvSpPr>
          <p:cNvPr id="22" name="Title 21"/>
          <p:cNvSpPr>
            <a:spLocks noGrp="1"/>
          </p:cNvSpPr>
          <p:nvPr>
            <p:ph type="title"/>
          </p:nvPr>
        </p:nvSpPr>
        <p:spPr/>
        <p:txBody>
          <a:bodyPr wrap="square">
            <a:normAutofit/>
          </a:bodyPr>
          <a:lstStyle/>
          <a:p>
            <a:pPr lvl="0"/>
            <a:r>
              <a:rPr lang="en-US" dirty="0"/>
              <a:t>"揭秘消费者心声"</a:t>
            </a:r>
          </a:p>
        </p:txBody>
      </p:sp>
    </p:spTree>
    <p:custDataLst>
      <p:tags r:id="rId1"/>
    </p:custDataLst>
    <p:extLst>
      <p:ext uri="{BB962C8B-B14F-4D97-AF65-F5344CB8AC3E}">
        <p14:creationId xmlns:p14="http://schemas.microsoft.com/office/powerpoint/2010/main" val="1207156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3328" y="2015096"/>
            <a:ext cx="10852644" cy="3305834"/>
            <a:chOff x="663328" y="2015096"/>
            <a:chExt cx="10852644" cy="3305834"/>
          </a:xfrm>
        </p:grpSpPr>
        <p:grpSp>
          <p:nvGrpSpPr>
            <p:cNvPr id="2" name="Group 1">
              <a:extLst>
                <a:ext uri="{FF2B5EF4-FFF2-40B4-BE49-F238E27FC236}">
                  <a16:creationId xmlns:a16="http://schemas.microsoft.com/office/drawing/2014/main" id="{81EFCBCB-5CCB-43F0-8BBE-E5DBECBBCEB9}"/>
                </a:ext>
              </a:extLst>
            </p:cNvPr>
            <p:cNvGrpSpPr/>
            <p:nvPr/>
          </p:nvGrpSpPr>
          <p:grpSpPr>
            <a:xfrm>
              <a:off x="663328" y="3773577"/>
              <a:ext cx="7061533" cy="1349663"/>
              <a:chOff x="663328" y="3773577"/>
              <a:chExt cx="7061533" cy="1349663"/>
            </a:xfrm>
          </p:grpSpPr>
          <p:grpSp>
            <p:nvGrpSpPr>
              <p:cNvPr id="25" name="Group 24">
                <a:extLst>
                  <a:ext uri="{FF2B5EF4-FFF2-40B4-BE49-F238E27FC236}">
                    <a16:creationId xmlns:a16="http://schemas.microsoft.com/office/drawing/2014/main" id="{A0540FCE-7F8C-4D81-9FD3-1ABF5AA43B21}"/>
                  </a:ext>
                </a:extLst>
              </p:cNvPr>
              <p:cNvGrpSpPr/>
              <p:nvPr/>
            </p:nvGrpSpPr>
            <p:grpSpPr>
              <a:xfrm>
                <a:off x="663328" y="3773577"/>
                <a:ext cx="2001232" cy="1349663"/>
                <a:chOff x="845487" y="3087638"/>
                <a:chExt cx="2001232" cy="1349663"/>
              </a:xfrm>
            </p:grpSpPr>
            <p:sp>
              <p:nvSpPr>
                <p:cNvPr id="3" name="TextBox 2">
                  <a:extLst>
                    <a:ext uri="{FF2B5EF4-FFF2-40B4-BE49-F238E27FC236}">
                      <a16:creationId xmlns:a16="http://schemas.microsoft.com/office/drawing/2014/main" id="{15DBE138-EF9D-4C4C-8379-4C6C06A0B025}"/>
                    </a:ext>
                  </a:extLst>
                </p:cNvPr>
                <p:cNvSpPr txBox="1"/>
                <p:nvPr/>
              </p:nvSpPr>
              <p:spPr>
                <a:xfrm>
                  <a:off x="845487" y="3668533"/>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稳定收益</a:t>
                  </a:r>
                </a:p>
              </p:txBody>
            </p:sp>
            <p:sp>
              <p:nvSpPr>
                <p:cNvPr id="4" name="TextBox 3">
                  <a:extLst>
                    <a:ext uri="{FF2B5EF4-FFF2-40B4-BE49-F238E27FC236}">
                      <a16:creationId xmlns:a16="http://schemas.microsoft.com/office/drawing/2014/main" id="{4CE31247-CA3D-46B0-9095-D0D3E37263A1}"/>
                    </a:ext>
                  </a:extLst>
                </p:cNvPr>
                <p:cNvSpPr txBox="1"/>
                <p:nvPr/>
              </p:nvSpPr>
              <p:spPr>
                <a:xfrm>
                  <a:off x="867506" y="3920878"/>
                  <a:ext cx="1979213" cy="5164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为追求稳定回报的投资者提供高收益投资选项</a:t>
                  </a:r>
                  <a:endParaRPr kumimoji="0" lang="en-US" altLang="zh-CN" sz="1100" b="0" i="0" u="none" strike="noStrike" kern="1200" cap="none" spc="0" normalizeH="0" baseline="0" noProof="0" dirty="0">
                    <a:ln>
                      <a:noFill/>
                    </a:ln>
                    <a:effectLst/>
                    <a:uLnTx/>
                    <a:uFillTx/>
                  </a:endParaRPr>
                </a:p>
              </p:txBody>
            </p:sp>
            <p:sp>
              <p:nvSpPr>
                <p:cNvPr id="6" name="Rectangle: Rounded Corners 5">
                  <a:extLst>
                    <a:ext uri="{FF2B5EF4-FFF2-40B4-BE49-F238E27FC236}">
                      <a16:creationId xmlns:a16="http://schemas.microsoft.com/office/drawing/2014/main" id="{9141138C-6B1F-4441-9A1F-7ABAE00E62D9}"/>
                    </a:ext>
                  </a:extLst>
                </p:cNvPr>
                <p:cNvSpPr/>
                <p:nvPr/>
              </p:nvSpPr>
              <p:spPr>
                <a:xfrm>
                  <a:off x="955617" y="3087638"/>
                  <a:ext cx="410200" cy="410198"/>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 name="Freeform: Shape 6">
                  <a:extLst>
                    <a:ext uri="{FF2B5EF4-FFF2-40B4-BE49-F238E27FC236}">
                      <a16:creationId xmlns:a16="http://schemas.microsoft.com/office/drawing/2014/main" id="{6C62691F-7E16-4ABE-B9B7-D8537E5CE4DC}"/>
                    </a:ext>
                  </a:extLst>
                </p:cNvPr>
                <p:cNvSpPr/>
                <p:nvPr/>
              </p:nvSpPr>
              <p:spPr>
                <a:xfrm>
                  <a:off x="1071717" y="3225987"/>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23" name="Group 22">
                <a:extLst>
                  <a:ext uri="{FF2B5EF4-FFF2-40B4-BE49-F238E27FC236}">
                    <a16:creationId xmlns:a16="http://schemas.microsoft.com/office/drawing/2014/main" id="{EC4E6931-A47C-41D9-984A-4E58419394E4}"/>
                  </a:ext>
                </a:extLst>
              </p:cNvPr>
              <p:cNvGrpSpPr/>
              <p:nvPr/>
            </p:nvGrpSpPr>
            <p:grpSpPr>
              <a:xfrm>
                <a:off x="3193479" y="3775439"/>
                <a:ext cx="2001232" cy="1345940"/>
                <a:chOff x="3531968" y="3089500"/>
                <a:chExt cx="2001232" cy="1345940"/>
              </a:xfrm>
            </p:grpSpPr>
            <p:sp>
              <p:nvSpPr>
                <p:cNvPr id="12" name="Rectangle: Rounded Corners 11">
                  <a:extLst>
                    <a:ext uri="{FF2B5EF4-FFF2-40B4-BE49-F238E27FC236}">
                      <a16:creationId xmlns:a16="http://schemas.microsoft.com/office/drawing/2014/main" id="{1BA9E3F0-7C1D-4EBD-84F0-39C81F25909E}"/>
                    </a:ext>
                  </a:extLst>
                </p:cNvPr>
                <p:cNvSpPr/>
                <p:nvPr/>
              </p:nvSpPr>
              <p:spPr>
                <a:xfrm>
                  <a:off x="3653174" y="3089500"/>
                  <a:ext cx="410200" cy="410198"/>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3" name="Freeform: Shape 12">
                  <a:extLst>
                    <a:ext uri="{FF2B5EF4-FFF2-40B4-BE49-F238E27FC236}">
                      <a16:creationId xmlns:a16="http://schemas.microsoft.com/office/drawing/2014/main" id="{6D2E4CFE-A646-4442-A392-48577A8EAA3E}"/>
                    </a:ext>
                  </a:extLst>
                </p:cNvPr>
                <p:cNvSpPr/>
                <p:nvPr/>
              </p:nvSpPr>
              <p:spPr>
                <a:xfrm>
                  <a:off x="3777081" y="3211948"/>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0" name="TextBox 9">
                  <a:extLst>
                    <a:ext uri="{FF2B5EF4-FFF2-40B4-BE49-F238E27FC236}">
                      <a16:creationId xmlns:a16="http://schemas.microsoft.com/office/drawing/2014/main" id="{CB7797AE-8A61-4F92-B7DD-75818C41C1D8}"/>
                    </a:ext>
                  </a:extLst>
                </p:cNvPr>
                <p:cNvSpPr txBox="1"/>
                <p:nvPr/>
              </p:nvSpPr>
              <p:spPr>
                <a:xfrm>
                  <a:off x="3531968" y="3666672"/>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资金安全</a:t>
                  </a:r>
                </a:p>
              </p:txBody>
            </p:sp>
            <p:sp>
              <p:nvSpPr>
                <p:cNvPr id="11" name="TextBox 10">
                  <a:extLst>
                    <a:ext uri="{FF2B5EF4-FFF2-40B4-BE49-F238E27FC236}">
                      <a16:creationId xmlns:a16="http://schemas.microsoft.com/office/drawing/2014/main" id="{D4653175-7CCB-4E38-8E66-E782419BF189}"/>
                    </a:ext>
                  </a:extLst>
                </p:cNvPr>
                <p:cNvSpPr txBox="1"/>
                <p:nvPr/>
              </p:nvSpPr>
              <p:spPr>
                <a:xfrm>
                  <a:off x="3553987" y="3919017"/>
                  <a:ext cx="1979213" cy="5164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关注风险控制的投资者可享受资金安全保障</a:t>
                  </a:r>
                </a:p>
              </p:txBody>
            </p:sp>
          </p:grpSp>
          <p:grpSp>
            <p:nvGrpSpPr>
              <p:cNvPr id="24" name="Group 23">
                <a:extLst>
                  <a:ext uri="{FF2B5EF4-FFF2-40B4-BE49-F238E27FC236}">
                    <a16:creationId xmlns:a16="http://schemas.microsoft.com/office/drawing/2014/main" id="{588F0C04-30CB-4C13-861B-A2440553D935}"/>
                  </a:ext>
                </a:extLst>
              </p:cNvPr>
              <p:cNvGrpSpPr/>
              <p:nvPr/>
            </p:nvGrpSpPr>
            <p:grpSpPr>
              <a:xfrm>
                <a:off x="5723629" y="3777300"/>
                <a:ext cx="2001232" cy="1342217"/>
                <a:chOff x="6214398" y="3091361"/>
                <a:chExt cx="2001232" cy="1342217"/>
              </a:xfrm>
            </p:grpSpPr>
            <p:sp>
              <p:nvSpPr>
                <p:cNvPr id="18" name="Rectangle: Rounded Corners 17">
                  <a:extLst>
                    <a:ext uri="{FF2B5EF4-FFF2-40B4-BE49-F238E27FC236}">
                      <a16:creationId xmlns:a16="http://schemas.microsoft.com/office/drawing/2014/main" id="{E8051927-163B-49B1-8B1A-A62D6523A6E8}"/>
                    </a:ext>
                  </a:extLst>
                </p:cNvPr>
                <p:cNvSpPr/>
                <p:nvPr/>
              </p:nvSpPr>
              <p:spPr>
                <a:xfrm>
                  <a:off x="6336497" y="3091361"/>
                  <a:ext cx="410200" cy="410198"/>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9" name="Freeform: Shape 18">
                  <a:extLst>
                    <a:ext uri="{FF2B5EF4-FFF2-40B4-BE49-F238E27FC236}">
                      <a16:creationId xmlns:a16="http://schemas.microsoft.com/office/drawing/2014/main" id="{C7611222-9BCA-4F97-AFEF-965C7B0019EF}"/>
                    </a:ext>
                  </a:extLst>
                </p:cNvPr>
                <p:cNvSpPr/>
                <p:nvPr/>
              </p:nvSpPr>
              <p:spPr>
                <a:xfrm>
                  <a:off x="6452597" y="322554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6" name="TextBox 15">
                  <a:extLst>
                    <a:ext uri="{FF2B5EF4-FFF2-40B4-BE49-F238E27FC236}">
                      <a16:creationId xmlns:a16="http://schemas.microsoft.com/office/drawing/2014/main" id="{2BEA83C2-3EC6-49DB-9116-EEC8C2C62937}"/>
                    </a:ext>
                  </a:extLst>
                </p:cNvPr>
                <p:cNvSpPr txBox="1"/>
                <p:nvPr/>
              </p:nvSpPr>
              <p:spPr>
                <a:xfrm>
                  <a:off x="6214398" y="3664810"/>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灵活投资</a:t>
                  </a:r>
                </a:p>
              </p:txBody>
            </p:sp>
            <p:sp>
              <p:nvSpPr>
                <p:cNvPr id="17" name="TextBox 16">
                  <a:extLst>
                    <a:ext uri="{FF2B5EF4-FFF2-40B4-BE49-F238E27FC236}">
                      <a16:creationId xmlns:a16="http://schemas.microsoft.com/office/drawing/2014/main" id="{59A92D0C-4392-49AA-BFFA-1657567D4872}"/>
                    </a:ext>
                  </a:extLst>
                </p:cNvPr>
                <p:cNvSpPr txBox="1"/>
                <p:nvPr/>
              </p:nvSpPr>
              <p:spPr>
                <a:xfrm>
                  <a:off x="6236417" y="3917155"/>
                  <a:ext cx="1979213" cy="5164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满足投资者多样化资金运作和期限选择需求</a:t>
                  </a:r>
                </a:p>
              </p:txBody>
            </p:sp>
          </p:grpSp>
          <p:cxnSp>
            <p:nvCxnSpPr>
              <p:cNvPr id="21" name="Straight Arrow Connector 20">
                <a:extLst>
                  <a:ext uri="{FF2B5EF4-FFF2-40B4-BE49-F238E27FC236}">
                    <a16:creationId xmlns:a16="http://schemas.microsoft.com/office/drawing/2014/main" id="{1EF1F595-A9BA-47BF-BE18-F50DB5EFE50B}"/>
                  </a:ext>
                </a:extLst>
              </p:cNvPr>
              <p:cNvCxnSpPr>
                <a:cxnSpLocks/>
              </p:cNvCxnSpPr>
              <p:nvPr/>
            </p:nvCxnSpPr>
            <p:spPr>
              <a:xfrm>
                <a:off x="1750160" y="4059667"/>
                <a:ext cx="914400" cy="0"/>
              </a:xfrm>
              <a:prstGeom prst="straightConnector1">
                <a:avLst/>
              </a:prstGeom>
              <a:ln>
                <a:solidFill>
                  <a:schemeClr val="tx1">
                    <a:lumMod val="50000"/>
                    <a:lumOff val="50000"/>
                    <a:alpha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3604050-0DE9-46FC-8C09-1594488DC520}"/>
                  </a:ext>
                </a:extLst>
              </p:cNvPr>
              <p:cNvCxnSpPr>
                <a:cxnSpLocks/>
              </p:cNvCxnSpPr>
              <p:nvPr/>
            </p:nvCxnSpPr>
            <p:spPr>
              <a:xfrm>
                <a:off x="4280311" y="4045426"/>
                <a:ext cx="914400" cy="0"/>
              </a:xfrm>
              <a:prstGeom prst="straightConnector1">
                <a:avLst/>
              </a:prstGeom>
              <a:ln>
                <a:solidFill>
                  <a:schemeClr val="tx1">
                    <a:lumMod val="50000"/>
                    <a:lumOff val="50000"/>
                    <a:alpha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Rounded Corners 27">
              <a:extLst>
                <a:ext uri="{FF2B5EF4-FFF2-40B4-BE49-F238E27FC236}">
                  <a16:creationId xmlns:a16="http://schemas.microsoft.com/office/drawing/2014/main" id="{CD146EDC-BB7C-4333-981A-C1659AD0E670}"/>
                </a:ext>
              </a:extLst>
            </p:cNvPr>
            <p:cNvSpPr/>
            <p:nvPr/>
          </p:nvSpPr>
          <p:spPr>
            <a:xfrm>
              <a:off x="8142330" y="2015096"/>
              <a:ext cx="3233942" cy="3173897"/>
            </a:xfrm>
            <a:prstGeom prst="roundRect">
              <a:avLst>
                <a:gd name="adj" fmla="val 6000"/>
              </a:avLst>
            </a:prstGeom>
            <a:blipFill rotWithShape="0">
              <a:blip r:embed="rId3"/>
              <a:srcRect/>
              <a:stretch>
                <a:fillRect l="-18690" r="-1869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sp>
          <p:nvSpPr>
            <p:cNvPr id="29" name="Rectangle: Rounded Corners 28">
              <a:extLst>
                <a:ext uri="{FF2B5EF4-FFF2-40B4-BE49-F238E27FC236}">
                  <a16:creationId xmlns:a16="http://schemas.microsoft.com/office/drawing/2014/main" id="{43CED08F-4446-462C-837F-9C9124953C3B}"/>
                </a:ext>
              </a:extLst>
            </p:cNvPr>
            <p:cNvSpPr/>
            <p:nvPr/>
          </p:nvSpPr>
          <p:spPr>
            <a:xfrm>
              <a:off x="10943950" y="4748911"/>
              <a:ext cx="572022" cy="572019"/>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0" name="TextBox 29">
              <a:extLst>
                <a:ext uri="{FF2B5EF4-FFF2-40B4-BE49-F238E27FC236}">
                  <a16:creationId xmlns:a16="http://schemas.microsoft.com/office/drawing/2014/main" id="{1BEE07A1-7D79-487B-B551-E2F5DBF92D2C}"/>
                </a:ext>
              </a:extLst>
            </p:cNvPr>
            <p:cNvSpPr txBox="1"/>
            <p:nvPr/>
          </p:nvSpPr>
          <p:spPr>
            <a:xfrm>
              <a:off x="663328" y="2251246"/>
              <a:ext cx="3349929"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满足投资者的多样需求</a:t>
              </a:r>
            </a:p>
          </p:txBody>
        </p:sp>
      </p:grpSp>
      <p:sp>
        <p:nvSpPr>
          <p:cNvPr id="32" name="Title 31"/>
          <p:cNvSpPr>
            <a:spLocks noGrp="1"/>
          </p:cNvSpPr>
          <p:nvPr>
            <p:ph type="title"/>
          </p:nvPr>
        </p:nvSpPr>
        <p:spPr/>
        <p:txBody>
          <a:bodyPr wrap="square">
            <a:normAutofit/>
          </a:bodyPr>
          <a:lstStyle/>
          <a:p>
            <a:pPr lvl="0"/>
            <a:r>
              <a:rPr lang="en-US" dirty="0"/>
              <a:t>投资者需求解析</a:t>
            </a:r>
          </a:p>
        </p:txBody>
      </p:sp>
    </p:spTree>
    <p:custDataLst>
      <p:tags r:id="rId1"/>
    </p:custDataLst>
    <p:extLst>
      <p:ext uri="{BB962C8B-B14F-4D97-AF65-F5344CB8AC3E}">
        <p14:creationId xmlns:p14="http://schemas.microsoft.com/office/powerpoint/2010/main" val="2297271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400" y="1130300"/>
            <a:ext cx="10871200" cy="4812902"/>
            <a:chOff x="660400" y="1130300"/>
            <a:chExt cx="10871200" cy="4812902"/>
          </a:xfrm>
        </p:grpSpPr>
        <p:grpSp>
          <p:nvGrpSpPr>
            <p:cNvPr id="10" name="Group 9">
              <a:extLst>
                <a:ext uri="{FF2B5EF4-FFF2-40B4-BE49-F238E27FC236}">
                  <a16:creationId xmlns:a16="http://schemas.microsoft.com/office/drawing/2014/main" id="{EB35B7DD-7E9B-4BCD-B5BF-C0013BBAFF9B}"/>
                </a:ext>
              </a:extLst>
            </p:cNvPr>
            <p:cNvGrpSpPr/>
            <p:nvPr/>
          </p:nvGrpSpPr>
          <p:grpSpPr>
            <a:xfrm>
              <a:off x="4982063" y="2602892"/>
              <a:ext cx="4577796" cy="826108"/>
              <a:chOff x="1716678" y="2163238"/>
              <a:chExt cx="4577796" cy="826108"/>
            </a:xfrm>
          </p:grpSpPr>
          <p:sp>
            <p:nvSpPr>
              <p:cNvPr id="3" name="Rectangle: Rounded Corners 2">
                <a:extLst>
                  <a:ext uri="{FF2B5EF4-FFF2-40B4-BE49-F238E27FC236}">
                    <a16:creationId xmlns:a16="http://schemas.microsoft.com/office/drawing/2014/main" id="{83BE8A43-337C-42E2-9EA5-993ADDDD0A7B}"/>
                  </a:ext>
                </a:extLst>
              </p:cNvPr>
              <p:cNvSpPr/>
              <p:nvPr/>
            </p:nvSpPr>
            <p:spPr>
              <a:xfrm flipH="1">
                <a:off x="1716678" y="2163238"/>
                <a:ext cx="4577796" cy="825809"/>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2000" b="1" dirty="0">
                    <a:solidFill>
                      <a:schemeClr val="bg1"/>
                    </a:solidFill>
                  </a:rPr>
                  <a:t> </a:t>
                </a:r>
                <a:endParaRPr lang="zh-CN" altLang="en-US" sz="2000" b="1" dirty="0">
                  <a:solidFill>
                    <a:schemeClr val="bg1"/>
                  </a:solidFill>
                </a:endParaRPr>
              </a:p>
            </p:txBody>
          </p:sp>
          <p:sp>
            <p:nvSpPr>
              <p:cNvPr id="4" name="Freeform: Shape 3">
                <a:extLst>
                  <a:ext uri="{FF2B5EF4-FFF2-40B4-BE49-F238E27FC236}">
                    <a16:creationId xmlns:a16="http://schemas.microsoft.com/office/drawing/2014/main" id="{553CF58B-4D4F-473B-BBB5-17D3B193B493}"/>
                  </a:ext>
                </a:extLst>
              </p:cNvPr>
              <p:cNvSpPr/>
              <p:nvPr/>
            </p:nvSpPr>
            <p:spPr>
              <a:xfrm>
                <a:off x="1716681" y="2163238"/>
                <a:ext cx="1141591" cy="826108"/>
              </a:xfrm>
              <a:custGeom>
                <a:avLst/>
                <a:gdLst>
                  <a:gd name="connsiteX0" fmla="*/ 533614 w 1474793"/>
                  <a:gd name="connsiteY0" fmla="*/ 0 h 1067228"/>
                  <a:gd name="connsiteX1" fmla="*/ 641156 w 1474793"/>
                  <a:gd name="connsiteY1" fmla="*/ 10841 h 1067228"/>
                  <a:gd name="connsiteX2" fmla="*/ 642850 w 1474793"/>
                  <a:gd name="connsiteY2" fmla="*/ 11367 h 1067228"/>
                  <a:gd name="connsiteX3" fmla="*/ 643605 w 1474793"/>
                  <a:gd name="connsiteY3" fmla="*/ 10579 h 1067228"/>
                  <a:gd name="connsiteX4" fmla="*/ 730860 w 1474793"/>
                  <a:gd name="connsiteY4" fmla="*/ 36748 h 1067228"/>
                  <a:gd name="connsiteX5" fmla="*/ 741010 w 1474793"/>
                  <a:gd name="connsiteY5" fmla="*/ 41837 h 1067228"/>
                  <a:gd name="connsiteX6" fmla="*/ 741321 w 1474793"/>
                  <a:gd name="connsiteY6" fmla="*/ 41934 h 1067228"/>
                  <a:gd name="connsiteX7" fmla="*/ 742759 w 1474793"/>
                  <a:gd name="connsiteY7" fmla="*/ 42714 h 1067228"/>
                  <a:gd name="connsiteX8" fmla="*/ 811100 w 1474793"/>
                  <a:gd name="connsiteY8" fmla="*/ 76983 h 1067228"/>
                  <a:gd name="connsiteX9" fmla="*/ 825702 w 1474793"/>
                  <a:gd name="connsiteY9" fmla="*/ 87735 h 1067228"/>
                  <a:gd name="connsiteX10" fmla="*/ 831963 w 1474793"/>
                  <a:gd name="connsiteY10" fmla="*/ 91133 h 1067228"/>
                  <a:gd name="connsiteX11" fmla="*/ 845602 w 1474793"/>
                  <a:gd name="connsiteY11" fmla="*/ 102387 h 1067228"/>
                  <a:gd name="connsiteX12" fmla="*/ 882900 w 1474793"/>
                  <a:gd name="connsiteY12" fmla="*/ 129847 h 1067228"/>
                  <a:gd name="connsiteX13" fmla="*/ 898739 w 1474793"/>
                  <a:gd name="connsiteY13" fmla="*/ 146228 h 1067228"/>
                  <a:gd name="connsiteX14" fmla="*/ 910936 w 1474793"/>
                  <a:gd name="connsiteY14" fmla="*/ 156292 h 1067228"/>
                  <a:gd name="connsiteX15" fmla="*/ 925281 w 1474793"/>
                  <a:gd name="connsiteY15" fmla="*/ 173678 h 1067228"/>
                  <a:gd name="connsiteX16" fmla="*/ 944837 w 1474793"/>
                  <a:gd name="connsiteY16" fmla="*/ 193903 h 1067228"/>
                  <a:gd name="connsiteX17" fmla="*/ 959019 w 1474793"/>
                  <a:gd name="connsiteY17" fmla="*/ 214569 h 1067228"/>
                  <a:gd name="connsiteX18" fmla="*/ 976095 w 1474793"/>
                  <a:gd name="connsiteY18" fmla="*/ 235265 h 1067228"/>
                  <a:gd name="connsiteX19" fmla="*/ 986966 w 1474793"/>
                  <a:gd name="connsiteY19" fmla="*/ 255294 h 1067228"/>
                  <a:gd name="connsiteX20" fmla="*/ 995488 w 1474793"/>
                  <a:gd name="connsiteY20" fmla="*/ 267712 h 1067228"/>
                  <a:gd name="connsiteX21" fmla="*/ 1005676 w 1474793"/>
                  <a:gd name="connsiteY21" fmla="*/ 289764 h 1067228"/>
                  <a:gd name="connsiteX22" fmla="*/ 1025294 w 1474793"/>
                  <a:gd name="connsiteY22" fmla="*/ 325907 h 1067228"/>
                  <a:gd name="connsiteX23" fmla="*/ 1031274 w 1474793"/>
                  <a:gd name="connsiteY23" fmla="*/ 345171 h 1067228"/>
                  <a:gd name="connsiteX24" fmla="*/ 1033430 w 1474793"/>
                  <a:gd name="connsiteY24" fmla="*/ 349838 h 1067228"/>
                  <a:gd name="connsiteX25" fmla="*/ 1037839 w 1474793"/>
                  <a:gd name="connsiteY25" fmla="*/ 366321 h 1067228"/>
                  <a:gd name="connsiteX26" fmla="*/ 1056387 w 1474793"/>
                  <a:gd name="connsiteY26" fmla="*/ 426072 h 1067228"/>
                  <a:gd name="connsiteX27" fmla="*/ 1067228 w 1474793"/>
                  <a:gd name="connsiteY27" fmla="*/ 533614 h 1067228"/>
                  <a:gd name="connsiteX28" fmla="*/ 1065078 w 1474793"/>
                  <a:gd name="connsiteY28" fmla="*/ 554940 h 1067228"/>
                  <a:gd name="connsiteX29" fmla="*/ 1064327 w 1474793"/>
                  <a:gd name="connsiteY29" fmla="*/ 594320 h 1067228"/>
                  <a:gd name="connsiteX30" fmla="*/ 1347937 w 1474793"/>
                  <a:gd name="connsiteY30" fmla="*/ 1034890 h 1067228"/>
                  <a:gd name="connsiteX31" fmla="*/ 1410642 w 1474793"/>
                  <a:gd name="connsiteY31" fmla="*/ 1053546 h 1067228"/>
                  <a:gd name="connsiteX32" fmla="*/ 1474793 w 1474793"/>
                  <a:gd name="connsiteY32" fmla="*/ 1066843 h 1067228"/>
                  <a:gd name="connsiteX33" fmla="*/ 542300 w 1474793"/>
                  <a:gd name="connsiteY33" fmla="*/ 1066843 h 1067228"/>
                  <a:gd name="connsiteX34" fmla="*/ 539867 w 1474793"/>
                  <a:gd name="connsiteY34" fmla="*/ 1066598 h 1067228"/>
                  <a:gd name="connsiteX35" fmla="*/ 533614 w 1474793"/>
                  <a:gd name="connsiteY35" fmla="*/ 1067228 h 1067228"/>
                  <a:gd name="connsiteX36" fmla="*/ 0 w 1474793"/>
                  <a:gd name="connsiteY36" fmla="*/ 533614 h 1067228"/>
                  <a:gd name="connsiteX37" fmla="*/ 533614 w 1474793"/>
                  <a:gd name="connsiteY37" fmla="*/ 0 h 10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4793" h="1067228">
                    <a:moveTo>
                      <a:pt x="533614" y="0"/>
                    </a:moveTo>
                    <a:cubicBezTo>
                      <a:pt x="570452" y="0"/>
                      <a:pt x="606419" y="3733"/>
                      <a:pt x="641156" y="10841"/>
                    </a:cubicBezTo>
                    <a:lnTo>
                      <a:pt x="642850" y="11367"/>
                    </a:lnTo>
                    <a:lnTo>
                      <a:pt x="643605" y="10579"/>
                    </a:lnTo>
                    <a:cubicBezTo>
                      <a:pt x="673701" y="16798"/>
                      <a:pt x="702865" y="25601"/>
                      <a:pt x="730860" y="36748"/>
                    </a:cubicBezTo>
                    <a:lnTo>
                      <a:pt x="741010" y="41837"/>
                    </a:lnTo>
                    <a:lnTo>
                      <a:pt x="741321" y="41934"/>
                    </a:lnTo>
                    <a:lnTo>
                      <a:pt x="742759" y="42714"/>
                    </a:lnTo>
                    <a:lnTo>
                      <a:pt x="811100" y="76983"/>
                    </a:lnTo>
                    <a:lnTo>
                      <a:pt x="825702" y="87735"/>
                    </a:lnTo>
                    <a:lnTo>
                      <a:pt x="831963" y="91133"/>
                    </a:lnTo>
                    <a:lnTo>
                      <a:pt x="845602" y="102387"/>
                    </a:lnTo>
                    <a:lnTo>
                      <a:pt x="882900" y="129847"/>
                    </a:lnTo>
                    <a:lnTo>
                      <a:pt x="898739" y="146228"/>
                    </a:lnTo>
                    <a:lnTo>
                      <a:pt x="910936" y="156292"/>
                    </a:lnTo>
                    <a:lnTo>
                      <a:pt x="925281" y="173678"/>
                    </a:lnTo>
                    <a:lnTo>
                      <a:pt x="944837" y="193903"/>
                    </a:lnTo>
                    <a:lnTo>
                      <a:pt x="959019" y="214569"/>
                    </a:lnTo>
                    <a:lnTo>
                      <a:pt x="976095" y="235265"/>
                    </a:lnTo>
                    <a:lnTo>
                      <a:pt x="986966" y="255294"/>
                    </a:lnTo>
                    <a:lnTo>
                      <a:pt x="995488" y="267712"/>
                    </a:lnTo>
                    <a:lnTo>
                      <a:pt x="1005676" y="289764"/>
                    </a:lnTo>
                    <a:lnTo>
                      <a:pt x="1025294" y="325907"/>
                    </a:lnTo>
                    <a:lnTo>
                      <a:pt x="1031274" y="345171"/>
                    </a:lnTo>
                    <a:lnTo>
                      <a:pt x="1033430" y="349838"/>
                    </a:lnTo>
                    <a:lnTo>
                      <a:pt x="1037839" y="366321"/>
                    </a:lnTo>
                    <a:lnTo>
                      <a:pt x="1056387" y="426072"/>
                    </a:lnTo>
                    <a:cubicBezTo>
                      <a:pt x="1063495" y="460809"/>
                      <a:pt x="1067228" y="496776"/>
                      <a:pt x="1067228" y="533614"/>
                    </a:cubicBezTo>
                    <a:lnTo>
                      <a:pt x="1065078" y="554940"/>
                    </a:lnTo>
                    <a:lnTo>
                      <a:pt x="1064327" y="594320"/>
                    </a:lnTo>
                    <a:cubicBezTo>
                      <a:pt x="1060491" y="737511"/>
                      <a:pt x="1069636" y="930381"/>
                      <a:pt x="1347937" y="1034890"/>
                    </a:cubicBezTo>
                    <a:cubicBezTo>
                      <a:pt x="1365331" y="1041421"/>
                      <a:pt x="1386419" y="1047630"/>
                      <a:pt x="1410642" y="1053546"/>
                    </a:cubicBezTo>
                    <a:lnTo>
                      <a:pt x="1474793" y="1066843"/>
                    </a:lnTo>
                    <a:lnTo>
                      <a:pt x="542300" y="1066843"/>
                    </a:lnTo>
                    <a:lnTo>
                      <a:pt x="539867" y="1066598"/>
                    </a:lnTo>
                    <a:lnTo>
                      <a:pt x="533614" y="1067228"/>
                    </a:lnTo>
                    <a:cubicBezTo>
                      <a:pt x="238907" y="1067228"/>
                      <a:pt x="0" y="828321"/>
                      <a:pt x="0" y="533614"/>
                    </a:cubicBezTo>
                    <a:cubicBezTo>
                      <a:pt x="0" y="238907"/>
                      <a:pt x="238907" y="0"/>
                      <a:pt x="533614"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 name="TextBox 4">
                <a:extLst>
                  <a:ext uri="{FF2B5EF4-FFF2-40B4-BE49-F238E27FC236}">
                    <a16:creationId xmlns:a16="http://schemas.microsoft.com/office/drawing/2014/main" id="{7216C9DD-7163-4F1C-9962-A0197CDF29CE}"/>
                  </a:ext>
                </a:extLst>
              </p:cNvPr>
              <p:cNvSpPr txBox="1"/>
              <p:nvPr/>
            </p:nvSpPr>
            <p:spPr>
              <a:xfrm>
                <a:off x="2787434" y="2283385"/>
                <a:ext cx="3184741" cy="307777"/>
              </a:xfrm>
              <a:prstGeom prst="rect">
                <a:avLst/>
              </a:prstGeom>
              <a:noFill/>
            </p:spPr>
            <p:txBody>
              <a:bodyPr wrap="none" rtlCol="0" anchor="b">
                <a:normAutofit fontScale="92500" lnSpcReduction="10000"/>
              </a:bodyPr>
              <a:lstStyle/>
              <a:p>
                <a:pPr>
                  <a:lnSpc>
                    <a:spcPct val="100000"/>
                  </a:lnSpc>
                </a:pPr>
                <a:r>
                  <a:rPr kumimoji="0" lang="zh-CN" altLang="en-US" sz="1600" b="1" i="0" u="none" strike="noStrike" kern="1200" cap="none" spc="0" normalizeH="0" baseline="0" noProof="0" dirty="0">
                    <a:ln>
                      <a:noFill/>
                    </a:ln>
                    <a:solidFill>
                      <a:srgbClr val="FFFFFF"/>
                    </a:solidFill>
                    <a:effectLst/>
                    <a:uLnTx/>
                    <a:uFillTx/>
                  </a:rPr>
                  <a:t>制定投资优惠政策</a:t>
                </a:r>
              </a:p>
            </p:txBody>
          </p:sp>
          <p:sp>
            <p:nvSpPr>
              <p:cNvPr id="6" name="TextBox 5">
                <a:extLst>
                  <a:ext uri="{FF2B5EF4-FFF2-40B4-BE49-F238E27FC236}">
                    <a16:creationId xmlns:a16="http://schemas.microsoft.com/office/drawing/2014/main" id="{2F678536-33C9-4923-A4B4-AC4657B75BAB}"/>
                  </a:ext>
                </a:extLst>
              </p:cNvPr>
              <p:cNvSpPr txBox="1"/>
              <p:nvPr/>
            </p:nvSpPr>
            <p:spPr>
              <a:xfrm>
                <a:off x="2787434" y="2594530"/>
                <a:ext cx="3184742" cy="294824"/>
              </a:xfrm>
              <a:prstGeom prst="rect">
                <a:avLst/>
              </a:prstGeom>
              <a:noFill/>
            </p:spPr>
            <p:txBody>
              <a:bodyPr wrap="square" rtlCol="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solidFill>
                      <a:srgbClr val="FFFFFF"/>
                    </a:solidFill>
                    <a:effectLst/>
                    <a:uLnTx/>
                    <a:uFillTx/>
                  </a:rPr>
                  <a:t>考虑市场形势和投资者需求</a:t>
                </a:r>
              </a:p>
            </p:txBody>
          </p:sp>
          <p:sp>
            <p:nvSpPr>
              <p:cNvPr id="7" name="TextBox 6">
                <a:extLst>
                  <a:ext uri="{FF2B5EF4-FFF2-40B4-BE49-F238E27FC236}">
                    <a16:creationId xmlns:a16="http://schemas.microsoft.com/office/drawing/2014/main" id="{8455EE95-8453-418D-83E5-D6708F84A31D}"/>
                  </a:ext>
                </a:extLst>
              </p:cNvPr>
              <p:cNvSpPr txBox="1"/>
              <p:nvPr/>
            </p:nvSpPr>
            <p:spPr>
              <a:xfrm>
                <a:off x="1827290" y="2314532"/>
                <a:ext cx="585417" cy="523220"/>
              </a:xfrm>
              <a:prstGeom prst="rect">
                <a:avLst/>
              </a:prstGeom>
              <a:noFill/>
            </p:spPr>
            <p:txBody>
              <a:bodyPr wrap="none" rtlCol="0">
                <a:spAutoFit/>
              </a:bodyPr>
              <a:lstStyle/>
              <a:p>
                <a:pPr algn="ctr"/>
                <a:r>
                  <a:rPr lang="en-US" altLang="zh-CN" sz="2800" b="1" dirty="0">
                    <a:solidFill>
                      <a:srgbClr val="FFFFFF"/>
                    </a:solidFill>
                  </a:rPr>
                  <a:t>01</a:t>
                </a:r>
                <a:endParaRPr lang="zh-CN" altLang="en-US" sz="2800" b="1" dirty="0">
                  <a:solidFill>
                    <a:srgbClr val="FFFFFF"/>
                  </a:solidFill>
                </a:endParaRPr>
              </a:p>
            </p:txBody>
          </p:sp>
        </p:grpSp>
        <p:grpSp>
          <p:nvGrpSpPr>
            <p:cNvPr id="28" name="Group 27">
              <a:extLst>
                <a:ext uri="{FF2B5EF4-FFF2-40B4-BE49-F238E27FC236}">
                  <a16:creationId xmlns:a16="http://schemas.microsoft.com/office/drawing/2014/main" id="{FD28911B-1CE3-41CD-B7D9-3F910DFCCCBB}"/>
                </a:ext>
              </a:extLst>
            </p:cNvPr>
            <p:cNvGrpSpPr/>
            <p:nvPr/>
          </p:nvGrpSpPr>
          <p:grpSpPr>
            <a:xfrm>
              <a:off x="5919098" y="3859993"/>
              <a:ext cx="4577796" cy="826108"/>
              <a:chOff x="1716678" y="2163238"/>
              <a:chExt cx="4577796" cy="826108"/>
            </a:xfrm>
          </p:grpSpPr>
          <p:sp>
            <p:nvSpPr>
              <p:cNvPr id="29" name="Rectangle: Rounded Corners 28">
                <a:extLst>
                  <a:ext uri="{FF2B5EF4-FFF2-40B4-BE49-F238E27FC236}">
                    <a16:creationId xmlns:a16="http://schemas.microsoft.com/office/drawing/2014/main" id="{3C39BD31-BC9C-4DEC-B203-CB67F3384DF1}"/>
                  </a:ext>
                </a:extLst>
              </p:cNvPr>
              <p:cNvSpPr/>
              <p:nvPr/>
            </p:nvSpPr>
            <p:spPr>
              <a:xfrm flipH="1">
                <a:off x="1716678" y="2163238"/>
                <a:ext cx="4577796" cy="825809"/>
              </a:xfrm>
              <a:prstGeom prst="roundRect">
                <a:avLst>
                  <a:gd name="adj" fmla="val 50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2000" b="1" dirty="0">
                    <a:solidFill>
                      <a:schemeClr val="bg1"/>
                    </a:solidFill>
                  </a:rPr>
                  <a:t> </a:t>
                </a:r>
                <a:endParaRPr lang="zh-CN" altLang="en-US" sz="2000" b="1" dirty="0">
                  <a:solidFill>
                    <a:schemeClr val="bg1"/>
                  </a:solidFill>
                </a:endParaRPr>
              </a:p>
            </p:txBody>
          </p:sp>
          <p:sp>
            <p:nvSpPr>
              <p:cNvPr id="30" name="Freeform: Shape 29">
                <a:extLst>
                  <a:ext uri="{FF2B5EF4-FFF2-40B4-BE49-F238E27FC236}">
                    <a16:creationId xmlns:a16="http://schemas.microsoft.com/office/drawing/2014/main" id="{0E8AEB26-083B-40CA-9F18-645A8870EA77}"/>
                  </a:ext>
                </a:extLst>
              </p:cNvPr>
              <p:cNvSpPr/>
              <p:nvPr/>
            </p:nvSpPr>
            <p:spPr>
              <a:xfrm>
                <a:off x="1716681" y="2163238"/>
                <a:ext cx="1141591" cy="826108"/>
              </a:xfrm>
              <a:custGeom>
                <a:avLst/>
                <a:gdLst>
                  <a:gd name="connsiteX0" fmla="*/ 533614 w 1474793"/>
                  <a:gd name="connsiteY0" fmla="*/ 0 h 1067228"/>
                  <a:gd name="connsiteX1" fmla="*/ 641156 w 1474793"/>
                  <a:gd name="connsiteY1" fmla="*/ 10841 h 1067228"/>
                  <a:gd name="connsiteX2" fmla="*/ 642850 w 1474793"/>
                  <a:gd name="connsiteY2" fmla="*/ 11367 h 1067228"/>
                  <a:gd name="connsiteX3" fmla="*/ 643605 w 1474793"/>
                  <a:gd name="connsiteY3" fmla="*/ 10579 h 1067228"/>
                  <a:gd name="connsiteX4" fmla="*/ 730860 w 1474793"/>
                  <a:gd name="connsiteY4" fmla="*/ 36748 h 1067228"/>
                  <a:gd name="connsiteX5" fmla="*/ 741010 w 1474793"/>
                  <a:gd name="connsiteY5" fmla="*/ 41837 h 1067228"/>
                  <a:gd name="connsiteX6" fmla="*/ 741321 w 1474793"/>
                  <a:gd name="connsiteY6" fmla="*/ 41934 h 1067228"/>
                  <a:gd name="connsiteX7" fmla="*/ 742759 w 1474793"/>
                  <a:gd name="connsiteY7" fmla="*/ 42714 h 1067228"/>
                  <a:gd name="connsiteX8" fmla="*/ 811100 w 1474793"/>
                  <a:gd name="connsiteY8" fmla="*/ 76983 h 1067228"/>
                  <a:gd name="connsiteX9" fmla="*/ 825702 w 1474793"/>
                  <a:gd name="connsiteY9" fmla="*/ 87735 h 1067228"/>
                  <a:gd name="connsiteX10" fmla="*/ 831963 w 1474793"/>
                  <a:gd name="connsiteY10" fmla="*/ 91133 h 1067228"/>
                  <a:gd name="connsiteX11" fmla="*/ 845602 w 1474793"/>
                  <a:gd name="connsiteY11" fmla="*/ 102387 h 1067228"/>
                  <a:gd name="connsiteX12" fmla="*/ 882900 w 1474793"/>
                  <a:gd name="connsiteY12" fmla="*/ 129847 h 1067228"/>
                  <a:gd name="connsiteX13" fmla="*/ 898739 w 1474793"/>
                  <a:gd name="connsiteY13" fmla="*/ 146228 h 1067228"/>
                  <a:gd name="connsiteX14" fmla="*/ 910936 w 1474793"/>
                  <a:gd name="connsiteY14" fmla="*/ 156292 h 1067228"/>
                  <a:gd name="connsiteX15" fmla="*/ 925281 w 1474793"/>
                  <a:gd name="connsiteY15" fmla="*/ 173678 h 1067228"/>
                  <a:gd name="connsiteX16" fmla="*/ 944837 w 1474793"/>
                  <a:gd name="connsiteY16" fmla="*/ 193903 h 1067228"/>
                  <a:gd name="connsiteX17" fmla="*/ 959019 w 1474793"/>
                  <a:gd name="connsiteY17" fmla="*/ 214569 h 1067228"/>
                  <a:gd name="connsiteX18" fmla="*/ 976095 w 1474793"/>
                  <a:gd name="connsiteY18" fmla="*/ 235265 h 1067228"/>
                  <a:gd name="connsiteX19" fmla="*/ 986966 w 1474793"/>
                  <a:gd name="connsiteY19" fmla="*/ 255294 h 1067228"/>
                  <a:gd name="connsiteX20" fmla="*/ 995488 w 1474793"/>
                  <a:gd name="connsiteY20" fmla="*/ 267712 h 1067228"/>
                  <a:gd name="connsiteX21" fmla="*/ 1005676 w 1474793"/>
                  <a:gd name="connsiteY21" fmla="*/ 289764 h 1067228"/>
                  <a:gd name="connsiteX22" fmla="*/ 1025294 w 1474793"/>
                  <a:gd name="connsiteY22" fmla="*/ 325907 h 1067228"/>
                  <a:gd name="connsiteX23" fmla="*/ 1031274 w 1474793"/>
                  <a:gd name="connsiteY23" fmla="*/ 345171 h 1067228"/>
                  <a:gd name="connsiteX24" fmla="*/ 1033430 w 1474793"/>
                  <a:gd name="connsiteY24" fmla="*/ 349838 h 1067228"/>
                  <a:gd name="connsiteX25" fmla="*/ 1037839 w 1474793"/>
                  <a:gd name="connsiteY25" fmla="*/ 366321 h 1067228"/>
                  <a:gd name="connsiteX26" fmla="*/ 1056387 w 1474793"/>
                  <a:gd name="connsiteY26" fmla="*/ 426072 h 1067228"/>
                  <a:gd name="connsiteX27" fmla="*/ 1067228 w 1474793"/>
                  <a:gd name="connsiteY27" fmla="*/ 533614 h 1067228"/>
                  <a:gd name="connsiteX28" fmla="*/ 1065078 w 1474793"/>
                  <a:gd name="connsiteY28" fmla="*/ 554940 h 1067228"/>
                  <a:gd name="connsiteX29" fmla="*/ 1064327 w 1474793"/>
                  <a:gd name="connsiteY29" fmla="*/ 594320 h 1067228"/>
                  <a:gd name="connsiteX30" fmla="*/ 1347937 w 1474793"/>
                  <a:gd name="connsiteY30" fmla="*/ 1034890 h 1067228"/>
                  <a:gd name="connsiteX31" fmla="*/ 1410642 w 1474793"/>
                  <a:gd name="connsiteY31" fmla="*/ 1053546 h 1067228"/>
                  <a:gd name="connsiteX32" fmla="*/ 1474793 w 1474793"/>
                  <a:gd name="connsiteY32" fmla="*/ 1066843 h 1067228"/>
                  <a:gd name="connsiteX33" fmla="*/ 542300 w 1474793"/>
                  <a:gd name="connsiteY33" fmla="*/ 1066843 h 1067228"/>
                  <a:gd name="connsiteX34" fmla="*/ 539867 w 1474793"/>
                  <a:gd name="connsiteY34" fmla="*/ 1066598 h 1067228"/>
                  <a:gd name="connsiteX35" fmla="*/ 533614 w 1474793"/>
                  <a:gd name="connsiteY35" fmla="*/ 1067228 h 1067228"/>
                  <a:gd name="connsiteX36" fmla="*/ 0 w 1474793"/>
                  <a:gd name="connsiteY36" fmla="*/ 533614 h 1067228"/>
                  <a:gd name="connsiteX37" fmla="*/ 533614 w 1474793"/>
                  <a:gd name="connsiteY37" fmla="*/ 0 h 10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4793" h="1067228">
                    <a:moveTo>
                      <a:pt x="533614" y="0"/>
                    </a:moveTo>
                    <a:cubicBezTo>
                      <a:pt x="570452" y="0"/>
                      <a:pt x="606419" y="3733"/>
                      <a:pt x="641156" y="10841"/>
                    </a:cubicBezTo>
                    <a:lnTo>
                      <a:pt x="642850" y="11367"/>
                    </a:lnTo>
                    <a:lnTo>
                      <a:pt x="643605" y="10579"/>
                    </a:lnTo>
                    <a:cubicBezTo>
                      <a:pt x="673701" y="16798"/>
                      <a:pt x="702865" y="25601"/>
                      <a:pt x="730860" y="36748"/>
                    </a:cubicBezTo>
                    <a:lnTo>
                      <a:pt x="741010" y="41837"/>
                    </a:lnTo>
                    <a:lnTo>
                      <a:pt x="741321" y="41934"/>
                    </a:lnTo>
                    <a:lnTo>
                      <a:pt x="742759" y="42714"/>
                    </a:lnTo>
                    <a:lnTo>
                      <a:pt x="811100" y="76983"/>
                    </a:lnTo>
                    <a:lnTo>
                      <a:pt x="825702" y="87735"/>
                    </a:lnTo>
                    <a:lnTo>
                      <a:pt x="831963" y="91133"/>
                    </a:lnTo>
                    <a:lnTo>
                      <a:pt x="845602" y="102387"/>
                    </a:lnTo>
                    <a:lnTo>
                      <a:pt x="882900" y="129847"/>
                    </a:lnTo>
                    <a:lnTo>
                      <a:pt x="898739" y="146228"/>
                    </a:lnTo>
                    <a:lnTo>
                      <a:pt x="910936" y="156292"/>
                    </a:lnTo>
                    <a:lnTo>
                      <a:pt x="925281" y="173678"/>
                    </a:lnTo>
                    <a:lnTo>
                      <a:pt x="944837" y="193903"/>
                    </a:lnTo>
                    <a:lnTo>
                      <a:pt x="959019" y="214569"/>
                    </a:lnTo>
                    <a:lnTo>
                      <a:pt x="976095" y="235265"/>
                    </a:lnTo>
                    <a:lnTo>
                      <a:pt x="986966" y="255294"/>
                    </a:lnTo>
                    <a:lnTo>
                      <a:pt x="995488" y="267712"/>
                    </a:lnTo>
                    <a:lnTo>
                      <a:pt x="1005676" y="289764"/>
                    </a:lnTo>
                    <a:lnTo>
                      <a:pt x="1025294" y="325907"/>
                    </a:lnTo>
                    <a:lnTo>
                      <a:pt x="1031274" y="345171"/>
                    </a:lnTo>
                    <a:lnTo>
                      <a:pt x="1033430" y="349838"/>
                    </a:lnTo>
                    <a:lnTo>
                      <a:pt x="1037839" y="366321"/>
                    </a:lnTo>
                    <a:lnTo>
                      <a:pt x="1056387" y="426072"/>
                    </a:lnTo>
                    <a:cubicBezTo>
                      <a:pt x="1063495" y="460809"/>
                      <a:pt x="1067228" y="496776"/>
                      <a:pt x="1067228" y="533614"/>
                    </a:cubicBezTo>
                    <a:lnTo>
                      <a:pt x="1065078" y="554940"/>
                    </a:lnTo>
                    <a:lnTo>
                      <a:pt x="1064327" y="594320"/>
                    </a:lnTo>
                    <a:cubicBezTo>
                      <a:pt x="1060491" y="737511"/>
                      <a:pt x="1069636" y="930381"/>
                      <a:pt x="1347937" y="1034890"/>
                    </a:cubicBezTo>
                    <a:cubicBezTo>
                      <a:pt x="1365331" y="1041421"/>
                      <a:pt x="1386419" y="1047630"/>
                      <a:pt x="1410642" y="1053546"/>
                    </a:cubicBezTo>
                    <a:lnTo>
                      <a:pt x="1474793" y="1066843"/>
                    </a:lnTo>
                    <a:lnTo>
                      <a:pt x="542300" y="1066843"/>
                    </a:lnTo>
                    <a:lnTo>
                      <a:pt x="539867" y="1066598"/>
                    </a:lnTo>
                    <a:lnTo>
                      <a:pt x="533614" y="1067228"/>
                    </a:lnTo>
                    <a:cubicBezTo>
                      <a:pt x="238907" y="1067228"/>
                      <a:pt x="0" y="828321"/>
                      <a:pt x="0" y="533614"/>
                    </a:cubicBezTo>
                    <a:cubicBezTo>
                      <a:pt x="0" y="238907"/>
                      <a:pt x="238907" y="0"/>
                      <a:pt x="533614"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1" name="TextBox 30">
                <a:extLst>
                  <a:ext uri="{FF2B5EF4-FFF2-40B4-BE49-F238E27FC236}">
                    <a16:creationId xmlns:a16="http://schemas.microsoft.com/office/drawing/2014/main" id="{C907E342-8640-4DA1-B78B-560ACDE2FAAA}"/>
                  </a:ext>
                </a:extLst>
              </p:cNvPr>
              <p:cNvSpPr txBox="1"/>
              <p:nvPr/>
            </p:nvSpPr>
            <p:spPr>
              <a:xfrm>
                <a:off x="2787434" y="2283385"/>
                <a:ext cx="3184741" cy="307777"/>
              </a:xfrm>
              <a:prstGeom prst="rect">
                <a:avLst/>
              </a:prstGeom>
              <a:noFill/>
            </p:spPr>
            <p:txBody>
              <a:bodyPr wrap="none" rtlCol="0" anchor="b">
                <a:normAutofit fontScale="92500" lnSpcReduction="10000"/>
              </a:bodyPr>
              <a:lstStyle/>
              <a:p>
                <a:pPr>
                  <a:lnSpc>
                    <a:spcPct val="100000"/>
                  </a:lnSpc>
                </a:pPr>
                <a:r>
                  <a:rPr kumimoji="0" lang="zh-CN" altLang="en-US" sz="1600" b="1" i="0" u="none" strike="noStrike" kern="1200" cap="none" spc="0" normalizeH="0" baseline="0" noProof="0" dirty="0">
                    <a:ln>
                      <a:noFill/>
                    </a:ln>
                    <a:solidFill>
                      <a:srgbClr val="FFFFFF"/>
                    </a:solidFill>
                    <a:effectLst/>
                    <a:uLnTx/>
                    <a:uFillTx/>
                  </a:rPr>
                  <a:t>推广投资优惠政策</a:t>
                </a:r>
              </a:p>
            </p:txBody>
          </p:sp>
          <p:sp>
            <p:nvSpPr>
              <p:cNvPr id="32" name="TextBox 31">
                <a:extLst>
                  <a:ext uri="{FF2B5EF4-FFF2-40B4-BE49-F238E27FC236}">
                    <a16:creationId xmlns:a16="http://schemas.microsoft.com/office/drawing/2014/main" id="{9505DBB6-05DB-4453-81E8-E77838EE38B9}"/>
                  </a:ext>
                </a:extLst>
              </p:cNvPr>
              <p:cNvSpPr txBox="1"/>
              <p:nvPr/>
            </p:nvSpPr>
            <p:spPr>
              <a:xfrm>
                <a:off x="2787434" y="2594530"/>
                <a:ext cx="3184742" cy="294824"/>
              </a:xfrm>
              <a:prstGeom prst="rect">
                <a:avLst/>
              </a:prstGeom>
              <a:noFill/>
            </p:spPr>
            <p:txBody>
              <a:bodyPr wrap="square" rtlCol="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solidFill>
                      <a:srgbClr val="FFFFFF"/>
                    </a:solidFill>
                    <a:effectLst/>
                    <a:uLnTx/>
                    <a:uFillTx/>
                  </a:rPr>
                  <a:t>通过广告和宣传吸引投资者的注意力</a:t>
                </a:r>
              </a:p>
            </p:txBody>
          </p:sp>
          <p:sp>
            <p:nvSpPr>
              <p:cNvPr id="33" name="TextBox 32">
                <a:extLst>
                  <a:ext uri="{FF2B5EF4-FFF2-40B4-BE49-F238E27FC236}">
                    <a16:creationId xmlns:a16="http://schemas.microsoft.com/office/drawing/2014/main" id="{007D41A4-76B8-4E2A-AD8F-B5916123E813}"/>
                  </a:ext>
                </a:extLst>
              </p:cNvPr>
              <p:cNvSpPr txBox="1"/>
              <p:nvPr/>
            </p:nvSpPr>
            <p:spPr>
              <a:xfrm>
                <a:off x="1827289" y="2314532"/>
                <a:ext cx="585418" cy="523220"/>
              </a:xfrm>
              <a:prstGeom prst="rect">
                <a:avLst/>
              </a:prstGeom>
              <a:noFill/>
            </p:spPr>
            <p:txBody>
              <a:bodyPr wrap="none" rtlCol="0">
                <a:spAutoFit/>
              </a:bodyPr>
              <a:lstStyle/>
              <a:p>
                <a:pPr algn="ctr"/>
                <a:r>
                  <a:rPr lang="en-US" altLang="zh-CN" sz="2800" b="1" dirty="0">
                    <a:solidFill>
                      <a:srgbClr val="FFFFFF"/>
                    </a:solidFill>
                  </a:rPr>
                  <a:t>02</a:t>
                </a:r>
                <a:endParaRPr lang="zh-CN" altLang="en-US" sz="2800" b="1" dirty="0">
                  <a:solidFill>
                    <a:srgbClr val="FFFFFF"/>
                  </a:solidFill>
                </a:endParaRPr>
              </a:p>
            </p:txBody>
          </p:sp>
        </p:grpSp>
        <p:grpSp>
          <p:nvGrpSpPr>
            <p:cNvPr id="35" name="Group 34">
              <a:extLst>
                <a:ext uri="{FF2B5EF4-FFF2-40B4-BE49-F238E27FC236}">
                  <a16:creationId xmlns:a16="http://schemas.microsoft.com/office/drawing/2014/main" id="{3CEC941F-C278-4517-A429-6B560C72B467}"/>
                </a:ext>
              </a:extLst>
            </p:cNvPr>
            <p:cNvGrpSpPr/>
            <p:nvPr/>
          </p:nvGrpSpPr>
          <p:grpSpPr>
            <a:xfrm>
              <a:off x="6856133" y="5117094"/>
              <a:ext cx="4577796" cy="826108"/>
              <a:chOff x="1716678" y="2163238"/>
              <a:chExt cx="4577796" cy="826108"/>
            </a:xfrm>
          </p:grpSpPr>
          <p:sp>
            <p:nvSpPr>
              <p:cNvPr id="36" name="Rectangle: Rounded Corners 35">
                <a:extLst>
                  <a:ext uri="{FF2B5EF4-FFF2-40B4-BE49-F238E27FC236}">
                    <a16:creationId xmlns:a16="http://schemas.microsoft.com/office/drawing/2014/main" id="{A0D8F0C3-41EF-441C-BE89-68419B04C8BB}"/>
                  </a:ext>
                </a:extLst>
              </p:cNvPr>
              <p:cNvSpPr/>
              <p:nvPr/>
            </p:nvSpPr>
            <p:spPr>
              <a:xfrm flipH="1">
                <a:off x="1716678" y="2163238"/>
                <a:ext cx="4577796" cy="825809"/>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sz="2000" b="1" dirty="0">
                    <a:solidFill>
                      <a:schemeClr val="bg1"/>
                    </a:solidFill>
                  </a:rPr>
                  <a:t> </a:t>
                </a:r>
                <a:endParaRPr lang="zh-CN" altLang="en-US" sz="2000" b="1" dirty="0">
                  <a:solidFill>
                    <a:schemeClr val="bg1"/>
                  </a:solidFill>
                </a:endParaRPr>
              </a:p>
            </p:txBody>
          </p:sp>
          <p:sp>
            <p:nvSpPr>
              <p:cNvPr id="37" name="Freeform: Shape 36">
                <a:extLst>
                  <a:ext uri="{FF2B5EF4-FFF2-40B4-BE49-F238E27FC236}">
                    <a16:creationId xmlns:a16="http://schemas.microsoft.com/office/drawing/2014/main" id="{F919D697-1AA9-4382-B238-5D4EC980B2F3}"/>
                  </a:ext>
                </a:extLst>
              </p:cNvPr>
              <p:cNvSpPr/>
              <p:nvPr/>
            </p:nvSpPr>
            <p:spPr>
              <a:xfrm>
                <a:off x="1716681" y="2163238"/>
                <a:ext cx="1141591" cy="826108"/>
              </a:xfrm>
              <a:custGeom>
                <a:avLst/>
                <a:gdLst>
                  <a:gd name="connsiteX0" fmla="*/ 533614 w 1474793"/>
                  <a:gd name="connsiteY0" fmla="*/ 0 h 1067228"/>
                  <a:gd name="connsiteX1" fmla="*/ 641156 w 1474793"/>
                  <a:gd name="connsiteY1" fmla="*/ 10841 h 1067228"/>
                  <a:gd name="connsiteX2" fmla="*/ 642850 w 1474793"/>
                  <a:gd name="connsiteY2" fmla="*/ 11367 h 1067228"/>
                  <a:gd name="connsiteX3" fmla="*/ 643605 w 1474793"/>
                  <a:gd name="connsiteY3" fmla="*/ 10579 h 1067228"/>
                  <a:gd name="connsiteX4" fmla="*/ 730860 w 1474793"/>
                  <a:gd name="connsiteY4" fmla="*/ 36748 h 1067228"/>
                  <a:gd name="connsiteX5" fmla="*/ 741010 w 1474793"/>
                  <a:gd name="connsiteY5" fmla="*/ 41837 h 1067228"/>
                  <a:gd name="connsiteX6" fmla="*/ 741321 w 1474793"/>
                  <a:gd name="connsiteY6" fmla="*/ 41934 h 1067228"/>
                  <a:gd name="connsiteX7" fmla="*/ 742759 w 1474793"/>
                  <a:gd name="connsiteY7" fmla="*/ 42714 h 1067228"/>
                  <a:gd name="connsiteX8" fmla="*/ 811100 w 1474793"/>
                  <a:gd name="connsiteY8" fmla="*/ 76983 h 1067228"/>
                  <a:gd name="connsiteX9" fmla="*/ 825702 w 1474793"/>
                  <a:gd name="connsiteY9" fmla="*/ 87735 h 1067228"/>
                  <a:gd name="connsiteX10" fmla="*/ 831963 w 1474793"/>
                  <a:gd name="connsiteY10" fmla="*/ 91133 h 1067228"/>
                  <a:gd name="connsiteX11" fmla="*/ 845602 w 1474793"/>
                  <a:gd name="connsiteY11" fmla="*/ 102387 h 1067228"/>
                  <a:gd name="connsiteX12" fmla="*/ 882900 w 1474793"/>
                  <a:gd name="connsiteY12" fmla="*/ 129847 h 1067228"/>
                  <a:gd name="connsiteX13" fmla="*/ 898739 w 1474793"/>
                  <a:gd name="connsiteY13" fmla="*/ 146228 h 1067228"/>
                  <a:gd name="connsiteX14" fmla="*/ 910936 w 1474793"/>
                  <a:gd name="connsiteY14" fmla="*/ 156292 h 1067228"/>
                  <a:gd name="connsiteX15" fmla="*/ 925281 w 1474793"/>
                  <a:gd name="connsiteY15" fmla="*/ 173678 h 1067228"/>
                  <a:gd name="connsiteX16" fmla="*/ 944837 w 1474793"/>
                  <a:gd name="connsiteY16" fmla="*/ 193903 h 1067228"/>
                  <a:gd name="connsiteX17" fmla="*/ 959019 w 1474793"/>
                  <a:gd name="connsiteY17" fmla="*/ 214569 h 1067228"/>
                  <a:gd name="connsiteX18" fmla="*/ 976095 w 1474793"/>
                  <a:gd name="connsiteY18" fmla="*/ 235265 h 1067228"/>
                  <a:gd name="connsiteX19" fmla="*/ 986966 w 1474793"/>
                  <a:gd name="connsiteY19" fmla="*/ 255294 h 1067228"/>
                  <a:gd name="connsiteX20" fmla="*/ 995488 w 1474793"/>
                  <a:gd name="connsiteY20" fmla="*/ 267712 h 1067228"/>
                  <a:gd name="connsiteX21" fmla="*/ 1005676 w 1474793"/>
                  <a:gd name="connsiteY21" fmla="*/ 289764 h 1067228"/>
                  <a:gd name="connsiteX22" fmla="*/ 1025294 w 1474793"/>
                  <a:gd name="connsiteY22" fmla="*/ 325907 h 1067228"/>
                  <a:gd name="connsiteX23" fmla="*/ 1031274 w 1474793"/>
                  <a:gd name="connsiteY23" fmla="*/ 345171 h 1067228"/>
                  <a:gd name="connsiteX24" fmla="*/ 1033430 w 1474793"/>
                  <a:gd name="connsiteY24" fmla="*/ 349838 h 1067228"/>
                  <a:gd name="connsiteX25" fmla="*/ 1037839 w 1474793"/>
                  <a:gd name="connsiteY25" fmla="*/ 366321 h 1067228"/>
                  <a:gd name="connsiteX26" fmla="*/ 1056387 w 1474793"/>
                  <a:gd name="connsiteY26" fmla="*/ 426072 h 1067228"/>
                  <a:gd name="connsiteX27" fmla="*/ 1067228 w 1474793"/>
                  <a:gd name="connsiteY27" fmla="*/ 533614 h 1067228"/>
                  <a:gd name="connsiteX28" fmla="*/ 1065078 w 1474793"/>
                  <a:gd name="connsiteY28" fmla="*/ 554940 h 1067228"/>
                  <a:gd name="connsiteX29" fmla="*/ 1064327 w 1474793"/>
                  <a:gd name="connsiteY29" fmla="*/ 594320 h 1067228"/>
                  <a:gd name="connsiteX30" fmla="*/ 1347937 w 1474793"/>
                  <a:gd name="connsiteY30" fmla="*/ 1034890 h 1067228"/>
                  <a:gd name="connsiteX31" fmla="*/ 1410642 w 1474793"/>
                  <a:gd name="connsiteY31" fmla="*/ 1053546 h 1067228"/>
                  <a:gd name="connsiteX32" fmla="*/ 1474793 w 1474793"/>
                  <a:gd name="connsiteY32" fmla="*/ 1066843 h 1067228"/>
                  <a:gd name="connsiteX33" fmla="*/ 542300 w 1474793"/>
                  <a:gd name="connsiteY33" fmla="*/ 1066843 h 1067228"/>
                  <a:gd name="connsiteX34" fmla="*/ 539867 w 1474793"/>
                  <a:gd name="connsiteY34" fmla="*/ 1066598 h 1067228"/>
                  <a:gd name="connsiteX35" fmla="*/ 533614 w 1474793"/>
                  <a:gd name="connsiteY35" fmla="*/ 1067228 h 1067228"/>
                  <a:gd name="connsiteX36" fmla="*/ 0 w 1474793"/>
                  <a:gd name="connsiteY36" fmla="*/ 533614 h 1067228"/>
                  <a:gd name="connsiteX37" fmla="*/ 533614 w 1474793"/>
                  <a:gd name="connsiteY37" fmla="*/ 0 h 10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4793" h="1067228">
                    <a:moveTo>
                      <a:pt x="533614" y="0"/>
                    </a:moveTo>
                    <a:cubicBezTo>
                      <a:pt x="570452" y="0"/>
                      <a:pt x="606419" y="3733"/>
                      <a:pt x="641156" y="10841"/>
                    </a:cubicBezTo>
                    <a:lnTo>
                      <a:pt x="642850" y="11367"/>
                    </a:lnTo>
                    <a:lnTo>
                      <a:pt x="643605" y="10579"/>
                    </a:lnTo>
                    <a:cubicBezTo>
                      <a:pt x="673701" y="16798"/>
                      <a:pt x="702865" y="25601"/>
                      <a:pt x="730860" y="36748"/>
                    </a:cubicBezTo>
                    <a:lnTo>
                      <a:pt x="741010" y="41837"/>
                    </a:lnTo>
                    <a:lnTo>
                      <a:pt x="741321" y="41934"/>
                    </a:lnTo>
                    <a:lnTo>
                      <a:pt x="742759" y="42714"/>
                    </a:lnTo>
                    <a:lnTo>
                      <a:pt x="811100" y="76983"/>
                    </a:lnTo>
                    <a:lnTo>
                      <a:pt x="825702" y="87735"/>
                    </a:lnTo>
                    <a:lnTo>
                      <a:pt x="831963" y="91133"/>
                    </a:lnTo>
                    <a:lnTo>
                      <a:pt x="845602" y="102387"/>
                    </a:lnTo>
                    <a:lnTo>
                      <a:pt x="882900" y="129847"/>
                    </a:lnTo>
                    <a:lnTo>
                      <a:pt x="898739" y="146228"/>
                    </a:lnTo>
                    <a:lnTo>
                      <a:pt x="910936" y="156292"/>
                    </a:lnTo>
                    <a:lnTo>
                      <a:pt x="925281" y="173678"/>
                    </a:lnTo>
                    <a:lnTo>
                      <a:pt x="944837" y="193903"/>
                    </a:lnTo>
                    <a:lnTo>
                      <a:pt x="959019" y="214569"/>
                    </a:lnTo>
                    <a:lnTo>
                      <a:pt x="976095" y="235265"/>
                    </a:lnTo>
                    <a:lnTo>
                      <a:pt x="986966" y="255294"/>
                    </a:lnTo>
                    <a:lnTo>
                      <a:pt x="995488" y="267712"/>
                    </a:lnTo>
                    <a:lnTo>
                      <a:pt x="1005676" y="289764"/>
                    </a:lnTo>
                    <a:lnTo>
                      <a:pt x="1025294" y="325907"/>
                    </a:lnTo>
                    <a:lnTo>
                      <a:pt x="1031274" y="345171"/>
                    </a:lnTo>
                    <a:lnTo>
                      <a:pt x="1033430" y="349838"/>
                    </a:lnTo>
                    <a:lnTo>
                      <a:pt x="1037839" y="366321"/>
                    </a:lnTo>
                    <a:lnTo>
                      <a:pt x="1056387" y="426072"/>
                    </a:lnTo>
                    <a:cubicBezTo>
                      <a:pt x="1063495" y="460809"/>
                      <a:pt x="1067228" y="496776"/>
                      <a:pt x="1067228" y="533614"/>
                    </a:cubicBezTo>
                    <a:lnTo>
                      <a:pt x="1065078" y="554940"/>
                    </a:lnTo>
                    <a:lnTo>
                      <a:pt x="1064327" y="594320"/>
                    </a:lnTo>
                    <a:cubicBezTo>
                      <a:pt x="1060491" y="737511"/>
                      <a:pt x="1069636" y="930381"/>
                      <a:pt x="1347937" y="1034890"/>
                    </a:cubicBezTo>
                    <a:cubicBezTo>
                      <a:pt x="1365331" y="1041421"/>
                      <a:pt x="1386419" y="1047630"/>
                      <a:pt x="1410642" y="1053546"/>
                    </a:cubicBezTo>
                    <a:lnTo>
                      <a:pt x="1474793" y="1066843"/>
                    </a:lnTo>
                    <a:lnTo>
                      <a:pt x="542300" y="1066843"/>
                    </a:lnTo>
                    <a:lnTo>
                      <a:pt x="539867" y="1066598"/>
                    </a:lnTo>
                    <a:lnTo>
                      <a:pt x="533614" y="1067228"/>
                    </a:lnTo>
                    <a:cubicBezTo>
                      <a:pt x="238907" y="1067228"/>
                      <a:pt x="0" y="828321"/>
                      <a:pt x="0" y="533614"/>
                    </a:cubicBezTo>
                    <a:cubicBezTo>
                      <a:pt x="0" y="238907"/>
                      <a:pt x="238907" y="0"/>
                      <a:pt x="533614"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8" name="TextBox 37">
                <a:extLst>
                  <a:ext uri="{FF2B5EF4-FFF2-40B4-BE49-F238E27FC236}">
                    <a16:creationId xmlns:a16="http://schemas.microsoft.com/office/drawing/2014/main" id="{3E4C3CB3-F3D7-4DF6-80CE-0A7162F6E1D1}"/>
                  </a:ext>
                </a:extLst>
              </p:cNvPr>
              <p:cNvSpPr txBox="1"/>
              <p:nvPr/>
            </p:nvSpPr>
            <p:spPr>
              <a:xfrm>
                <a:off x="2787434" y="2283385"/>
                <a:ext cx="3184741" cy="307777"/>
              </a:xfrm>
              <a:prstGeom prst="rect">
                <a:avLst/>
              </a:prstGeom>
              <a:noFill/>
            </p:spPr>
            <p:txBody>
              <a:bodyPr wrap="none" rtlCol="0" anchor="b">
                <a:normAutofit fontScale="92500" lnSpcReduction="10000"/>
              </a:bodyPr>
              <a:lstStyle/>
              <a:p>
                <a:pPr>
                  <a:lnSpc>
                    <a:spcPct val="100000"/>
                  </a:lnSpc>
                </a:pPr>
                <a:r>
                  <a:rPr kumimoji="0" lang="zh-CN" altLang="en-US" sz="1600" b="1" i="0" u="none" strike="noStrike" kern="1200" cap="none" spc="0" normalizeH="0" baseline="0" noProof="0" dirty="0">
                    <a:ln>
                      <a:noFill/>
                    </a:ln>
                    <a:solidFill>
                      <a:srgbClr val="FFFFFF"/>
                    </a:solidFill>
                    <a:effectLst/>
                    <a:uLnTx/>
                    <a:uFillTx/>
                  </a:rPr>
                  <a:t>收集投资者反馈</a:t>
                </a:r>
              </a:p>
            </p:txBody>
          </p:sp>
          <p:sp>
            <p:nvSpPr>
              <p:cNvPr id="39" name="TextBox 38">
                <a:extLst>
                  <a:ext uri="{FF2B5EF4-FFF2-40B4-BE49-F238E27FC236}">
                    <a16:creationId xmlns:a16="http://schemas.microsoft.com/office/drawing/2014/main" id="{AF754271-C034-450E-8E2C-0409002CBF63}"/>
                  </a:ext>
                </a:extLst>
              </p:cNvPr>
              <p:cNvSpPr txBox="1"/>
              <p:nvPr/>
            </p:nvSpPr>
            <p:spPr>
              <a:xfrm>
                <a:off x="2787434" y="2594530"/>
                <a:ext cx="3184742" cy="294824"/>
              </a:xfrm>
              <a:prstGeom prst="rect">
                <a:avLst/>
              </a:prstGeom>
              <a:noFill/>
            </p:spPr>
            <p:txBody>
              <a:bodyPr wrap="square" rtlCol="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solidFill>
                      <a:srgbClr val="FFFFFF"/>
                    </a:solidFill>
                    <a:effectLst/>
                    <a:uLnTx/>
                    <a:uFillTx/>
                  </a:rPr>
                  <a:t>评估投资者对优惠政策的反应</a:t>
                </a:r>
              </a:p>
            </p:txBody>
          </p:sp>
          <p:sp>
            <p:nvSpPr>
              <p:cNvPr id="40" name="TextBox 39">
                <a:extLst>
                  <a:ext uri="{FF2B5EF4-FFF2-40B4-BE49-F238E27FC236}">
                    <a16:creationId xmlns:a16="http://schemas.microsoft.com/office/drawing/2014/main" id="{A2168CB2-1624-4579-953F-4B8E527B9EF3}"/>
                  </a:ext>
                </a:extLst>
              </p:cNvPr>
              <p:cNvSpPr txBox="1"/>
              <p:nvPr/>
            </p:nvSpPr>
            <p:spPr>
              <a:xfrm>
                <a:off x="1827289" y="2314532"/>
                <a:ext cx="585418" cy="523220"/>
              </a:xfrm>
              <a:prstGeom prst="rect">
                <a:avLst/>
              </a:prstGeom>
              <a:noFill/>
            </p:spPr>
            <p:txBody>
              <a:bodyPr wrap="none" rtlCol="0">
                <a:spAutoFit/>
              </a:bodyPr>
              <a:lstStyle/>
              <a:p>
                <a:pPr algn="ctr"/>
                <a:r>
                  <a:rPr lang="en-US" altLang="zh-CN" sz="2800" b="1" dirty="0">
                    <a:solidFill>
                      <a:srgbClr val="FFFFFF"/>
                    </a:solidFill>
                  </a:rPr>
                  <a:t>03</a:t>
                </a:r>
                <a:endParaRPr lang="zh-CN" altLang="en-US" sz="2800" b="1" dirty="0">
                  <a:solidFill>
                    <a:srgbClr val="FFFFFF"/>
                  </a:solidFill>
                </a:endParaRPr>
              </a:p>
            </p:txBody>
          </p:sp>
        </p:grpSp>
        <p:grpSp>
          <p:nvGrpSpPr>
            <p:cNvPr id="51" name="Group 50">
              <a:extLst>
                <a:ext uri="{FF2B5EF4-FFF2-40B4-BE49-F238E27FC236}">
                  <a16:creationId xmlns:a16="http://schemas.microsoft.com/office/drawing/2014/main" id="{7EABA96B-51FE-4373-A169-6FA59C728EEC}"/>
                </a:ext>
              </a:extLst>
            </p:cNvPr>
            <p:cNvGrpSpPr/>
            <p:nvPr/>
          </p:nvGrpSpPr>
          <p:grpSpPr>
            <a:xfrm>
              <a:off x="660400" y="1130300"/>
              <a:ext cx="10871200" cy="901901"/>
              <a:chOff x="660400" y="5190915"/>
              <a:chExt cx="10871200" cy="901901"/>
            </a:xfrm>
          </p:grpSpPr>
          <p:sp>
            <p:nvSpPr>
              <p:cNvPr id="52" name="TextBox 51">
                <a:extLst>
                  <a:ext uri="{FF2B5EF4-FFF2-40B4-BE49-F238E27FC236}">
                    <a16:creationId xmlns:a16="http://schemas.microsoft.com/office/drawing/2014/main" id="{37F73094-24E2-4132-9018-7B0E918BE314}"/>
                  </a:ext>
                </a:extLst>
              </p:cNvPr>
              <p:cNvSpPr txBox="1"/>
              <p:nvPr/>
            </p:nvSpPr>
            <p:spPr>
              <a:xfrm>
                <a:off x="673100" y="5190915"/>
                <a:ext cx="10845800" cy="461665"/>
              </a:xfrm>
              <a:prstGeom prst="rect">
                <a:avLst/>
              </a:prstGeom>
              <a:noFill/>
            </p:spPr>
            <p:txBody>
              <a:bodyPr wrap="square" rtlCol="0">
                <a:spAutoFit/>
              </a:bodyPr>
              <a:lstStyle/>
              <a:p>
                <a:pPr>
                  <a:lnSpc>
                    <a:spcPct val="100000"/>
                  </a:lnSpc>
                </a:pPr>
                <a:r>
                  <a:rPr lang="zh-CN" altLang="en-US" sz="2400" b="1" dirty="0">
                    <a:solidFill>
                      <a:schemeClr val="tx1"/>
                    </a:solidFill>
                  </a:rPr>
                  <a:t>策略实施与反馈</a:t>
                </a:r>
              </a:p>
            </p:txBody>
          </p:sp>
          <p:sp>
            <p:nvSpPr>
              <p:cNvPr id="53" name="TextBox 52">
                <a:extLst>
                  <a:ext uri="{FF2B5EF4-FFF2-40B4-BE49-F238E27FC236}">
                    <a16:creationId xmlns:a16="http://schemas.microsoft.com/office/drawing/2014/main" id="{E1A2687D-74A7-4E9A-B003-03D93F4BA64F}"/>
                  </a:ext>
                </a:extLst>
              </p:cNvPr>
              <p:cNvSpPr txBox="1"/>
              <p:nvPr/>
            </p:nvSpPr>
            <p:spPr>
              <a:xfrm>
                <a:off x="660400" y="5797992"/>
                <a:ext cx="10871200" cy="294824"/>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通过执行策略并收集反馈来评估投资者反应</a:t>
                </a:r>
              </a:p>
            </p:txBody>
          </p:sp>
        </p:grpSp>
        <p:grpSp>
          <p:nvGrpSpPr>
            <p:cNvPr id="117" name="Group 116">
              <a:extLst>
                <a:ext uri="{FF2B5EF4-FFF2-40B4-BE49-F238E27FC236}">
                  <a16:creationId xmlns:a16="http://schemas.microsoft.com/office/drawing/2014/main" id="{A17EDC9F-604F-4616-B9AF-D01EE9F99CAB}"/>
                </a:ext>
              </a:extLst>
            </p:cNvPr>
            <p:cNvGrpSpPr/>
            <p:nvPr/>
          </p:nvGrpSpPr>
          <p:grpSpPr>
            <a:xfrm flipH="1">
              <a:off x="1115622" y="2621853"/>
              <a:ext cx="3865563" cy="3321050"/>
              <a:chOff x="4157663" y="1766888"/>
              <a:chExt cx="3865563" cy="3321050"/>
            </a:xfrm>
          </p:grpSpPr>
          <p:sp>
            <p:nvSpPr>
              <p:cNvPr id="118" name="Rectangle 117">
                <a:extLst>
                  <a:ext uri="{FF2B5EF4-FFF2-40B4-BE49-F238E27FC236}">
                    <a16:creationId xmlns:a16="http://schemas.microsoft.com/office/drawing/2014/main" id="{7A496943-A48D-42D0-9A54-5A4C86814707}"/>
                  </a:ext>
                </a:extLst>
              </p:cNvPr>
              <p:cNvSpPr/>
              <p:nvPr/>
            </p:nvSpPr>
            <p:spPr bwMode="auto">
              <a:xfrm>
                <a:off x="4176713" y="1774825"/>
                <a:ext cx="3838575"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Shape 118">
                <a:extLst>
                  <a:ext uri="{FF2B5EF4-FFF2-40B4-BE49-F238E27FC236}">
                    <a16:creationId xmlns:a16="http://schemas.microsoft.com/office/drawing/2014/main" id="{1BF1C284-4A5F-4538-BEE6-89249851DC5B}"/>
                  </a:ext>
                </a:extLst>
              </p:cNvPr>
              <p:cNvSpPr/>
              <p:nvPr/>
            </p:nvSpPr>
            <p:spPr bwMode="auto">
              <a:xfrm>
                <a:off x="7727951" y="1949450"/>
                <a:ext cx="276225" cy="153988"/>
              </a:xfrm>
              <a:custGeom>
                <a:avLst/>
                <a:gdLst>
                  <a:gd name="T0" fmla="*/ 73 w 73"/>
                  <a:gd name="T1" fmla="*/ 41 h 41"/>
                  <a:gd name="T2" fmla="*/ 48 w 73"/>
                  <a:gd name="T3" fmla="*/ 0 h 41"/>
                  <a:gd name="T4" fmla="*/ 1 w 73"/>
                  <a:gd name="T5" fmla="*/ 34 h 41"/>
                  <a:gd name="T6" fmla="*/ 73 w 73"/>
                  <a:gd name="T7" fmla="*/ 41 h 41"/>
                </a:gdLst>
                <a:ahLst/>
                <a:cxnLst>
                  <a:cxn ang="0">
                    <a:pos x="T0" y="T1"/>
                  </a:cxn>
                  <a:cxn ang="0">
                    <a:pos x="T2" y="T3"/>
                  </a:cxn>
                  <a:cxn ang="0">
                    <a:pos x="T4" y="T5"/>
                  </a:cxn>
                  <a:cxn ang="0">
                    <a:pos x="T6" y="T7"/>
                  </a:cxn>
                </a:cxnLst>
                <a:rect l="0" t="0" r="r" b="b"/>
                <a:pathLst>
                  <a:path w="73" h="41">
                    <a:moveTo>
                      <a:pt x="73" y="41"/>
                    </a:moveTo>
                    <a:cubicBezTo>
                      <a:pt x="73" y="41"/>
                      <a:pt x="63" y="24"/>
                      <a:pt x="48" y="0"/>
                    </a:cubicBezTo>
                    <a:cubicBezTo>
                      <a:pt x="48" y="0"/>
                      <a:pt x="0" y="36"/>
                      <a:pt x="1" y="34"/>
                    </a:cubicBezTo>
                    <a:cubicBezTo>
                      <a:pt x="1" y="32"/>
                      <a:pt x="73" y="41"/>
                      <a:pt x="73" y="4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Shape 119">
                <a:extLst>
                  <a:ext uri="{FF2B5EF4-FFF2-40B4-BE49-F238E27FC236}">
                    <a16:creationId xmlns:a16="http://schemas.microsoft.com/office/drawing/2014/main" id="{6FA14394-362C-4ED8-AC91-4765F4B89C70}"/>
                  </a:ext>
                </a:extLst>
              </p:cNvPr>
              <p:cNvSpPr/>
              <p:nvPr/>
            </p:nvSpPr>
            <p:spPr bwMode="auto">
              <a:xfrm>
                <a:off x="7721601" y="1941513"/>
                <a:ext cx="290513" cy="169863"/>
              </a:xfrm>
              <a:custGeom>
                <a:avLst/>
                <a:gdLst>
                  <a:gd name="T0" fmla="*/ 75 w 77"/>
                  <a:gd name="T1" fmla="*/ 45 h 45"/>
                  <a:gd name="T2" fmla="*/ 74 w 77"/>
                  <a:gd name="T3" fmla="*/ 45 h 45"/>
                  <a:gd name="T4" fmla="*/ 3 w 77"/>
                  <a:gd name="T5" fmla="*/ 38 h 45"/>
                  <a:gd name="T6" fmla="*/ 1 w 77"/>
                  <a:gd name="T7" fmla="*/ 38 h 45"/>
                  <a:gd name="T8" fmla="*/ 0 w 77"/>
                  <a:gd name="T9" fmla="*/ 35 h 45"/>
                  <a:gd name="T10" fmla="*/ 2 w 77"/>
                  <a:gd name="T11" fmla="*/ 34 h 45"/>
                  <a:gd name="T12" fmla="*/ 2 w 77"/>
                  <a:gd name="T13" fmla="*/ 34 h 45"/>
                  <a:gd name="T14" fmla="*/ 49 w 77"/>
                  <a:gd name="T15" fmla="*/ 0 h 45"/>
                  <a:gd name="T16" fmla="*/ 50 w 77"/>
                  <a:gd name="T17" fmla="*/ 0 h 45"/>
                  <a:gd name="T18" fmla="*/ 52 w 77"/>
                  <a:gd name="T19" fmla="*/ 1 h 45"/>
                  <a:gd name="T20" fmla="*/ 76 w 77"/>
                  <a:gd name="T21" fmla="*/ 42 h 45"/>
                  <a:gd name="T22" fmla="*/ 76 w 77"/>
                  <a:gd name="T23" fmla="*/ 45 h 45"/>
                  <a:gd name="T24" fmla="*/ 75 w 77"/>
                  <a:gd name="T25" fmla="*/ 45 h 45"/>
                  <a:gd name="T26" fmla="*/ 10 w 77"/>
                  <a:gd name="T27" fmla="*/ 34 h 45"/>
                  <a:gd name="T28" fmla="*/ 71 w 77"/>
                  <a:gd name="T29" fmla="*/ 41 h 45"/>
                  <a:gd name="T30" fmla="*/ 49 w 77"/>
                  <a:gd name="T31" fmla="*/ 5 h 45"/>
                  <a:gd name="T32" fmla="*/ 10 w 77"/>
                  <a:gd name="T33" fmla="*/ 3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45">
                    <a:moveTo>
                      <a:pt x="75" y="45"/>
                    </a:moveTo>
                    <a:cubicBezTo>
                      <a:pt x="74" y="45"/>
                      <a:pt x="74" y="45"/>
                      <a:pt x="74" y="45"/>
                    </a:cubicBezTo>
                    <a:cubicBezTo>
                      <a:pt x="49" y="42"/>
                      <a:pt x="8" y="37"/>
                      <a:pt x="3" y="38"/>
                    </a:cubicBezTo>
                    <a:cubicBezTo>
                      <a:pt x="2" y="38"/>
                      <a:pt x="2" y="38"/>
                      <a:pt x="1" y="38"/>
                    </a:cubicBezTo>
                    <a:cubicBezTo>
                      <a:pt x="1" y="37"/>
                      <a:pt x="0" y="36"/>
                      <a:pt x="0" y="35"/>
                    </a:cubicBezTo>
                    <a:cubicBezTo>
                      <a:pt x="0" y="35"/>
                      <a:pt x="1" y="34"/>
                      <a:pt x="2" y="34"/>
                    </a:cubicBezTo>
                    <a:cubicBezTo>
                      <a:pt x="2" y="34"/>
                      <a:pt x="2" y="34"/>
                      <a:pt x="2" y="34"/>
                    </a:cubicBezTo>
                    <a:cubicBezTo>
                      <a:pt x="5" y="33"/>
                      <a:pt x="32" y="13"/>
                      <a:pt x="49" y="0"/>
                    </a:cubicBezTo>
                    <a:cubicBezTo>
                      <a:pt x="49" y="0"/>
                      <a:pt x="50" y="0"/>
                      <a:pt x="50" y="0"/>
                    </a:cubicBezTo>
                    <a:cubicBezTo>
                      <a:pt x="51" y="0"/>
                      <a:pt x="51" y="0"/>
                      <a:pt x="52" y="1"/>
                    </a:cubicBezTo>
                    <a:cubicBezTo>
                      <a:pt x="67" y="25"/>
                      <a:pt x="76" y="42"/>
                      <a:pt x="76" y="42"/>
                    </a:cubicBezTo>
                    <a:cubicBezTo>
                      <a:pt x="77" y="43"/>
                      <a:pt x="76" y="44"/>
                      <a:pt x="76" y="45"/>
                    </a:cubicBezTo>
                    <a:cubicBezTo>
                      <a:pt x="75" y="45"/>
                      <a:pt x="75" y="45"/>
                      <a:pt x="75" y="45"/>
                    </a:cubicBezTo>
                    <a:close/>
                    <a:moveTo>
                      <a:pt x="10" y="34"/>
                    </a:moveTo>
                    <a:cubicBezTo>
                      <a:pt x="18" y="34"/>
                      <a:pt x="36" y="36"/>
                      <a:pt x="71" y="41"/>
                    </a:cubicBezTo>
                    <a:cubicBezTo>
                      <a:pt x="67" y="35"/>
                      <a:pt x="60" y="21"/>
                      <a:pt x="49" y="5"/>
                    </a:cubicBezTo>
                    <a:cubicBezTo>
                      <a:pt x="28" y="21"/>
                      <a:pt x="16" y="29"/>
                      <a:pt x="10" y="34"/>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Shape 120">
                <a:extLst>
                  <a:ext uri="{FF2B5EF4-FFF2-40B4-BE49-F238E27FC236}">
                    <a16:creationId xmlns:a16="http://schemas.microsoft.com/office/drawing/2014/main" id="{35F9C93A-9871-4A67-B37F-59D6B89AA88C}"/>
                  </a:ext>
                </a:extLst>
              </p:cNvPr>
              <p:cNvSpPr/>
              <p:nvPr/>
            </p:nvSpPr>
            <p:spPr bwMode="auto">
              <a:xfrm>
                <a:off x="5513388" y="4573588"/>
                <a:ext cx="123825" cy="265113"/>
              </a:xfrm>
              <a:custGeom>
                <a:avLst/>
                <a:gdLst>
                  <a:gd name="T0" fmla="*/ 57 w 78"/>
                  <a:gd name="T1" fmla="*/ 167 h 167"/>
                  <a:gd name="T2" fmla="*/ 0 w 78"/>
                  <a:gd name="T3" fmla="*/ 71 h 167"/>
                  <a:gd name="T4" fmla="*/ 78 w 78"/>
                  <a:gd name="T5" fmla="*/ 0 h 167"/>
                  <a:gd name="T6" fmla="*/ 57 w 78"/>
                  <a:gd name="T7" fmla="*/ 167 h 167"/>
                </a:gdLst>
                <a:ahLst/>
                <a:cxnLst>
                  <a:cxn ang="0">
                    <a:pos x="T0" y="T1"/>
                  </a:cxn>
                  <a:cxn ang="0">
                    <a:pos x="T2" y="T3"/>
                  </a:cxn>
                  <a:cxn ang="0">
                    <a:pos x="T4" y="T5"/>
                  </a:cxn>
                  <a:cxn ang="0">
                    <a:pos x="T6" y="T7"/>
                  </a:cxn>
                </a:cxnLst>
                <a:rect l="0" t="0" r="r" b="b"/>
                <a:pathLst>
                  <a:path w="78" h="167">
                    <a:moveTo>
                      <a:pt x="57" y="167"/>
                    </a:moveTo>
                    <a:lnTo>
                      <a:pt x="0" y="71"/>
                    </a:lnTo>
                    <a:lnTo>
                      <a:pt x="78" y="0"/>
                    </a:lnTo>
                    <a:lnTo>
                      <a:pt x="57" y="16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Shape 121">
                <a:extLst>
                  <a:ext uri="{FF2B5EF4-FFF2-40B4-BE49-F238E27FC236}">
                    <a16:creationId xmlns:a16="http://schemas.microsoft.com/office/drawing/2014/main" id="{28AFD39C-820F-42C1-8A6D-0A6AB6F53768}"/>
                  </a:ext>
                </a:extLst>
              </p:cNvPr>
              <p:cNvSpPr/>
              <p:nvPr/>
            </p:nvSpPr>
            <p:spPr bwMode="auto">
              <a:xfrm>
                <a:off x="5502276" y="4565650"/>
                <a:ext cx="142875" cy="279400"/>
              </a:xfrm>
              <a:custGeom>
                <a:avLst/>
                <a:gdLst>
                  <a:gd name="T0" fmla="*/ 27 w 38"/>
                  <a:gd name="T1" fmla="*/ 74 h 74"/>
                  <a:gd name="T2" fmla="*/ 25 w 38"/>
                  <a:gd name="T3" fmla="*/ 73 h 74"/>
                  <a:gd name="T4" fmla="*/ 1 w 38"/>
                  <a:gd name="T5" fmla="*/ 33 h 74"/>
                  <a:gd name="T6" fmla="*/ 1 w 38"/>
                  <a:gd name="T7" fmla="*/ 31 h 74"/>
                  <a:gd name="T8" fmla="*/ 34 w 38"/>
                  <a:gd name="T9" fmla="*/ 1 h 74"/>
                  <a:gd name="T10" fmla="*/ 37 w 38"/>
                  <a:gd name="T11" fmla="*/ 1 h 74"/>
                  <a:gd name="T12" fmla="*/ 38 w 38"/>
                  <a:gd name="T13" fmla="*/ 3 h 74"/>
                  <a:gd name="T14" fmla="*/ 29 w 38"/>
                  <a:gd name="T15" fmla="*/ 73 h 74"/>
                  <a:gd name="T16" fmla="*/ 27 w 38"/>
                  <a:gd name="T17" fmla="*/ 74 h 74"/>
                  <a:gd name="T18" fmla="*/ 5 w 38"/>
                  <a:gd name="T19" fmla="*/ 33 h 74"/>
                  <a:gd name="T20" fmla="*/ 26 w 38"/>
                  <a:gd name="T21" fmla="*/ 66 h 74"/>
                  <a:gd name="T22" fmla="*/ 33 w 38"/>
                  <a:gd name="T23" fmla="*/ 8 h 74"/>
                  <a:gd name="T24" fmla="*/ 5 w 38"/>
                  <a:gd name="T2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4">
                    <a:moveTo>
                      <a:pt x="27" y="74"/>
                    </a:moveTo>
                    <a:cubicBezTo>
                      <a:pt x="26" y="74"/>
                      <a:pt x="25" y="74"/>
                      <a:pt x="25" y="73"/>
                    </a:cubicBezTo>
                    <a:cubicBezTo>
                      <a:pt x="1" y="33"/>
                      <a:pt x="1" y="33"/>
                      <a:pt x="1" y="33"/>
                    </a:cubicBezTo>
                    <a:cubicBezTo>
                      <a:pt x="0" y="33"/>
                      <a:pt x="1" y="32"/>
                      <a:pt x="1" y="31"/>
                    </a:cubicBezTo>
                    <a:cubicBezTo>
                      <a:pt x="34" y="1"/>
                      <a:pt x="34" y="1"/>
                      <a:pt x="34" y="1"/>
                    </a:cubicBezTo>
                    <a:cubicBezTo>
                      <a:pt x="35" y="0"/>
                      <a:pt x="36" y="0"/>
                      <a:pt x="37" y="1"/>
                    </a:cubicBezTo>
                    <a:cubicBezTo>
                      <a:pt x="38" y="1"/>
                      <a:pt x="38" y="2"/>
                      <a:pt x="38" y="3"/>
                    </a:cubicBezTo>
                    <a:cubicBezTo>
                      <a:pt x="29" y="73"/>
                      <a:pt x="29" y="73"/>
                      <a:pt x="29" y="73"/>
                    </a:cubicBezTo>
                    <a:cubicBezTo>
                      <a:pt x="29" y="73"/>
                      <a:pt x="28" y="74"/>
                      <a:pt x="27" y="74"/>
                    </a:cubicBezTo>
                    <a:close/>
                    <a:moveTo>
                      <a:pt x="5" y="33"/>
                    </a:moveTo>
                    <a:cubicBezTo>
                      <a:pt x="26" y="66"/>
                      <a:pt x="26" y="66"/>
                      <a:pt x="26" y="66"/>
                    </a:cubicBezTo>
                    <a:cubicBezTo>
                      <a:pt x="33" y="8"/>
                      <a:pt x="33" y="8"/>
                      <a:pt x="33" y="8"/>
                    </a:cubicBez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Shape 122">
                <a:extLst>
                  <a:ext uri="{FF2B5EF4-FFF2-40B4-BE49-F238E27FC236}">
                    <a16:creationId xmlns:a16="http://schemas.microsoft.com/office/drawing/2014/main" id="{EA796161-AEDA-4522-81F4-C9D7C70D060D}"/>
                  </a:ext>
                </a:extLst>
              </p:cNvPr>
              <p:cNvSpPr/>
              <p:nvPr/>
            </p:nvSpPr>
            <p:spPr bwMode="auto">
              <a:xfrm>
                <a:off x="5568951" y="1930400"/>
                <a:ext cx="2454275" cy="3157538"/>
              </a:xfrm>
              <a:custGeom>
                <a:avLst/>
                <a:gdLst>
                  <a:gd name="T0" fmla="*/ 24 w 650"/>
                  <a:gd name="T1" fmla="*/ 779 h 836"/>
                  <a:gd name="T2" fmla="*/ 410 w 650"/>
                  <a:gd name="T3" fmla="*/ 834 h 836"/>
                  <a:gd name="T4" fmla="*/ 446 w 650"/>
                  <a:gd name="T5" fmla="*/ 810 h 836"/>
                  <a:gd name="T6" fmla="*/ 646 w 650"/>
                  <a:gd name="T7" fmla="*/ 63 h 836"/>
                  <a:gd name="T8" fmla="*/ 624 w 650"/>
                  <a:gd name="T9" fmla="*/ 33 h 836"/>
                  <a:gd name="T10" fmla="*/ 231 w 650"/>
                  <a:gd name="T11" fmla="*/ 1 h 836"/>
                  <a:gd name="T12" fmla="*/ 196 w 650"/>
                  <a:gd name="T13" fmla="*/ 26 h 836"/>
                  <a:gd name="T14" fmla="*/ 4 w 650"/>
                  <a:gd name="T15" fmla="*/ 748 h 836"/>
                  <a:gd name="T16" fmla="*/ 20 w 650"/>
                  <a:gd name="T17" fmla="*/ 778 h 836"/>
                  <a:gd name="T18" fmla="*/ 24 w 650"/>
                  <a:gd name="T19" fmla="*/ 77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0" h="836">
                    <a:moveTo>
                      <a:pt x="24" y="779"/>
                    </a:moveTo>
                    <a:cubicBezTo>
                      <a:pt x="410" y="834"/>
                      <a:pt x="410" y="834"/>
                      <a:pt x="410" y="834"/>
                    </a:cubicBezTo>
                    <a:cubicBezTo>
                      <a:pt x="426" y="836"/>
                      <a:pt x="442" y="826"/>
                      <a:pt x="446" y="810"/>
                    </a:cubicBezTo>
                    <a:cubicBezTo>
                      <a:pt x="646" y="63"/>
                      <a:pt x="646" y="63"/>
                      <a:pt x="646" y="63"/>
                    </a:cubicBezTo>
                    <a:cubicBezTo>
                      <a:pt x="650" y="48"/>
                      <a:pt x="640" y="34"/>
                      <a:pt x="624" y="33"/>
                    </a:cubicBezTo>
                    <a:cubicBezTo>
                      <a:pt x="231" y="1"/>
                      <a:pt x="231" y="1"/>
                      <a:pt x="231" y="1"/>
                    </a:cubicBezTo>
                    <a:cubicBezTo>
                      <a:pt x="215" y="0"/>
                      <a:pt x="200" y="11"/>
                      <a:pt x="196" y="26"/>
                    </a:cubicBezTo>
                    <a:cubicBezTo>
                      <a:pt x="4" y="748"/>
                      <a:pt x="4" y="748"/>
                      <a:pt x="4" y="748"/>
                    </a:cubicBezTo>
                    <a:cubicBezTo>
                      <a:pt x="0" y="761"/>
                      <a:pt x="8" y="774"/>
                      <a:pt x="20" y="778"/>
                    </a:cubicBezTo>
                    <a:cubicBezTo>
                      <a:pt x="22" y="778"/>
                      <a:pt x="23" y="778"/>
                      <a:pt x="24" y="77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Shape 123">
                <a:extLst>
                  <a:ext uri="{FF2B5EF4-FFF2-40B4-BE49-F238E27FC236}">
                    <a16:creationId xmlns:a16="http://schemas.microsoft.com/office/drawing/2014/main" id="{3CEE7F9F-D9A1-4B83-9E80-7AD39BBF1653}"/>
                  </a:ext>
                </a:extLst>
              </p:cNvPr>
              <p:cNvSpPr/>
              <p:nvPr/>
            </p:nvSpPr>
            <p:spPr bwMode="auto">
              <a:xfrm>
                <a:off x="5568951" y="1922463"/>
                <a:ext cx="2454275" cy="3165475"/>
              </a:xfrm>
              <a:custGeom>
                <a:avLst/>
                <a:gdLst>
                  <a:gd name="T0" fmla="*/ 414 w 650"/>
                  <a:gd name="T1" fmla="*/ 838 h 838"/>
                  <a:gd name="T2" fmla="*/ 410 w 650"/>
                  <a:gd name="T3" fmla="*/ 838 h 838"/>
                  <a:gd name="T4" fmla="*/ 24 w 650"/>
                  <a:gd name="T5" fmla="*/ 783 h 838"/>
                  <a:gd name="T6" fmla="*/ 24 w 650"/>
                  <a:gd name="T7" fmla="*/ 783 h 838"/>
                  <a:gd name="T8" fmla="*/ 5 w 650"/>
                  <a:gd name="T9" fmla="*/ 771 h 838"/>
                  <a:gd name="T10" fmla="*/ 2 w 650"/>
                  <a:gd name="T11" fmla="*/ 749 h 838"/>
                  <a:gd name="T12" fmla="*/ 193 w 650"/>
                  <a:gd name="T13" fmla="*/ 28 h 838"/>
                  <a:gd name="T14" fmla="*/ 231 w 650"/>
                  <a:gd name="T15" fmla="*/ 1 h 838"/>
                  <a:gd name="T16" fmla="*/ 624 w 650"/>
                  <a:gd name="T17" fmla="*/ 33 h 838"/>
                  <a:gd name="T18" fmla="*/ 644 w 650"/>
                  <a:gd name="T19" fmla="*/ 44 h 838"/>
                  <a:gd name="T20" fmla="*/ 648 w 650"/>
                  <a:gd name="T21" fmla="*/ 66 h 838"/>
                  <a:gd name="T22" fmla="*/ 448 w 650"/>
                  <a:gd name="T23" fmla="*/ 812 h 838"/>
                  <a:gd name="T24" fmla="*/ 414 w 650"/>
                  <a:gd name="T25" fmla="*/ 838 h 838"/>
                  <a:gd name="T26" fmla="*/ 24 w 650"/>
                  <a:gd name="T27" fmla="*/ 779 h 838"/>
                  <a:gd name="T28" fmla="*/ 410 w 650"/>
                  <a:gd name="T29" fmla="*/ 834 h 838"/>
                  <a:gd name="T30" fmla="*/ 445 w 650"/>
                  <a:gd name="T31" fmla="*/ 811 h 838"/>
                  <a:gd name="T32" fmla="*/ 644 w 650"/>
                  <a:gd name="T33" fmla="*/ 65 h 838"/>
                  <a:gd name="T34" fmla="*/ 641 w 650"/>
                  <a:gd name="T35" fmla="*/ 46 h 838"/>
                  <a:gd name="T36" fmla="*/ 624 w 650"/>
                  <a:gd name="T37" fmla="*/ 37 h 838"/>
                  <a:gd name="T38" fmla="*/ 230 w 650"/>
                  <a:gd name="T39" fmla="*/ 5 h 838"/>
                  <a:gd name="T40" fmla="*/ 197 w 650"/>
                  <a:gd name="T41" fmla="*/ 29 h 838"/>
                  <a:gd name="T42" fmla="*/ 6 w 650"/>
                  <a:gd name="T43" fmla="*/ 750 h 838"/>
                  <a:gd name="T44" fmla="*/ 9 w 650"/>
                  <a:gd name="T45" fmla="*/ 769 h 838"/>
                  <a:gd name="T46" fmla="*/ 24 w 650"/>
                  <a:gd name="T47" fmla="*/ 779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0" h="838">
                    <a:moveTo>
                      <a:pt x="414" y="838"/>
                    </a:moveTo>
                    <a:cubicBezTo>
                      <a:pt x="413" y="838"/>
                      <a:pt x="411" y="838"/>
                      <a:pt x="410" y="838"/>
                    </a:cubicBezTo>
                    <a:cubicBezTo>
                      <a:pt x="24" y="783"/>
                      <a:pt x="24" y="783"/>
                      <a:pt x="24" y="783"/>
                    </a:cubicBezTo>
                    <a:cubicBezTo>
                      <a:pt x="24" y="783"/>
                      <a:pt x="24" y="783"/>
                      <a:pt x="24" y="783"/>
                    </a:cubicBezTo>
                    <a:cubicBezTo>
                      <a:pt x="16" y="782"/>
                      <a:pt x="9" y="778"/>
                      <a:pt x="5" y="771"/>
                    </a:cubicBezTo>
                    <a:cubicBezTo>
                      <a:pt x="1" y="765"/>
                      <a:pt x="0" y="757"/>
                      <a:pt x="2" y="749"/>
                    </a:cubicBezTo>
                    <a:cubicBezTo>
                      <a:pt x="193" y="28"/>
                      <a:pt x="193" y="28"/>
                      <a:pt x="193" y="28"/>
                    </a:cubicBezTo>
                    <a:cubicBezTo>
                      <a:pt x="198" y="11"/>
                      <a:pt x="214" y="0"/>
                      <a:pt x="231" y="1"/>
                    </a:cubicBezTo>
                    <a:cubicBezTo>
                      <a:pt x="624" y="33"/>
                      <a:pt x="624" y="33"/>
                      <a:pt x="624" y="33"/>
                    </a:cubicBezTo>
                    <a:cubicBezTo>
                      <a:pt x="632" y="33"/>
                      <a:pt x="639" y="37"/>
                      <a:pt x="644" y="44"/>
                    </a:cubicBezTo>
                    <a:cubicBezTo>
                      <a:pt x="649" y="50"/>
                      <a:pt x="650" y="58"/>
                      <a:pt x="648" y="66"/>
                    </a:cubicBezTo>
                    <a:cubicBezTo>
                      <a:pt x="448" y="812"/>
                      <a:pt x="448" y="812"/>
                      <a:pt x="448" y="812"/>
                    </a:cubicBezTo>
                    <a:cubicBezTo>
                      <a:pt x="444" y="827"/>
                      <a:pt x="430" y="838"/>
                      <a:pt x="414" y="838"/>
                    </a:cubicBezTo>
                    <a:close/>
                    <a:moveTo>
                      <a:pt x="24" y="779"/>
                    </a:moveTo>
                    <a:cubicBezTo>
                      <a:pt x="410" y="834"/>
                      <a:pt x="410" y="834"/>
                      <a:pt x="410" y="834"/>
                    </a:cubicBezTo>
                    <a:cubicBezTo>
                      <a:pt x="425" y="836"/>
                      <a:pt x="440" y="826"/>
                      <a:pt x="445" y="811"/>
                    </a:cubicBezTo>
                    <a:cubicBezTo>
                      <a:pt x="644" y="65"/>
                      <a:pt x="644" y="65"/>
                      <a:pt x="644" y="65"/>
                    </a:cubicBezTo>
                    <a:cubicBezTo>
                      <a:pt x="646" y="59"/>
                      <a:pt x="645" y="52"/>
                      <a:pt x="641" y="46"/>
                    </a:cubicBezTo>
                    <a:cubicBezTo>
                      <a:pt x="637" y="41"/>
                      <a:pt x="631" y="37"/>
                      <a:pt x="624" y="37"/>
                    </a:cubicBezTo>
                    <a:cubicBezTo>
                      <a:pt x="230" y="5"/>
                      <a:pt x="230" y="5"/>
                      <a:pt x="230" y="5"/>
                    </a:cubicBezTo>
                    <a:cubicBezTo>
                      <a:pt x="215" y="4"/>
                      <a:pt x="202" y="14"/>
                      <a:pt x="197" y="29"/>
                    </a:cubicBezTo>
                    <a:cubicBezTo>
                      <a:pt x="6" y="750"/>
                      <a:pt x="6" y="750"/>
                      <a:pt x="6" y="750"/>
                    </a:cubicBezTo>
                    <a:cubicBezTo>
                      <a:pt x="4" y="757"/>
                      <a:pt x="5" y="764"/>
                      <a:pt x="9" y="769"/>
                    </a:cubicBezTo>
                    <a:cubicBezTo>
                      <a:pt x="12" y="774"/>
                      <a:pt x="18" y="778"/>
                      <a:pt x="24" y="77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Shape 124">
                <a:extLst>
                  <a:ext uri="{FF2B5EF4-FFF2-40B4-BE49-F238E27FC236}">
                    <a16:creationId xmlns:a16="http://schemas.microsoft.com/office/drawing/2014/main" id="{CD0621E7-4710-434D-BD9B-8D6A289CAFC1}"/>
                  </a:ext>
                </a:extLst>
              </p:cNvPr>
              <p:cNvSpPr/>
              <p:nvPr/>
            </p:nvSpPr>
            <p:spPr bwMode="auto">
              <a:xfrm>
                <a:off x="5475288" y="1774825"/>
                <a:ext cx="2452688" cy="3157538"/>
              </a:xfrm>
              <a:custGeom>
                <a:avLst/>
                <a:gdLst>
                  <a:gd name="T0" fmla="*/ 24 w 650"/>
                  <a:gd name="T1" fmla="*/ 779 h 836"/>
                  <a:gd name="T2" fmla="*/ 410 w 650"/>
                  <a:gd name="T3" fmla="*/ 833 h 836"/>
                  <a:gd name="T4" fmla="*/ 446 w 650"/>
                  <a:gd name="T5" fmla="*/ 810 h 836"/>
                  <a:gd name="T6" fmla="*/ 646 w 650"/>
                  <a:gd name="T7" fmla="*/ 63 h 836"/>
                  <a:gd name="T8" fmla="*/ 624 w 650"/>
                  <a:gd name="T9" fmla="*/ 33 h 836"/>
                  <a:gd name="T10" fmla="*/ 230 w 650"/>
                  <a:gd name="T11" fmla="*/ 1 h 836"/>
                  <a:gd name="T12" fmla="*/ 195 w 650"/>
                  <a:gd name="T13" fmla="*/ 26 h 836"/>
                  <a:gd name="T14" fmla="*/ 4 w 650"/>
                  <a:gd name="T15" fmla="*/ 748 h 836"/>
                  <a:gd name="T16" fmla="*/ 20 w 650"/>
                  <a:gd name="T17" fmla="*/ 778 h 836"/>
                  <a:gd name="T18" fmla="*/ 24 w 650"/>
                  <a:gd name="T19" fmla="*/ 77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0" h="836">
                    <a:moveTo>
                      <a:pt x="24" y="779"/>
                    </a:moveTo>
                    <a:cubicBezTo>
                      <a:pt x="410" y="833"/>
                      <a:pt x="410" y="833"/>
                      <a:pt x="410" y="833"/>
                    </a:cubicBezTo>
                    <a:cubicBezTo>
                      <a:pt x="426" y="836"/>
                      <a:pt x="442" y="826"/>
                      <a:pt x="446" y="810"/>
                    </a:cubicBezTo>
                    <a:cubicBezTo>
                      <a:pt x="646" y="63"/>
                      <a:pt x="646" y="63"/>
                      <a:pt x="646" y="63"/>
                    </a:cubicBezTo>
                    <a:cubicBezTo>
                      <a:pt x="650" y="48"/>
                      <a:pt x="640" y="34"/>
                      <a:pt x="624" y="33"/>
                    </a:cubicBezTo>
                    <a:cubicBezTo>
                      <a:pt x="230" y="1"/>
                      <a:pt x="230" y="1"/>
                      <a:pt x="230" y="1"/>
                    </a:cubicBezTo>
                    <a:cubicBezTo>
                      <a:pt x="214" y="0"/>
                      <a:pt x="200" y="11"/>
                      <a:pt x="195" y="26"/>
                    </a:cubicBezTo>
                    <a:cubicBezTo>
                      <a:pt x="4" y="748"/>
                      <a:pt x="4" y="748"/>
                      <a:pt x="4" y="748"/>
                    </a:cubicBezTo>
                    <a:cubicBezTo>
                      <a:pt x="0" y="760"/>
                      <a:pt x="7" y="774"/>
                      <a:pt x="20" y="778"/>
                    </a:cubicBezTo>
                    <a:cubicBezTo>
                      <a:pt x="21" y="778"/>
                      <a:pt x="23" y="778"/>
                      <a:pt x="24" y="7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Shape 125">
                <a:extLst>
                  <a:ext uri="{FF2B5EF4-FFF2-40B4-BE49-F238E27FC236}">
                    <a16:creationId xmlns:a16="http://schemas.microsoft.com/office/drawing/2014/main" id="{76F8A200-BF35-4C5B-88A7-E2778077A760}"/>
                  </a:ext>
                </a:extLst>
              </p:cNvPr>
              <p:cNvSpPr/>
              <p:nvPr/>
            </p:nvSpPr>
            <p:spPr bwMode="auto">
              <a:xfrm>
                <a:off x="5475288" y="1766888"/>
                <a:ext cx="2452688" cy="3165475"/>
              </a:xfrm>
              <a:custGeom>
                <a:avLst/>
                <a:gdLst>
                  <a:gd name="T0" fmla="*/ 414 w 650"/>
                  <a:gd name="T1" fmla="*/ 838 h 838"/>
                  <a:gd name="T2" fmla="*/ 409 w 650"/>
                  <a:gd name="T3" fmla="*/ 838 h 838"/>
                  <a:gd name="T4" fmla="*/ 24 w 650"/>
                  <a:gd name="T5" fmla="*/ 783 h 838"/>
                  <a:gd name="T6" fmla="*/ 5 w 650"/>
                  <a:gd name="T7" fmla="*/ 771 h 838"/>
                  <a:gd name="T8" fmla="*/ 2 w 650"/>
                  <a:gd name="T9" fmla="*/ 749 h 838"/>
                  <a:gd name="T10" fmla="*/ 193 w 650"/>
                  <a:gd name="T11" fmla="*/ 27 h 838"/>
                  <a:gd name="T12" fmla="*/ 231 w 650"/>
                  <a:gd name="T13" fmla="*/ 1 h 838"/>
                  <a:gd name="T14" fmla="*/ 624 w 650"/>
                  <a:gd name="T15" fmla="*/ 33 h 838"/>
                  <a:gd name="T16" fmla="*/ 644 w 650"/>
                  <a:gd name="T17" fmla="*/ 44 h 838"/>
                  <a:gd name="T18" fmla="*/ 648 w 650"/>
                  <a:gd name="T19" fmla="*/ 66 h 838"/>
                  <a:gd name="T20" fmla="*/ 448 w 650"/>
                  <a:gd name="T21" fmla="*/ 812 h 838"/>
                  <a:gd name="T22" fmla="*/ 414 w 650"/>
                  <a:gd name="T23" fmla="*/ 838 h 838"/>
                  <a:gd name="T24" fmla="*/ 228 w 650"/>
                  <a:gd name="T25" fmla="*/ 5 h 838"/>
                  <a:gd name="T26" fmla="*/ 197 w 650"/>
                  <a:gd name="T27" fmla="*/ 28 h 838"/>
                  <a:gd name="T28" fmla="*/ 6 w 650"/>
                  <a:gd name="T29" fmla="*/ 750 h 838"/>
                  <a:gd name="T30" fmla="*/ 9 w 650"/>
                  <a:gd name="T31" fmla="*/ 769 h 838"/>
                  <a:gd name="T32" fmla="*/ 24 w 650"/>
                  <a:gd name="T33" fmla="*/ 779 h 838"/>
                  <a:gd name="T34" fmla="*/ 24 w 650"/>
                  <a:gd name="T35" fmla="*/ 779 h 838"/>
                  <a:gd name="T36" fmla="*/ 410 w 650"/>
                  <a:gd name="T37" fmla="*/ 833 h 838"/>
                  <a:gd name="T38" fmla="*/ 444 w 650"/>
                  <a:gd name="T39" fmla="*/ 811 h 838"/>
                  <a:gd name="T40" fmla="*/ 644 w 650"/>
                  <a:gd name="T41" fmla="*/ 65 h 838"/>
                  <a:gd name="T42" fmla="*/ 641 w 650"/>
                  <a:gd name="T43" fmla="*/ 46 h 838"/>
                  <a:gd name="T44" fmla="*/ 623 w 650"/>
                  <a:gd name="T45" fmla="*/ 37 h 838"/>
                  <a:gd name="T46" fmla="*/ 230 w 650"/>
                  <a:gd name="T47" fmla="*/ 5 h 838"/>
                  <a:gd name="T48" fmla="*/ 228 w 650"/>
                  <a:gd name="T49" fmla="*/ 5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0" h="838">
                    <a:moveTo>
                      <a:pt x="414" y="838"/>
                    </a:moveTo>
                    <a:cubicBezTo>
                      <a:pt x="413" y="838"/>
                      <a:pt x="411" y="838"/>
                      <a:pt x="409" y="838"/>
                    </a:cubicBezTo>
                    <a:cubicBezTo>
                      <a:pt x="24" y="783"/>
                      <a:pt x="24" y="783"/>
                      <a:pt x="24" y="783"/>
                    </a:cubicBezTo>
                    <a:cubicBezTo>
                      <a:pt x="16" y="782"/>
                      <a:pt x="9" y="777"/>
                      <a:pt x="5" y="771"/>
                    </a:cubicBezTo>
                    <a:cubicBezTo>
                      <a:pt x="1" y="765"/>
                      <a:pt x="0" y="757"/>
                      <a:pt x="2" y="749"/>
                    </a:cubicBezTo>
                    <a:cubicBezTo>
                      <a:pt x="193" y="27"/>
                      <a:pt x="193" y="27"/>
                      <a:pt x="193" y="27"/>
                    </a:cubicBezTo>
                    <a:cubicBezTo>
                      <a:pt x="198" y="11"/>
                      <a:pt x="214" y="0"/>
                      <a:pt x="231" y="1"/>
                    </a:cubicBezTo>
                    <a:cubicBezTo>
                      <a:pt x="624" y="33"/>
                      <a:pt x="624" y="33"/>
                      <a:pt x="624" y="33"/>
                    </a:cubicBezTo>
                    <a:cubicBezTo>
                      <a:pt x="632" y="33"/>
                      <a:pt x="639" y="37"/>
                      <a:pt x="644" y="44"/>
                    </a:cubicBezTo>
                    <a:cubicBezTo>
                      <a:pt x="649" y="50"/>
                      <a:pt x="650" y="58"/>
                      <a:pt x="648" y="66"/>
                    </a:cubicBezTo>
                    <a:cubicBezTo>
                      <a:pt x="448" y="812"/>
                      <a:pt x="448" y="812"/>
                      <a:pt x="448" y="812"/>
                    </a:cubicBezTo>
                    <a:cubicBezTo>
                      <a:pt x="444" y="827"/>
                      <a:pt x="430" y="838"/>
                      <a:pt x="414" y="838"/>
                    </a:cubicBezTo>
                    <a:close/>
                    <a:moveTo>
                      <a:pt x="228" y="5"/>
                    </a:moveTo>
                    <a:cubicBezTo>
                      <a:pt x="214" y="5"/>
                      <a:pt x="202" y="15"/>
                      <a:pt x="197" y="28"/>
                    </a:cubicBezTo>
                    <a:cubicBezTo>
                      <a:pt x="6" y="750"/>
                      <a:pt x="6" y="750"/>
                      <a:pt x="6" y="750"/>
                    </a:cubicBezTo>
                    <a:cubicBezTo>
                      <a:pt x="4" y="757"/>
                      <a:pt x="5" y="763"/>
                      <a:pt x="9" y="769"/>
                    </a:cubicBezTo>
                    <a:cubicBezTo>
                      <a:pt x="12" y="774"/>
                      <a:pt x="18" y="778"/>
                      <a:pt x="24" y="779"/>
                    </a:cubicBezTo>
                    <a:cubicBezTo>
                      <a:pt x="24" y="779"/>
                      <a:pt x="24" y="779"/>
                      <a:pt x="24" y="779"/>
                    </a:cubicBezTo>
                    <a:cubicBezTo>
                      <a:pt x="410" y="833"/>
                      <a:pt x="410" y="833"/>
                      <a:pt x="410" y="833"/>
                    </a:cubicBezTo>
                    <a:cubicBezTo>
                      <a:pt x="425" y="835"/>
                      <a:pt x="440" y="826"/>
                      <a:pt x="444" y="811"/>
                    </a:cubicBezTo>
                    <a:cubicBezTo>
                      <a:pt x="644" y="65"/>
                      <a:pt x="644" y="65"/>
                      <a:pt x="644" y="65"/>
                    </a:cubicBezTo>
                    <a:cubicBezTo>
                      <a:pt x="646" y="58"/>
                      <a:pt x="645" y="52"/>
                      <a:pt x="641" y="46"/>
                    </a:cubicBezTo>
                    <a:cubicBezTo>
                      <a:pt x="637" y="41"/>
                      <a:pt x="630" y="37"/>
                      <a:pt x="623" y="37"/>
                    </a:cubicBezTo>
                    <a:cubicBezTo>
                      <a:pt x="230" y="5"/>
                      <a:pt x="230" y="5"/>
                      <a:pt x="230" y="5"/>
                    </a:cubicBezTo>
                    <a:lnTo>
                      <a:pt x="228" y="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Shape 126">
                <a:extLst>
                  <a:ext uri="{FF2B5EF4-FFF2-40B4-BE49-F238E27FC236}">
                    <a16:creationId xmlns:a16="http://schemas.microsoft.com/office/drawing/2014/main" id="{56FE1661-218B-442C-83F7-80F0022D7BC2}"/>
                  </a:ext>
                </a:extLst>
              </p:cNvPr>
              <p:cNvSpPr/>
              <p:nvPr/>
            </p:nvSpPr>
            <p:spPr bwMode="auto">
              <a:xfrm>
                <a:off x="5667376" y="2065338"/>
                <a:ext cx="2101850" cy="2401888"/>
              </a:xfrm>
              <a:custGeom>
                <a:avLst/>
                <a:gdLst>
                  <a:gd name="T0" fmla="*/ 1324 w 1324"/>
                  <a:gd name="T1" fmla="*/ 84 h 1513"/>
                  <a:gd name="T2" fmla="*/ 366 w 1324"/>
                  <a:gd name="T3" fmla="*/ 0 h 1513"/>
                  <a:gd name="T4" fmla="*/ 0 w 1324"/>
                  <a:gd name="T5" fmla="*/ 1387 h 1513"/>
                  <a:gd name="T6" fmla="*/ 942 w 1324"/>
                  <a:gd name="T7" fmla="*/ 1513 h 1513"/>
                  <a:gd name="T8" fmla="*/ 1324 w 1324"/>
                  <a:gd name="T9" fmla="*/ 84 h 1513"/>
                </a:gdLst>
                <a:ahLst/>
                <a:cxnLst>
                  <a:cxn ang="0">
                    <a:pos x="T0" y="T1"/>
                  </a:cxn>
                  <a:cxn ang="0">
                    <a:pos x="T2" y="T3"/>
                  </a:cxn>
                  <a:cxn ang="0">
                    <a:pos x="T4" y="T5"/>
                  </a:cxn>
                  <a:cxn ang="0">
                    <a:pos x="T6" y="T7"/>
                  </a:cxn>
                  <a:cxn ang="0">
                    <a:pos x="T8" y="T9"/>
                  </a:cxn>
                </a:cxnLst>
                <a:rect l="0" t="0" r="r" b="b"/>
                <a:pathLst>
                  <a:path w="1324" h="1513">
                    <a:moveTo>
                      <a:pt x="1324" y="84"/>
                    </a:moveTo>
                    <a:lnTo>
                      <a:pt x="366" y="0"/>
                    </a:lnTo>
                    <a:lnTo>
                      <a:pt x="0" y="1387"/>
                    </a:lnTo>
                    <a:lnTo>
                      <a:pt x="942" y="1513"/>
                    </a:lnTo>
                    <a:lnTo>
                      <a:pt x="1324" y="84"/>
                    </a:lnTo>
                    <a:close/>
                  </a:path>
                </a:pathLst>
              </a:custGeom>
              <a:solidFill>
                <a:srgbClr val="E82F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Shape 127">
                <a:extLst>
                  <a:ext uri="{FF2B5EF4-FFF2-40B4-BE49-F238E27FC236}">
                    <a16:creationId xmlns:a16="http://schemas.microsoft.com/office/drawing/2014/main" id="{ED7544FB-C072-48C6-A958-E5043A10444F}"/>
                  </a:ext>
                </a:extLst>
              </p:cNvPr>
              <p:cNvSpPr/>
              <p:nvPr/>
            </p:nvSpPr>
            <p:spPr bwMode="auto">
              <a:xfrm>
                <a:off x="6788151" y="3497263"/>
                <a:ext cx="320675" cy="665163"/>
              </a:xfrm>
              <a:custGeom>
                <a:avLst/>
                <a:gdLst>
                  <a:gd name="T0" fmla="*/ 83 w 85"/>
                  <a:gd name="T1" fmla="*/ 176 h 176"/>
                  <a:gd name="T2" fmla="*/ 81 w 85"/>
                  <a:gd name="T3" fmla="*/ 175 h 176"/>
                  <a:gd name="T4" fmla="*/ 0 w 85"/>
                  <a:gd name="T5" fmla="*/ 3 h 176"/>
                  <a:gd name="T6" fmla="*/ 1 w 85"/>
                  <a:gd name="T7" fmla="*/ 1 h 176"/>
                  <a:gd name="T8" fmla="*/ 1 w 85"/>
                  <a:gd name="T9" fmla="*/ 1 h 176"/>
                  <a:gd name="T10" fmla="*/ 4 w 85"/>
                  <a:gd name="T11" fmla="*/ 2 h 176"/>
                  <a:gd name="T12" fmla="*/ 85 w 85"/>
                  <a:gd name="T13" fmla="*/ 173 h 176"/>
                  <a:gd name="T14" fmla="*/ 84 w 85"/>
                  <a:gd name="T15" fmla="*/ 176 h 176"/>
                  <a:gd name="T16" fmla="*/ 84 w 85"/>
                  <a:gd name="T17" fmla="*/ 176 h 176"/>
                  <a:gd name="T18" fmla="*/ 83 w 85"/>
                  <a:gd name="T1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76">
                    <a:moveTo>
                      <a:pt x="83" y="176"/>
                    </a:moveTo>
                    <a:cubicBezTo>
                      <a:pt x="82" y="176"/>
                      <a:pt x="82" y="176"/>
                      <a:pt x="81" y="175"/>
                    </a:cubicBezTo>
                    <a:cubicBezTo>
                      <a:pt x="0" y="3"/>
                      <a:pt x="0" y="3"/>
                      <a:pt x="0" y="3"/>
                    </a:cubicBezTo>
                    <a:cubicBezTo>
                      <a:pt x="0" y="2"/>
                      <a:pt x="0" y="1"/>
                      <a:pt x="1" y="1"/>
                    </a:cubicBezTo>
                    <a:cubicBezTo>
                      <a:pt x="1" y="1"/>
                      <a:pt x="1" y="1"/>
                      <a:pt x="1" y="1"/>
                    </a:cubicBezTo>
                    <a:cubicBezTo>
                      <a:pt x="2" y="0"/>
                      <a:pt x="3" y="1"/>
                      <a:pt x="4" y="2"/>
                    </a:cubicBezTo>
                    <a:cubicBezTo>
                      <a:pt x="85" y="173"/>
                      <a:pt x="85" y="173"/>
                      <a:pt x="85" y="173"/>
                    </a:cubicBezTo>
                    <a:cubicBezTo>
                      <a:pt x="85" y="174"/>
                      <a:pt x="85" y="176"/>
                      <a:pt x="84" y="176"/>
                    </a:cubicBezTo>
                    <a:cubicBezTo>
                      <a:pt x="84" y="176"/>
                      <a:pt x="84" y="176"/>
                      <a:pt x="84" y="176"/>
                    </a:cubicBezTo>
                    <a:cubicBezTo>
                      <a:pt x="84" y="176"/>
                      <a:pt x="83" y="176"/>
                      <a:pt x="83"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Shape 128">
                <a:extLst>
                  <a:ext uri="{FF2B5EF4-FFF2-40B4-BE49-F238E27FC236}">
                    <a16:creationId xmlns:a16="http://schemas.microsoft.com/office/drawing/2014/main" id="{137EFCA2-366D-469A-A120-4BE10FF08C4D}"/>
                  </a:ext>
                </a:extLst>
              </p:cNvPr>
              <p:cNvSpPr/>
              <p:nvPr/>
            </p:nvSpPr>
            <p:spPr bwMode="auto">
              <a:xfrm>
                <a:off x="6108701" y="4464050"/>
                <a:ext cx="465138" cy="279400"/>
              </a:xfrm>
              <a:custGeom>
                <a:avLst/>
                <a:gdLst>
                  <a:gd name="T0" fmla="*/ 15 w 123"/>
                  <a:gd name="T1" fmla="*/ 62 h 74"/>
                  <a:gd name="T2" fmla="*/ 91 w 123"/>
                  <a:gd name="T3" fmla="*/ 73 h 74"/>
                  <a:gd name="T4" fmla="*/ 113 w 123"/>
                  <a:gd name="T5" fmla="*/ 58 h 74"/>
                  <a:gd name="T6" fmla="*/ 120 w 123"/>
                  <a:gd name="T7" fmla="*/ 30 h 74"/>
                  <a:gd name="T8" fmla="*/ 110 w 123"/>
                  <a:gd name="T9" fmla="*/ 12 h 74"/>
                  <a:gd name="T10" fmla="*/ 107 w 123"/>
                  <a:gd name="T11" fmla="*/ 11 h 74"/>
                  <a:gd name="T12" fmla="*/ 32 w 123"/>
                  <a:gd name="T13" fmla="*/ 1 h 74"/>
                  <a:gd name="T14" fmla="*/ 10 w 123"/>
                  <a:gd name="T15" fmla="*/ 15 h 74"/>
                  <a:gd name="T16" fmla="*/ 3 w 123"/>
                  <a:gd name="T17" fmla="*/ 43 h 74"/>
                  <a:gd name="T18" fmla="*/ 13 w 123"/>
                  <a:gd name="T19" fmla="*/ 62 h 74"/>
                  <a:gd name="T20" fmla="*/ 15 w 123"/>
                  <a:gd name="T21"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74">
                    <a:moveTo>
                      <a:pt x="15" y="62"/>
                    </a:moveTo>
                    <a:cubicBezTo>
                      <a:pt x="91" y="73"/>
                      <a:pt x="91" y="73"/>
                      <a:pt x="91" y="73"/>
                    </a:cubicBezTo>
                    <a:cubicBezTo>
                      <a:pt x="101" y="74"/>
                      <a:pt x="110" y="68"/>
                      <a:pt x="113" y="58"/>
                    </a:cubicBezTo>
                    <a:cubicBezTo>
                      <a:pt x="120" y="30"/>
                      <a:pt x="120" y="30"/>
                      <a:pt x="120" y="30"/>
                    </a:cubicBezTo>
                    <a:cubicBezTo>
                      <a:pt x="123" y="22"/>
                      <a:pt x="118" y="14"/>
                      <a:pt x="110" y="12"/>
                    </a:cubicBezTo>
                    <a:cubicBezTo>
                      <a:pt x="109" y="11"/>
                      <a:pt x="108" y="11"/>
                      <a:pt x="107" y="11"/>
                    </a:cubicBezTo>
                    <a:cubicBezTo>
                      <a:pt x="32" y="1"/>
                      <a:pt x="32" y="1"/>
                      <a:pt x="32" y="1"/>
                    </a:cubicBezTo>
                    <a:cubicBezTo>
                      <a:pt x="22" y="0"/>
                      <a:pt x="13" y="6"/>
                      <a:pt x="10" y="15"/>
                    </a:cubicBezTo>
                    <a:cubicBezTo>
                      <a:pt x="3" y="43"/>
                      <a:pt x="3" y="43"/>
                      <a:pt x="3" y="43"/>
                    </a:cubicBezTo>
                    <a:cubicBezTo>
                      <a:pt x="0" y="51"/>
                      <a:pt x="5" y="59"/>
                      <a:pt x="13" y="62"/>
                    </a:cubicBezTo>
                    <a:cubicBezTo>
                      <a:pt x="14" y="62"/>
                      <a:pt x="15" y="62"/>
                      <a:pt x="15"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Shape 129">
                <a:extLst>
                  <a:ext uri="{FF2B5EF4-FFF2-40B4-BE49-F238E27FC236}">
                    <a16:creationId xmlns:a16="http://schemas.microsoft.com/office/drawing/2014/main" id="{5CD71910-55F4-4842-AD0D-E1B2A6A77FD3}"/>
                  </a:ext>
                </a:extLst>
              </p:cNvPr>
              <p:cNvSpPr/>
              <p:nvPr/>
            </p:nvSpPr>
            <p:spPr bwMode="auto">
              <a:xfrm>
                <a:off x="6105526" y="4456113"/>
                <a:ext cx="471488" cy="290513"/>
              </a:xfrm>
              <a:custGeom>
                <a:avLst/>
                <a:gdLst>
                  <a:gd name="T0" fmla="*/ 94 w 125"/>
                  <a:gd name="T1" fmla="*/ 77 h 77"/>
                  <a:gd name="T2" fmla="*/ 91 w 125"/>
                  <a:gd name="T3" fmla="*/ 77 h 77"/>
                  <a:gd name="T4" fmla="*/ 16 w 125"/>
                  <a:gd name="T5" fmla="*/ 66 h 77"/>
                  <a:gd name="T6" fmla="*/ 16 w 125"/>
                  <a:gd name="T7" fmla="*/ 66 h 77"/>
                  <a:gd name="T8" fmla="*/ 1 w 125"/>
                  <a:gd name="T9" fmla="*/ 48 h 77"/>
                  <a:gd name="T10" fmla="*/ 2 w 125"/>
                  <a:gd name="T11" fmla="*/ 45 h 77"/>
                  <a:gd name="T12" fmla="*/ 9 w 125"/>
                  <a:gd name="T13" fmla="*/ 17 h 77"/>
                  <a:gd name="T14" fmla="*/ 33 w 125"/>
                  <a:gd name="T15" fmla="*/ 1 h 77"/>
                  <a:gd name="T16" fmla="*/ 108 w 125"/>
                  <a:gd name="T17" fmla="*/ 11 h 77"/>
                  <a:gd name="T18" fmla="*/ 121 w 125"/>
                  <a:gd name="T19" fmla="*/ 19 h 77"/>
                  <a:gd name="T20" fmla="*/ 123 w 125"/>
                  <a:gd name="T21" fmla="*/ 33 h 77"/>
                  <a:gd name="T22" fmla="*/ 116 w 125"/>
                  <a:gd name="T23" fmla="*/ 61 h 77"/>
                  <a:gd name="T24" fmla="*/ 94 w 125"/>
                  <a:gd name="T25" fmla="*/ 77 h 77"/>
                  <a:gd name="T26" fmla="*/ 17 w 125"/>
                  <a:gd name="T27" fmla="*/ 62 h 77"/>
                  <a:gd name="T28" fmla="*/ 92 w 125"/>
                  <a:gd name="T29" fmla="*/ 73 h 77"/>
                  <a:gd name="T30" fmla="*/ 112 w 125"/>
                  <a:gd name="T31" fmla="*/ 60 h 77"/>
                  <a:gd name="T32" fmla="*/ 119 w 125"/>
                  <a:gd name="T33" fmla="*/ 32 h 77"/>
                  <a:gd name="T34" fmla="*/ 118 w 125"/>
                  <a:gd name="T35" fmla="*/ 21 h 77"/>
                  <a:gd name="T36" fmla="*/ 108 w 125"/>
                  <a:gd name="T37" fmla="*/ 15 h 77"/>
                  <a:gd name="T38" fmla="*/ 33 w 125"/>
                  <a:gd name="T39" fmla="*/ 5 h 77"/>
                  <a:gd name="T40" fmla="*/ 13 w 125"/>
                  <a:gd name="T41" fmla="*/ 18 h 77"/>
                  <a:gd name="T42" fmla="*/ 6 w 125"/>
                  <a:gd name="T43" fmla="*/ 46 h 77"/>
                  <a:gd name="T44" fmla="*/ 14 w 125"/>
                  <a:gd name="T45" fmla="*/ 62 h 77"/>
                  <a:gd name="T46" fmla="*/ 17 w 125"/>
                  <a:gd name="T47" fmla="*/ 6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77">
                    <a:moveTo>
                      <a:pt x="94" y="77"/>
                    </a:moveTo>
                    <a:cubicBezTo>
                      <a:pt x="93" y="77"/>
                      <a:pt x="92" y="77"/>
                      <a:pt x="91" y="77"/>
                    </a:cubicBezTo>
                    <a:cubicBezTo>
                      <a:pt x="16" y="66"/>
                      <a:pt x="16" y="66"/>
                      <a:pt x="16" y="66"/>
                    </a:cubicBezTo>
                    <a:cubicBezTo>
                      <a:pt x="16" y="66"/>
                      <a:pt x="16" y="66"/>
                      <a:pt x="16" y="66"/>
                    </a:cubicBezTo>
                    <a:cubicBezTo>
                      <a:pt x="7" y="65"/>
                      <a:pt x="0" y="57"/>
                      <a:pt x="1" y="48"/>
                    </a:cubicBezTo>
                    <a:cubicBezTo>
                      <a:pt x="1" y="47"/>
                      <a:pt x="2" y="46"/>
                      <a:pt x="2" y="45"/>
                    </a:cubicBezTo>
                    <a:cubicBezTo>
                      <a:pt x="9" y="17"/>
                      <a:pt x="9" y="17"/>
                      <a:pt x="9" y="17"/>
                    </a:cubicBezTo>
                    <a:cubicBezTo>
                      <a:pt x="12" y="6"/>
                      <a:pt x="22" y="0"/>
                      <a:pt x="33" y="1"/>
                    </a:cubicBezTo>
                    <a:cubicBezTo>
                      <a:pt x="108" y="11"/>
                      <a:pt x="108" y="11"/>
                      <a:pt x="108" y="11"/>
                    </a:cubicBezTo>
                    <a:cubicBezTo>
                      <a:pt x="114" y="12"/>
                      <a:pt x="118" y="15"/>
                      <a:pt x="121" y="19"/>
                    </a:cubicBezTo>
                    <a:cubicBezTo>
                      <a:pt x="124" y="23"/>
                      <a:pt x="125" y="28"/>
                      <a:pt x="123" y="33"/>
                    </a:cubicBezTo>
                    <a:cubicBezTo>
                      <a:pt x="116" y="61"/>
                      <a:pt x="116" y="61"/>
                      <a:pt x="116" y="61"/>
                    </a:cubicBezTo>
                    <a:cubicBezTo>
                      <a:pt x="113" y="70"/>
                      <a:pt x="104" y="77"/>
                      <a:pt x="94" y="77"/>
                    </a:cubicBezTo>
                    <a:close/>
                    <a:moveTo>
                      <a:pt x="17" y="62"/>
                    </a:moveTo>
                    <a:cubicBezTo>
                      <a:pt x="92" y="73"/>
                      <a:pt x="92" y="73"/>
                      <a:pt x="92" y="73"/>
                    </a:cubicBezTo>
                    <a:cubicBezTo>
                      <a:pt x="101" y="74"/>
                      <a:pt x="109" y="69"/>
                      <a:pt x="112" y="60"/>
                    </a:cubicBezTo>
                    <a:cubicBezTo>
                      <a:pt x="119" y="32"/>
                      <a:pt x="119" y="32"/>
                      <a:pt x="119" y="32"/>
                    </a:cubicBezTo>
                    <a:cubicBezTo>
                      <a:pt x="120" y="28"/>
                      <a:pt x="120" y="24"/>
                      <a:pt x="118" y="21"/>
                    </a:cubicBezTo>
                    <a:cubicBezTo>
                      <a:pt x="115" y="18"/>
                      <a:pt x="112" y="16"/>
                      <a:pt x="108" y="15"/>
                    </a:cubicBezTo>
                    <a:cubicBezTo>
                      <a:pt x="33" y="5"/>
                      <a:pt x="33" y="5"/>
                      <a:pt x="33" y="5"/>
                    </a:cubicBezTo>
                    <a:cubicBezTo>
                      <a:pt x="24" y="4"/>
                      <a:pt x="16" y="9"/>
                      <a:pt x="13" y="18"/>
                    </a:cubicBezTo>
                    <a:cubicBezTo>
                      <a:pt x="6" y="46"/>
                      <a:pt x="6" y="46"/>
                      <a:pt x="6" y="46"/>
                    </a:cubicBezTo>
                    <a:cubicBezTo>
                      <a:pt x="4" y="53"/>
                      <a:pt x="7" y="60"/>
                      <a:pt x="14" y="62"/>
                    </a:cubicBezTo>
                    <a:cubicBezTo>
                      <a:pt x="15" y="62"/>
                      <a:pt x="16" y="62"/>
                      <a:pt x="17" y="62"/>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Shape 130">
                <a:extLst>
                  <a:ext uri="{FF2B5EF4-FFF2-40B4-BE49-F238E27FC236}">
                    <a16:creationId xmlns:a16="http://schemas.microsoft.com/office/drawing/2014/main" id="{08927F36-829D-4E9C-AE86-B980CA94C996}"/>
                  </a:ext>
                </a:extLst>
              </p:cNvPr>
              <p:cNvSpPr/>
              <p:nvPr/>
            </p:nvSpPr>
            <p:spPr bwMode="auto">
              <a:xfrm>
                <a:off x="6878638" y="1955800"/>
                <a:ext cx="449263" cy="53975"/>
              </a:xfrm>
              <a:custGeom>
                <a:avLst/>
                <a:gdLst>
                  <a:gd name="T0" fmla="*/ 117 w 119"/>
                  <a:gd name="T1" fmla="*/ 14 h 14"/>
                  <a:gd name="T2" fmla="*/ 117 w 119"/>
                  <a:gd name="T3" fmla="*/ 14 h 14"/>
                  <a:gd name="T4" fmla="*/ 2 w 119"/>
                  <a:gd name="T5" fmla="*/ 5 h 14"/>
                  <a:gd name="T6" fmla="*/ 0 w 119"/>
                  <a:gd name="T7" fmla="*/ 2 h 14"/>
                  <a:gd name="T8" fmla="*/ 2 w 119"/>
                  <a:gd name="T9" fmla="*/ 1 h 14"/>
                  <a:gd name="T10" fmla="*/ 117 w 119"/>
                  <a:gd name="T11" fmla="*/ 10 h 14"/>
                  <a:gd name="T12" fmla="*/ 119 w 119"/>
                  <a:gd name="T13" fmla="*/ 12 h 14"/>
                  <a:gd name="T14" fmla="*/ 117 w 119"/>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4">
                    <a:moveTo>
                      <a:pt x="117" y="14"/>
                    </a:moveTo>
                    <a:cubicBezTo>
                      <a:pt x="117" y="14"/>
                      <a:pt x="117" y="14"/>
                      <a:pt x="117" y="14"/>
                    </a:cubicBezTo>
                    <a:cubicBezTo>
                      <a:pt x="2" y="5"/>
                      <a:pt x="2" y="5"/>
                      <a:pt x="2" y="5"/>
                    </a:cubicBezTo>
                    <a:cubicBezTo>
                      <a:pt x="0" y="5"/>
                      <a:pt x="0" y="4"/>
                      <a:pt x="0" y="2"/>
                    </a:cubicBezTo>
                    <a:cubicBezTo>
                      <a:pt x="0" y="1"/>
                      <a:pt x="1" y="0"/>
                      <a:pt x="2" y="1"/>
                    </a:cubicBezTo>
                    <a:cubicBezTo>
                      <a:pt x="117" y="10"/>
                      <a:pt x="117" y="10"/>
                      <a:pt x="117" y="10"/>
                    </a:cubicBezTo>
                    <a:cubicBezTo>
                      <a:pt x="118" y="10"/>
                      <a:pt x="119" y="11"/>
                      <a:pt x="119" y="12"/>
                    </a:cubicBezTo>
                    <a:cubicBezTo>
                      <a:pt x="119" y="13"/>
                      <a:pt x="118" y="14"/>
                      <a:pt x="117" y="14"/>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Shape 131">
                <a:extLst>
                  <a:ext uri="{FF2B5EF4-FFF2-40B4-BE49-F238E27FC236}">
                    <a16:creationId xmlns:a16="http://schemas.microsoft.com/office/drawing/2014/main" id="{B0319488-D601-477E-88F2-A0A56E6A86FA}"/>
                  </a:ext>
                </a:extLst>
              </p:cNvPr>
              <p:cNvSpPr/>
              <p:nvPr/>
            </p:nvSpPr>
            <p:spPr bwMode="auto">
              <a:xfrm>
                <a:off x="6757988" y="1949450"/>
                <a:ext cx="76200" cy="19050"/>
              </a:xfrm>
              <a:custGeom>
                <a:avLst/>
                <a:gdLst>
                  <a:gd name="T0" fmla="*/ 18 w 20"/>
                  <a:gd name="T1" fmla="*/ 5 h 5"/>
                  <a:gd name="T2" fmla="*/ 18 w 20"/>
                  <a:gd name="T3" fmla="*/ 5 h 5"/>
                  <a:gd name="T4" fmla="*/ 2 w 20"/>
                  <a:gd name="T5" fmla="*/ 4 h 5"/>
                  <a:gd name="T6" fmla="*/ 1 w 20"/>
                  <a:gd name="T7" fmla="*/ 2 h 5"/>
                  <a:gd name="T8" fmla="*/ 1 w 20"/>
                  <a:gd name="T9" fmla="*/ 2 h 5"/>
                  <a:gd name="T10" fmla="*/ 3 w 20"/>
                  <a:gd name="T11" fmla="*/ 0 h 5"/>
                  <a:gd name="T12" fmla="*/ 18 w 20"/>
                  <a:gd name="T13" fmla="*/ 1 h 5"/>
                  <a:gd name="T14" fmla="*/ 20 w 20"/>
                  <a:gd name="T15" fmla="*/ 3 h 5"/>
                  <a:gd name="T16" fmla="*/ 18 w 20"/>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
                    <a:moveTo>
                      <a:pt x="18" y="5"/>
                    </a:moveTo>
                    <a:cubicBezTo>
                      <a:pt x="18" y="5"/>
                      <a:pt x="18" y="5"/>
                      <a:pt x="18" y="5"/>
                    </a:cubicBezTo>
                    <a:cubicBezTo>
                      <a:pt x="2" y="4"/>
                      <a:pt x="2" y="4"/>
                      <a:pt x="2" y="4"/>
                    </a:cubicBezTo>
                    <a:cubicBezTo>
                      <a:pt x="1" y="4"/>
                      <a:pt x="0" y="3"/>
                      <a:pt x="1" y="2"/>
                    </a:cubicBezTo>
                    <a:cubicBezTo>
                      <a:pt x="1" y="2"/>
                      <a:pt x="1" y="2"/>
                      <a:pt x="1" y="2"/>
                    </a:cubicBezTo>
                    <a:cubicBezTo>
                      <a:pt x="1" y="1"/>
                      <a:pt x="2" y="0"/>
                      <a:pt x="3" y="0"/>
                    </a:cubicBezTo>
                    <a:cubicBezTo>
                      <a:pt x="18" y="1"/>
                      <a:pt x="18" y="1"/>
                      <a:pt x="18" y="1"/>
                    </a:cubicBezTo>
                    <a:cubicBezTo>
                      <a:pt x="19" y="1"/>
                      <a:pt x="20" y="2"/>
                      <a:pt x="20" y="3"/>
                    </a:cubicBezTo>
                    <a:cubicBezTo>
                      <a:pt x="20" y="4"/>
                      <a:pt x="19" y="5"/>
                      <a:pt x="18" y="5"/>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Shape 132">
                <a:extLst>
                  <a:ext uri="{FF2B5EF4-FFF2-40B4-BE49-F238E27FC236}">
                    <a16:creationId xmlns:a16="http://schemas.microsoft.com/office/drawing/2014/main" id="{F4C61A77-10B6-4A8C-A247-51CEDD22DAF9}"/>
                  </a:ext>
                </a:extLst>
              </p:cNvPr>
              <p:cNvSpPr/>
              <p:nvPr/>
            </p:nvSpPr>
            <p:spPr bwMode="auto">
              <a:xfrm>
                <a:off x="6143626" y="2563813"/>
                <a:ext cx="1293813" cy="850900"/>
              </a:xfrm>
              <a:custGeom>
                <a:avLst/>
                <a:gdLst>
                  <a:gd name="T0" fmla="*/ 294 w 343"/>
                  <a:gd name="T1" fmla="*/ 225 h 225"/>
                  <a:gd name="T2" fmla="*/ 300 w 343"/>
                  <a:gd name="T3" fmla="*/ 26 h 225"/>
                  <a:gd name="T4" fmla="*/ 90 w 343"/>
                  <a:gd name="T5" fmla="*/ 0 h 225"/>
                  <a:gd name="T6" fmla="*/ 49 w 343"/>
                  <a:gd name="T7" fmla="*/ 67 h 225"/>
                  <a:gd name="T8" fmla="*/ 17 w 343"/>
                  <a:gd name="T9" fmla="*/ 193 h 225"/>
                  <a:gd name="T10" fmla="*/ 294 w 343"/>
                  <a:gd name="T11" fmla="*/ 225 h 225"/>
                </a:gdLst>
                <a:ahLst/>
                <a:cxnLst>
                  <a:cxn ang="0">
                    <a:pos x="T0" y="T1"/>
                  </a:cxn>
                  <a:cxn ang="0">
                    <a:pos x="T2" y="T3"/>
                  </a:cxn>
                  <a:cxn ang="0">
                    <a:pos x="T4" y="T5"/>
                  </a:cxn>
                  <a:cxn ang="0">
                    <a:pos x="T6" y="T7"/>
                  </a:cxn>
                  <a:cxn ang="0">
                    <a:pos x="T8" y="T9"/>
                  </a:cxn>
                  <a:cxn ang="0">
                    <a:pos x="T10" y="T11"/>
                  </a:cxn>
                </a:cxnLst>
                <a:rect l="0" t="0" r="r" b="b"/>
                <a:pathLst>
                  <a:path w="343" h="225">
                    <a:moveTo>
                      <a:pt x="294" y="225"/>
                    </a:moveTo>
                    <a:cubicBezTo>
                      <a:pt x="294" y="225"/>
                      <a:pt x="343" y="62"/>
                      <a:pt x="300" y="26"/>
                    </a:cubicBezTo>
                    <a:cubicBezTo>
                      <a:pt x="90" y="0"/>
                      <a:pt x="90" y="0"/>
                      <a:pt x="90" y="0"/>
                    </a:cubicBezTo>
                    <a:cubicBezTo>
                      <a:pt x="90" y="0"/>
                      <a:pt x="54" y="38"/>
                      <a:pt x="49" y="67"/>
                    </a:cubicBezTo>
                    <a:cubicBezTo>
                      <a:pt x="44" y="95"/>
                      <a:pt x="0" y="157"/>
                      <a:pt x="17" y="193"/>
                    </a:cubicBezTo>
                    <a:lnTo>
                      <a:pt x="294" y="22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Shape 133">
                <a:extLst>
                  <a:ext uri="{FF2B5EF4-FFF2-40B4-BE49-F238E27FC236}">
                    <a16:creationId xmlns:a16="http://schemas.microsoft.com/office/drawing/2014/main" id="{2CDBDB19-7B0B-433F-9044-6DAEC0355381}"/>
                  </a:ext>
                </a:extLst>
              </p:cNvPr>
              <p:cNvSpPr/>
              <p:nvPr/>
            </p:nvSpPr>
            <p:spPr bwMode="auto">
              <a:xfrm>
                <a:off x="6157913" y="2557463"/>
                <a:ext cx="1287463" cy="863600"/>
              </a:xfrm>
              <a:custGeom>
                <a:avLst/>
                <a:gdLst>
                  <a:gd name="T0" fmla="*/ 290 w 341"/>
                  <a:gd name="T1" fmla="*/ 229 h 229"/>
                  <a:gd name="T2" fmla="*/ 289 w 341"/>
                  <a:gd name="T3" fmla="*/ 229 h 229"/>
                  <a:gd name="T4" fmla="*/ 12 w 341"/>
                  <a:gd name="T5" fmla="*/ 197 h 229"/>
                  <a:gd name="T6" fmla="*/ 11 w 341"/>
                  <a:gd name="T7" fmla="*/ 196 h 229"/>
                  <a:gd name="T8" fmla="*/ 29 w 341"/>
                  <a:gd name="T9" fmla="*/ 104 h 229"/>
                  <a:gd name="T10" fmla="*/ 43 w 341"/>
                  <a:gd name="T11" fmla="*/ 68 h 229"/>
                  <a:gd name="T12" fmla="*/ 85 w 341"/>
                  <a:gd name="T13" fmla="*/ 1 h 229"/>
                  <a:gd name="T14" fmla="*/ 86 w 341"/>
                  <a:gd name="T15" fmla="*/ 0 h 229"/>
                  <a:gd name="T16" fmla="*/ 296 w 341"/>
                  <a:gd name="T17" fmla="*/ 26 h 229"/>
                  <a:gd name="T18" fmla="*/ 297 w 341"/>
                  <a:gd name="T19" fmla="*/ 26 h 229"/>
                  <a:gd name="T20" fmla="*/ 291 w 341"/>
                  <a:gd name="T21" fmla="*/ 227 h 229"/>
                  <a:gd name="T22" fmla="*/ 290 w 341"/>
                  <a:gd name="T23" fmla="*/ 229 h 229"/>
                  <a:gd name="T24" fmla="*/ 14 w 341"/>
                  <a:gd name="T25" fmla="*/ 193 h 229"/>
                  <a:gd name="T26" fmla="*/ 288 w 341"/>
                  <a:gd name="T27" fmla="*/ 225 h 229"/>
                  <a:gd name="T28" fmla="*/ 295 w 341"/>
                  <a:gd name="T29" fmla="*/ 30 h 229"/>
                  <a:gd name="T30" fmla="*/ 87 w 341"/>
                  <a:gd name="T31" fmla="*/ 5 h 229"/>
                  <a:gd name="T32" fmla="*/ 47 w 341"/>
                  <a:gd name="T33" fmla="*/ 69 h 229"/>
                  <a:gd name="T34" fmla="*/ 33 w 341"/>
                  <a:gd name="T35" fmla="*/ 106 h 229"/>
                  <a:gd name="T36" fmla="*/ 14 w 341"/>
                  <a:gd name="T37" fmla="*/ 19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1" h="229">
                    <a:moveTo>
                      <a:pt x="290" y="229"/>
                    </a:moveTo>
                    <a:cubicBezTo>
                      <a:pt x="289" y="229"/>
                      <a:pt x="289" y="229"/>
                      <a:pt x="289" y="229"/>
                    </a:cubicBezTo>
                    <a:cubicBezTo>
                      <a:pt x="12" y="197"/>
                      <a:pt x="12" y="197"/>
                      <a:pt x="12" y="197"/>
                    </a:cubicBezTo>
                    <a:cubicBezTo>
                      <a:pt x="12" y="197"/>
                      <a:pt x="11" y="197"/>
                      <a:pt x="11" y="196"/>
                    </a:cubicBezTo>
                    <a:cubicBezTo>
                      <a:pt x="0" y="171"/>
                      <a:pt x="16" y="134"/>
                      <a:pt x="29" y="104"/>
                    </a:cubicBezTo>
                    <a:cubicBezTo>
                      <a:pt x="36" y="90"/>
                      <a:pt x="41" y="77"/>
                      <a:pt x="43" y="68"/>
                    </a:cubicBezTo>
                    <a:cubicBezTo>
                      <a:pt x="48" y="39"/>
                      <a:pt x="83" y="2"/>
                      <a:pt x="85" y="1"/>
                    </a:cubicBezTo>
                    <a:cubicBezTo>
                      <a:pt x="85" y="0"/>
                      <a:pt x="86" y="0"/>
                      <a:pt x="86" y="0"/>
                    </a:cubicBezTo>
                    <a:cubicBezTo>
                      <a:pt x="296" y="26"/>
                      <a:pt x="296" y="26"/>
                      <a:pt x="296" y="26"/>
                    </a:cubicBezTo>
                    <a:cubicBezTo>
                      <a:pt x="297" y="26"/>
                      <a:pt x="297" y="26"/>
                      <a:pt x="297" y="26"/>
                    </a:cubicBezTo>
                    <a:cubicBezTo>
                      <a:pt x="341" y="63"/>
                      <a:pt x="293" y="221"/>
                      <a:pt x="291" y="227"/>
                    </a:cubicBezTo>
                    <a:cubicBezTo>
                      <a:pt x="291" y="228"/>
                      <a:pt x="290" y="229"/>
                      <a:pt x="290" y="229"/>
                    </a:cubicBezTo>
                    <a:close/>
                    <a:moveTo>
                      <a:pt x="14" y="193"/>
                    </a:moveTo>
                    <a:cubicBezTo>
                      <a:pt x="288" y="225"/>
                      <a:pt x="288" y="225"/>
                      <a:pt x="288" y="225"/>
                    </a:cubicBezTo>
                    <a:cubicBezTo>
                      <a:pt x="293" y="208"/>
                      <a:pt x="334" y="63"/>
                      <a:pt x="295" y="30"/>
                    </a:cubicBezTo>
                    <a:cubicBezTo>
                      <a:pt x="87" y="5"/>
                      <a:pt x="87" y="5"/>
                      <a:pt x="87" y="5"/>
                    </a:cubicBezTo>
                    <a:cubicBezTo>
                      <a:pt x="82" y="10"/>
                      <a:pt x="52" y="43"/>
                      <a:pt x="47" y="69"/>
                    </a:cubicBezTo>
                    <a:cubicBezTo>
                      <a:pt x="45" y="79"/>
                      <a:pt x="40" y="91"/>
                      <a:pt x="33" y="106"/>
                    </a:cubicBezTo>
                    <a:cubicBezTo>
                      <a:pt x="21" y="134"/>
                      <a:pt x="5" y="170"/>
                      <a:pt x="14" y="193"/>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Shape 134">
                <a:extLst>
                  <a:ext uri="{FF2B5EF4-FFF2-40B4-BE49-F238E27FC236}">
                    <a16:creationId xmlns:a16="http://schemas.microsoft.com/office/drawing/2014/main" id="{C06ADCC1-0CC4-4FD9-AB45-00A550385D89}"/>
                  </a:ext>
                </a:extLst>
              </p:cNvPr>
              <p:cNvSpPr/>
              <p:nvPr/>
            </p:nvSpPr>
            <p:spPr bwMode="auto">
              <a:xfrm>
                <a:off x="5995988" y="3228975"/>
                <a:ext cx="1339850" cy="200025"/>
              </a:xfrm>
              <a:custGeom>
                <a:avLst/>
                <a:gdLst>
                  <a:gd name="T0" fmla="*/ 352 w 355"/>
                  <a:gd name="T1" fmla="*/ 53 h 53"/>
                  <a:gd name="T2" fmla="*/ 352 w 355"/>
                  <a:gd name="T3" fmla="*/ 53 h 53"/>
                  <a:gd name="T4" fmla="*/ 1 w 355"/>
                  <a:gd name="T5" fmla="*/ 4 h 53"/>
                  <a:gd name="T6" fmla="*/ 0 w 355"/>
                  <a:gd name="T7" fmla="*/ 2 h 53"/>
                  <a:gd name="T8" fmla="*/ 2 w 355"/>
                  <a:gd name="T9" fmla="*/ 0 h 53"/>
                  <a:gd name="T10" fmla="*/ 353 w 355"/>
                  <a:gd name="T11" fmla="*/ 49 h 53"/>
                  <a:gd name="T12" fmla="*/ 354 w 355"/>
                  <a:gd name="T13" fmla="*/ 52 h 53"/>
                  <a:gd name="T14" fmla="*/ 352 w 35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53">
                    <a:moveTo>
                      <a:pt x="352" y="53"/>
                    </a:moveTo>
                    <a:cubicBezTo>
                      <a:pt x="352" y="53"/>
                      <a:pt x="352" y="53"/>
                      <a:pt x="352" y="53"/>
                    </a:cubicBezTo>
                    <a:cubicBezTo>
                      <a:pt x="1" y="4"/>
                      <a:pt x="1" y="4"/>
                      <a:pt x="1" y="4"/>
                    </a:cubicBezTo>
                    <a:cubicBezTo>
                      <a:pt x="0" y="4"/>
                      <a:pt x="0" y="3"/>
                      <a:pt x="0" y="2"/>
                    </a:cubicBezTo>
                    <a:cubicBezTo>
                      <a:pt x="0" y="1"/>
                      <a:pt x="1" y="0"/>
                      <a:pt x="2" y="0"/>
                    </a:cubicBezTo>
                    <a:cubicBezTo>
                      <a:pt x="353" y="49"/>
                      <a:pt x="353" y="49"/>
                      <a:pt x="353" y="49"/>
                    </a:cubicBezTo>
                    <a:cubicBezTo>
                      <a:pt x="354" y="50"/>
                      <a:pt x="355" y="51"/>
                      <a:pt x="354" y="52"/>
                    </a:cubicBezTo>
                    <a:cubicBezTo>
                      <a:pt x="354" y="53"/>
                      <a:pt x="353" y="53"/>
                      <a:pt x="352" y="53"/>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Shape 135">
                <a:extLst>
                  <a:ext uri="{FF2B5EF4-FFF2-40B4-BE49-F238E27FC236}">
                    <a16:creationId xmlns:a16="http://schemas.microsoft.com/office/drawing/2014/main" id="{2E6A2D0F-AC53-4094-B745-F11A1765A4EB}"/>
                  </a:ext>
                </a:extLst>
              </p:cNvPr>
              <p:cNvSpPr/>
              <p:nvPr/>
            </p:nvSpPr>
            <p:spPr bwMode="auto">
              <a:xfrm>
                <a:off x="5535613" y="2563813"/>
                <a:ext cx="1739900" cy="1609725"/>
              </a:xfrm>
              <a:custGeom>
                <a:avLst/>
                <a:gdLst>
                  <a:gd name="T0" fmla="*/ 461 w 461"/>
                  <a:gd name="T1" fmla="*/ 26 h 426"/>
                  <a:gd name="T2" fmla="*/ 427 w 461"/>
                  <a:gd name="T3" fmla="*/ 73 h 426"/>
                  <a:gd name="T4" fmla="*/ 364 w 461"/>
                  <a:gd name="T5" fmla="*/ 337 h 426"/>
                  <a:gd name="T6" fmla="*/ 275 w 461"/>
                  <a:gd name="T7" fmla="*/ 426 h 426"/>
                  <a:gd name="T8" fmla="*/ 0 w 461"/>
                  <a:gd name="T9" fmla="*/ 387 h 426"/>
                  <a:gd name="T10" fmla="*/ 131 w 461"/>
                  <a:gd name="T11" fmla="*/ 282 h 426"/>
                  <a:gd name="T12" fmla="*/ 185 w 461"/>
                  <a:gd name="T13" fmla="*/ 52 h 426"/>
                  <a:gd name="T14" fmla="*/ 251 w 461"/>
                  <a:gd name="T15" fmla="*/ 0 h 426"/>
                  <a:gd name="T16" fmla="*/ 461 w 461"/>
                  <a:gd name="T17" fmla="*/ 2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26">
                    <a:moveTo>
                      <a:pt x="461" y="26"/>
                    </a:moveTo>
                    <a:cubicBezTo>
                      <a:pt x="461" y="26"/>
                      <a:pt x="440" y="28"/>
                      <a:pt x="427" y="73"/>
                    </a:cubicBezTo>
                    <a:cubicBezTo>
                      <a:pt x="407" y="140"/>
                      <a:pt x="381" y="283"/>
                      <a:pt x="364" y="337"/>
                    </a:cubicBezTo>
                    <a:cubicBezTo>
                      <a:pt x="340" y="415"/>
                      <a:pt x="275" y="426"/>
                      <a:pt x="275" y="426"/>
                    </a:cubicBezTo>
                    <a:cubicBezTo>
                      <a:pt x="0" y="387"/>
                      <a:pt x="0" y="387"/>
                      <a:pt x="0" y="387"/>
                    </a:cubicBezTo>
                    <a:cubicBezTo>
                      <a:pt x="0" y="387"/>
                      <a:pt x="112" y="348"/>
                      <a:pt x="131" y="282"/>
                    </a:cubicBezTo>
                    <a:cubicBezTo>
                      <a:pt x="151" y="213"/>
                      <a:pt x="178" y="82"/>
                      <a:pt x="185" y="52"/>
                    </a:cubicBezTo>
                    <a:cubicBezTo>
                      <a:pt x="199" y="0"/>
                      <a:pt x="251" y="0"/>
                      <a:pt x="251" y="0"/>
                    </a:cubicBezTo>
                    <a:lnTo>
                      <a:pt x="46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Shape 136">
                <a:extLst>
                  <a:ext uri="{FF2B5EF4-FFF2-40B4-BE49-F238E27FC236}">
                    <a16:creationId xmlns:a16="http://schemas.microsoft.com/office/drawing/2014/main" id="{B211BB81-C62B-4EFC-9E0E-FF1560A31B0A}"/>
                  </a:ext>
                </a:extLst>
              </p:cNvPr>
              <p:cNvSpPr/>
              <p:nvPr/>
            </p:nvSpPr>
            <p:spPr bwMode="auto">
              <a:xfrm>
                <a:off x="5527676" y="2557463"/>
                <a:ext cx="1755775" cy="1624013"/>
              </a:xfrm>
              <a:custGeom>
                <a:avLst/>
                <a:gdLst>
                  <a:gd name="T0" fmla="*/ 277 w 465"/>
                  <a:gd name="T1" fmla="*/ 430 h 430"/>
                  <a:gd name="T2" fmla="*/ 276 w 465"/>
                  <a:gd name="T3" fmla="*/ 430 h 430"/>
                  <a:gd name="T4" fmla="*/ 2 w 465"/>
                  <a:gd name="T5" fmla="*/ 390 h 430"/>
                  <a:gd name="T6" fmla="*/ 0 w 465"/>
                  <a:gd name="T7" fmla="*/ 389 h 430"/>
                  <a:gd name="T8" fmla="*/ 1 w 465"/>
                  <a:gd name="T9" fmla="*/ 387 h 430"/>
                  <a:gd name="T10" fmla="*/ 131 w 465"/>
                  <a:gd name="T11" fmla="*/ 283 h 430"/>
                  <a:gd name="T12" fmla="*/ 174 w 465"/>
                  <a:gd name="T13" fmla="*/ 104 h 430"/>
                  <a:gd name="T14" fmla="*/ 185 w 465"/>
                  <a:gd name="T15" fmla="*/ 54 h 430"/>
                  <a:gd name="T16" fmla="*/ 253 w 465"/>
                  <a:gd name="T17" fmla="*/ 0 h 430"/>
                  <a:gd name="T18" fmla="*/ 463 w 465"/>
                  <a:gd name="T19" fmla="*/ 26 h 430"/>
                  <a:gd name="T20" fmla="*/ 465 w 465"/>
                  <a:gd name="T21" fmla="*/ 28 h 430"/>
                  <a:gd name="T22" fmla="*/ 463 w 465"/>
                  <a:gd name="T23" fmla="*/ 30 h 430"/>
                  <a:gd name="T24" fmla="*/ 431 w 465"/>
                  <a:gd name="T25" fmla="*/ 75 h 430"/>
                  <a:gd name="T26" fmla="*/ 398 w 465"/>
                  <a:gd name="T27" fmla="*/ 215 h 430"/>
                  <a:gd name="T28" fmla="*/ 368 w 465"/>
                  <a:gd name="T29" fmla="*/ 340 h 430"/>
                  <a:gd name="T30" fmla="*/ 313 w 465"/>
                  <a:gd name="T31" fmla="*/ 415 h 430"/>
                  <a:gd name="T32" fmla="*/ 277 w 465"/>
                  <a:gd name="T33" fmla="*/ 430 h 430"/>
                  <a:gd name="T34" fmla="*/ 10 w 465"/>
                  <a:gd name="T35" fmla="*/ 388 h 430"/>
                  <a:gd name="T36" fmla="*/ 277 w 465"/>
                  <a:gd name="T37" fmla="*/ 426 h 430"/>
                  <a:gd name="T38" fmla="*/ 364 w 465"/>
                  <a:gd name="T39" fmla="*/ 338 h 430"/>
                  <a:gd name="T40" fmla="*/ 394 w 465"/>
                  <a:gd name="T41" fmla="*/ 214 h 430"/>
                  <a:gd name="T42" fmla="*/ 427 w 465"/>
                  <a:gd name="T43" fmla="*/ 74 h 430"/>
                  <a:gd name="T44" fmla="*/ 455 w 465"/>
                  <a:gd name="T45" fmla="*/ 29 h 430"/>
                  <a:gd name="T46" fmla="*/ 253 w 465"/>
                  <a:gd name="T47" fmla="*/ 4 h 430"/>
                  <a:gd name="T48" fmla="*/ 189 w 465"/>
                  <a:gd name="T49" fmla="*/ 55 h 430"/>
                  <a:gd name="T50" fmla="*/ 178 w 465"/>
                  <a:gd name="T51" fmla="*/ 105 h 430"/>
                  <a:gd name="T52" fmla="*/ 135 w 465"/>
                  <a:gd name="T53" fmla="*/ 284 h 430"/>
                  <a:gd name="T54" fmla="*/ 61 w 465"/>
                  <a:gd name="T55" fmla="*/ 363 h 430"/>
                  <a:gd name="T56" fmla="*/ 10 w 465"/>
                  <a:gd name="T57" fmla="*/ 38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5" h="430">
                    <a:moveTo>
                      <a:pt x="277" y="430"/>
                    </a:moveTo>
                    <a:cubicBezTo>
                      <a:pt x="276" y="430"/>
                      <a:pt x="276" y="430"/>
                      <a:pt x="276" y="430"/>
                    </a:cubicBezTo>
                    <a:cubicBezTo>
                      <a:pt x="2" y="390"/>
                      <a:pt x="2" y="390"/>
                      <a:pt x="2" y="390"/>
                    </a:cubicBezTo>
                    <a:cubicBezTo>
                      <a:pt x="1" y="390"/>
                      <a:pt x="0" y="390"/>
                      <a:pt x="0" y="389"/>
                    </a:cubicBezTo>
                    <a:cubicBezTo>
                      <a:pt x="0" y="388"/>
                      <a:pt x="0" y="387"/>
                      <a:pt x="1" y="387"/>
                    </a:cubicBezTo>
                    <a:cubicBezTo>
                      <a:pt x="2" y="386"/>
                      <a:pt x="112" y="347"/>
                      <a:pt x="131" y="283"/>
                    </a:cubicBezTo>
                    <a:cubicBezTo>
                      <a:pt x="144" y="235"/>
                      <a:pt x="162" y="156"/>
                      <a:pt x="174" y="104"/>
                    </a:cubicBezTo>
                    <a:cubicBezTo>
                      <a:pt x="179" y="81"/>
                      <a:pt x="183" y="63"/>
                      <a:pt x="185" y="54"/>
                    </a:cubicBezTo>
                    <a:cubicBezTo>
                      <a:pt x="199" y="1"/>
                      <a:pt x="253" y="0"/>
                      <a:pt x="253" y="0"/>
                    </a:cubicBezTo>
                    <a:cubicBezTo>
                      <a:pt x="463" y="26"/>
                      <a:pt x="463" y="26"/>
                      <a:pt x="463" y="26"/>
                    </a:cubicBezTo>
                    <a:cubicBezTo>
                      <a:pt x="464" y="26"/>
                      <a:pt x="465" y="26"/>
                      <a:pt x="465" y="28"/>
                    </a:cubicBezTo>
                    <a:cubicBezTo>
                      <a:pt x="465" y="29"/>
                      <a:pt x="464" y="29"/>
                      <a:pt x="463" y="30"/>
                    </a:cubicBezTo>
                    <a:cubicBezTo>
                      <a:pt x="463" y="30"/>
                      <a:pt x="443" y="33"/>
                      <a:pt x="431" y="75"/>
                    </a:cubicBezTo>
                    <a:cubicBezTo>
                      <a:pt x="421" y="110"/>
                      <a:pt x="409" y="163"/>
                      <a:pt x="398" y="215"/>
                    </a:cubicBezTo>
                    <a:cubicBezTo>
                      <a:pt x="387" y="265"/>
                      <a:pt x="376" y="313"/>
                      <a:pt x="368" y="340"/>
                    </a:cubicBezTo>
                    <a:cubicBezTo>
                      <a:pt x="355" y="381"/>
                      <a:pt x="332" y="403"/>
                      <a:pt x="313" y="415"/>
                    </a:cubicBezTo>
                    <a:cubicBezTo>
                      <a:pt x="302" y="422"/>
                      <a:pt x="290" y="427"/>
                      <a:pt x="277" y="430"/>
                    </a:cubicBezTo>
                    <a:close/>
                    <a:moveTo>
                      <a:pt x="10" y="388"/>
                    </a:moveTo>
                    <a:cubicBezTo>
                      <a:pt x="277" y="426"/>
                      <a:pt x="277" y="426"/>
                      <a:pt x="277" y="426"/>
                    </a:cubicBezTo>
                    <a:cubicBezTo>
                      <a:pt x="281" y="425"/>
                      <a:pt x="341" y="412"/>
                      <a:pt x="364" y="338"/>
                    </a:cubicBezTo>
                    <a:cubicBezTo>
                      <a:pt x="372" y="312"/>
                      <a:pt x="383" y="264"/>
                      <a:pt x="394" y="214"/>
                    </a:cubicBezTo>
                    <a:cubicBezTo>
                      <a:pt x="405" y="162"/>
                      <a:pt x="417" y="109"/>
                      <a:pt x="427" y="74"/>
                    </a:cubicBezTo>
                    <a:cubicBezTo>
                      <a:pt x="435" y="45"/>
                      <a:pt x="448" y="34"/>
                      <a:pt x="455" y="29"/>
                    </a:cubicBezTo>
                    <a:cubicBezTo>
                      <a:pt x="253" y="4"/>
                      <a:pt x="253" y="4"/>
                      <a:pt x="253" y="4"/>
                    </a:cubicBezTo>
                    <a:cubicBezTo>
                      <a:pt x="251" y="4"/>
                      <a:pt x="202" y="5"/>
                      <a:pt x="189" y="55"/>
                    </a:cubicBezTo>
                    <a:cubicBezTo>
                      <a:pt x="187" y="64"/>
                      <a:pt x="183" y="82"/>
                      <a:pt x="178" y="105"/>
                    </a:cubicBezTo>
                    <a:cubicBezTo>
                      <a:pt x="166" y="157"/>
                      <a:pt x="148" y="236"/>
                      <a:pt x="135" y="284"/>
                    </a:cubicBezTo>
                    <a:cubicBezTo>
                      <a:pt x="125" y="319"/>
                      <a:pt x="89" y="346"/>
                      <a:pt x="61" y="363"/>
                    </a:cubicBezTo>
                    <a:cubicBezTo>
                      <a:pt x="45" y="372"/>
                      <a:pt x="28" y="381"/>
                      <a:pt x="10" y="3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Shape 137">
                <a:extLst>
                  <a:ext uri="{FF2B5EF4-FFF2-40B4-BE49-F238E27FC236}">
                    <a16:creationId xmlns:a16="http://schemas.microsoft.com/office/drawing/2014/main" id="{1F1DBDE1-0B54-47D8-B74A-93434A749CDA}"/>
                  </a:ext>
                </a:extLst>
              </p:cNvPr>
              <p:cNvSpPr/>
              <p:nvPr/>
            </p:nvSpPr>
            <p:spPr bwMode="auto">
              <a:xfrm>
                <a:off x="6629401" y="3825875"/>
                <a:ext cx="155575" cy="30163"/>
              </a:xfrm>
              <a:custGeom>
                <a:avLst/>
                <a:gdLst>
                  <a:gd name="T0" fmla="*/ 39 w 41"/>
                  <a:gd name="T1" fmla="*/ 8 h 8"/>
                  <a:gd name="T2" fmla="*/ 39 w 41"/>
                  <a:gd name="T3" fmla="*/ 8 h 8"/>
                  <a:gd name="T4" fmla="*/ 2 w 41"/>
                  <a:gd name="T5" fmla="*/ 4 h 8"/>
                  <a:gd name="T6" fmla="*/ 0 w 41"/>
                  <a:gd name="T7" fmla="*/ 2 h 8"/>
                  <a:gd name="T8" fmla="*/ 2 w 41"/>
                  <a:gd name="T9" fmla="*/ 0 h 8"/>
                  <a:gd name="T10" fmla="*/ 2 w 41"/>
                  <a:gd name="T11" fmla="*/ 0 h 8"/>
                  <a:gd name="T12" fmla="*/ 39 w 41"/>
                  <a:gd name="T13" fmla="*/ 4 h 8"/>
                  <a:gd name="T14" fmla="*/ 41 w 41"/>
                  <a:gd name="T15" fmla="*/ 6 h 8"/>
                  <a:gd name="T16" fmla="*/ 39 w 41"/>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
                    <a:moveTo>
                      <a:pt x="39" y="8"/>
                    </a:moveTo>
                    <a:cubicBezTo>
                      <a:pt x="39" y="8"/>
                      <a:pt x="39" y="8"/>
                      <a:pt x="39" y="8"/>
                    </a:cubicBezTo>
                    <a:cubicBezTo>
                      <a:pt x="2" y="4"/>
                      <a:pt x="2" y="4"/>
                      <a:pt x="2" y="4"/>
                    </a:cubicBezTo>
                    <a:cubicBezTo>
                      <a:pt x="1" y="4"/>
                      <a:pt x="0" y="3"/>
                      <a:pt x="0" y="2"/>
                    </a:cubicBezTo>
                    <a:cubicBezTo>
                      <a:pt x="0" y="0"/>
                      <a:pt x="1" y="0"/>
                      <a:pt x="2" y="0"/>
                    </a:cubicBezTo>
                    <a:cubicBezTo>
                      <a:pt x="2" y="0"/>
                      <a:pt x="2" y="0"/>
                      <a:pt x="2" y="0"/>
                    </a:cubicBezTo>
                    <a:cubicBezTo>
                      <a:pt x="39" y="4"/>
                      <a:pt x="39" y="4"/>
                      <a:pt x="39" y="4"/>
                    </a:cubicBezTo>
                    <a:cubicBezTo>
                      <a:pt x="40" y="4"/>
                      <a:pt x="41" y="5"/>
                      <a:pt x="41" y="6"/>
                    </a:cubicBezTo>
                    <a:cubicBezTo>
                      <a:pt x="41" y="7"/>
                      <a:pt x="40" y="8"/>
                      <a:pt x="39" y="8"/>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Shape 138">
                <a:extLst>
                  <a:ext uri="{FF2B5EF4-FFF2-40B4-BE49-F238E27FC236}">
                    <a16:creationId xmlns:a16="http://schemas.microsoft.com/office/drawing/2014/main" id="{78662124-F797-467A-8AC0-55683632C2F9}"/>
                  </a:ext>
                </a:extLst>
              </p:cNvPr>
              <p:cNvSpPr/>
              <p:nvPr/>
            </p:nvSpPr>
            <p:spPr bwMode="auto">
              <a:xfrm>
                <a:off x="6094413" y="3762375"/>
                <a:ext cx="438150" cy="63500"/>
              </a:xfrm>
              <a:custGeom>
                <a:avLst/>
                <a:gdLst>
                  <a:gd name="T0" fmla="*/ 114 w 116"/>
                  <a:gd name="T1" fmla="*/ 17 h 17"/>
                  <a:gd name="T2" fmla="*/ 114 w 116"/>
                  <a:gd name="T3" fmla="*/ 17 h 17"/>
                  <a:gd name="T4" fmla="*/ 2 w 116"/>
                  <a:gd name="T5" fmla="*/ 5 h 17"/>
                  <a:gd name="T6" fmla="*/ 1 w 116"/>
                  <a:gd name="T7" fmla="*/ 2 h 17"/>
                  <a:gd name="T8" fmla="*/ 3 w 116"/>
                  <a:gd name="T9" fmla="*/ 1 h 17"/>
                  <a:gd name="T10" fmla="*/ 3 w 116"/>
                  <a:gd name="T11" fmla="*/ 1 h 17"/>
                  <a:gd name="T12" fmla="*/ 114 w 116"/>
                  <a:gd name="T13" fmla="*/ 13 h 17"/>
                  <a:gd name="T14" fmla="*/ 116 w 116"/>
                  <a:gd name="T15" fmla="*/ 15 h 17"/>
                  <a:gd name="T16" fmla="*/ 114 w 116"/>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7">
                    <a:moveTo>
                      <a:pt x="114" y="17"/>
                    </a:moveTo>
                    <a:cubicBezTo>
                      <a:pt x="114" y="17"/>
                      <a:pt x="114" y="17"/>
                      <a:pt x="114" y="17"/>
                    </a:cubicBezTo>
                    <a:cubicBezTo>
                      <a:pt x="2" y="5"/>
                      <a:pt x="2" y="5"/>
                      <a:pt x="2" y="5"/>
                    </a:cubicBezTo>
                    <a:cubicBezTo>
                      <a:pt x="1" y="4"/>
                      <a:pt x="0" y="3"/>
                      <a:pt x="1" y="2"/>
                    </a:cubicBezTo>
                    <a:cubicBezTo>
                      <a:pt x="1" y="1"/>
                      <a:pt x="2" y="0"/>
                      <a:pt x="3" y="1"/>
                    </a:cubicBezTo>
                    <a:cubicBezTo>
                      <a:pt x="3" y="1"/>
                      <a:pt x="3" y="1"/>
                      <a:pt x="3" y="1"/>
                    </a:cubicBezTo>
                    <a:cubicBezTo>
                      <a:pt x="114" y="13"/>
                      <a:pt x="114" y="13"/>
                      <a:pt x="114" y="13"/>
                    </a:cubicBezTo>
                    <a:cubicBezTo>
                      <a:pt x="115" y="13"/>
                      <a:pt x="116" y="14"/>
                      <a:pt x="116" y="15"/>
                    </a:cubicBezTo>
                    <a:cubicBezTo>
                      <a:pt x="116" y="16"/>
                      <a:pt x="115" y="17"/>
                      <a:pt x="114" y="17"/>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Shape 139">
                <a:extLst>
                  <a:ext uri="{FF2B5EF4-FFF2-40B4-BE49-F238E27FC236}">
                    <a16:creationId xmlns:a16="http://schemas.microsoft.com/office/drawing/2014/main" id="{4A8F39D8-FDCE-436B-9672-3BC8D5BFE03C}"/>
                  </a:ext>
                </a:extLst>
              </p:cNvPr>
              <p:cNvSpPr/>
              <p:nvPr/>
            </p:nvSpPr>
            <p:spPr bwMode="auto">
              <a:xfrm>
                <a:off x="6516688" y="3984625"/>
                <a:ext cx="142875" cy="30163"/>
              </a:xfrm>
              <a:custGeom>
                <a:avLst/>
                <a:gdLst>
                  <a:gd name="T0" fmla="*/ 36 w 38"/>
                  <a:gd name="T1" fmla="*/ 8 h 8"/>
                  <a:gd name="T2" fmla="*/ 36 w 38"/>
                  <a:gd name="T3" fmla="*/ 8 h 8"/>
                  <a:gd name="T4" fmla="*/ 2 w 38"/>
                  <a:gd name="T5" fmla="*/ 4 h 8"/>
                  <a:gd name="T6" fmla="*/ 0 w 38"/>
                  <a:gd name="T7" fmla="*/ 2 h 8"/>
                  <a:gd name="T8" fmla="*/ 2 w 38"/>
                  <a:gd name="T9" fmla="*/ 0 h 8"/>
                  <a:gd name="T10" fmla="*/ 36 w 38"/>
                  <a:gd name="T11" fmla="*/ 4 h 8"/>
                  <a:gd name="T12" fmla="*/ 38 w 38"/>
                  <a:gd name="T13" fmla="*/ 6 h 8"/>
                  <a:gd name="T14" fmla="*/ 36 w 3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8">
                    <a:moveTo>
                      <a:pt x="36" y="8"/>
                    </a:moveTo>
                    <a:cubicBezTo>
                      <a:pt x="36" y="8"/>
                      <a:pt x="36" y="8"/>
                      <a:pt x="36" y="8"/>
                    </a:cubicBezTo>
                    <a:cubicBezTo>
                      <a:pt x="2" y="4"/>
                      <a:pt x="2" y="4"/>
                      <a:pt x="2" y="4"/>
                    </a:cubicBezTo>
                    <a:cubicBezTo>
                      <a:pt x="0" y="4"/>
                      <a:pt x="0" y="3"/>
                      <a:pt x="0" y="2"/>
                    </a:cubicBezTo>
                    <a:cubicBezTo>
                      <a:pt x="0" y="1"/>
                      <a:pt x="1" y="0"/>
                      <a:pt x="2" y="0"/>
                    </a:cubicBezTo>
                    <a:cubicBezTo>
                      <a:pt x="36" y="4"/>
                      <a:pt x="36" y="4"/>
                      <a:pt x="36" y="4"/>
                    </a:cubicBezTo>
                    <a:cubicBezTo>
                      <a:pt x="37" y="4"/>
                      <a:pt x="38" y="5"/>
                      <a:pt x="38" y="6"/>
                    </a:cubicBezTo>
                    <a:cubicBezTo>
                      <a:pt x="38" y="7"/>
                      <a:pt x="37" y="8"/>
                      <a:pt x="36" y="8"/>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Shape 140">
                <a:extLst>
                  <a:ext uri="{FF2B5EF4-FFF2-40B4-BE49-F238E27FC236}">
                    <a16:creationId xmlns:a16="http://schemas.microsoft.com/office/drawing/2014/main" id="{42CA044F-0A93-4E22-8DA4-098906FA99F6}"/>
                  </a:ext>
                </a:extLst>
              </p:cNvPr>
              <p:cNvSpPr/>
              <p:nvPr/>
            </p:nvSpPr>
            <p:spPr bwMode="auto">
              <a:xfrm>
                <a:off x="5969001" y="3924300"/>
                <a:ext cx="419100" cy="60325"/>
              </a:xfrm>
              <a:custGeom>
                <a:avLst/>
                <a:gdLst>
                  <a:gd name="T0" fmla="*/ 109 w 111"/>
                  <a:gd name="T1" fmla="*/ 16 h 16"/>
                  <a:gd name="T2" fmla="*/ 108 w 111"/>
                  <a:gd name="T3" fmla="*/ 16 h 16"/>
                  <a:gd name="T4" fmla="*/ 2 w 111"/>
                  <a:gd name="T5" fmla="*/ 4 h 16"/>
                  <a:gd name="T6" fmla="*/ 0 w 111"/>
                  <a:gd name="T7" fmla="*/ 2 h 16"/>
                  <a:gd name="T8" fmla="*/ 3 w 111"/>
                  <a:gd name="T9" fmla="*/ 0 h 16"/>
                  <a:gd name="T10" fmla="*/ 109 w 111"/>
                  <a:gd name="T11" fmla="*/ 12 h 16"/>
                  <a:gd name="T12" fmla="*/ 111 w 111"/>
                  <a:gd name="T13" fmla="*/ 14 h 16"/>
                  <a:gd name="T14" fmla="*/ 109 w 111"/>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6">
                    <a:moveTo>
                      <a:pt x="109" y="16"/>
                    </a:moveTo>
                    <a:cubicBezTo>
                      <a:pt x="108" y="16"/>
                      <a:pt x="108" y="16"/>
                      <a:pt x="108" y="16"/>
                    </a:cubicBezTo>
                    <a:cubicBezTo>
                      <a:pt x="2" y="4"/>
                      <a:pt x="2" y="4"/>
                      <a:pt x="2" y="4"/>
                    </a:cubicBezTo>
                    <a:cubicBezTo>
                      <a:pt x="1" y="4"/>
                      <a:pt x="0" y="3"/>
                      <a:pt x="0" y="2"/>
                    </a:cubicBezTo>
                    <a:cubicBezTo>
                      <a:pt x="0" y="0"/>
                      <a:pt x="1" y="0"/>
                      <a:pt x="3" y="0"/>
                    </a:cubicBezTo>
                    <a:cubicBezTo>
                      <a:pt x="109" y="12"/>
                      <a:pt x="109" y="12"/>
                      <a:pt x="109" y="12"/>
                    </a:cubicBezTo>
                    <a:cubicBezTo>
                      <a:pt x="110" y="12"/>
                      <a:pt x="111" y="13"/>
                      <a:pt x="111" y="14"/>
                    </a:cubicBezTo>
                    <a:cubicBezTo>
                      <a:pt x="111" y="15"/>
                      <a:pt x="110" y="16"/>
                      <a:pt x="109" y="16"/>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Shape 141">
                <a:extLst>
                  <a:ext uri="{FF2B5EF4-FFF2-40B4-BE49-F238E27FC236}">
                    <a16:creationId xmlns:a16="http://schemas.microsoft.com/office/drawing/2014/main" id="{9FD65FB8-2B82-413E-BFFE-D320DD8FE9B5}"/>
                  </a:ext>
                </a:extLst>
              </p:cNvPr>
              <p:cNvSpPr/>
              <p:nvPr/>
            </p:nvSpPr>
            <p:spPr bwMode="auto">
              <a:xfrm>
                <a:off x="5316538" y="3530600"/>
                <a:ext cx="1257300" cy="642938"/>
              </a:xfrm>
              <a:custGeom>
                <a:avLst/>
                <a:gdLst>
                  <a:gd name="T0" fmla="*/ 333 w 333"/>
                  <a:gd name="T1" fmla="*/ 170 h 170"/>
                  <a:gd name="T2" fmla="*/ 289 w 333"/>
                  <a:gd name="T3" fmla="*/ 52 h 170"/>
                  <a:gd name="T4" fmla="*/ 0 w 333"/>
                  <a:gd name="T5" fmla="*/ 0 h 170"/>
                  <a:gd name="T6" fmla="*/ 58 w 333"/>
                  <a:gd name="T7" fmla="*/ 130 h 170"/>
                  <a:gd name="T8" fmla="*/ 333 w 333"/>
                  <a:gd name="T9" fmla="*/ 170 h 170"/>
                </a:gdLst>
                <a:ahLst/>
                <a:cxnLst>
                  <a:cxn ang="0">
                    <a:pos x="T0" y="T1"/>
                  </a:cxn>
                  <a:cxn ang="0">
                    <a:pos x="T2" y="T3"/>
                  </a:cxn>
                  <a:cxn ang="0">
                    <a:pos x="T4" y="T5"/>
                  </a:cxn>
                  <a:cxn ang="0">
                    <a:pos x="T6" y="T7"/>
                  </a:cxn>
                  <a:cxn ang="0">
                    <a:pos x="T8" y="T9"/>
                  </a:cxn>
                </a:cxnLst>
                <a:rect l="0" t="0" r="r" b="b"/>
                <a:pathLst>
                  <a:path w="333" h="170">
                    <a:moveTo>
                      <a:pt x="333" y="170"/>
                    </a:moveTo>
                    <a:cubicBezTo>
                      <a:pt x="300" y="140"/>
                      <a:pt x="284" y="96"/>
                      <a:pt x="289" y="52"/>
                    </a:cubicBezTo>
                    <a:cubicBezTo>
                      <a:pt x="0" y="0"/>
                      <a:pt x="0" y="0"/>
                      <a:pt x="0" y="0"/>
                    </a:cubicBezTo>
                    <a:cubicBezTo>
                      <a:pt x="0" y="0"/>
                      <a:pt x="25" y="97"/>
                      <a:pt x="58" y="130"/>
                    </a:cubicBezTo>
                    <a:lnTo>
                      <a:pt x="333" y="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Shape 142">
                <a:extLst>
                  <a:ext uri="{FF2B5EF4-FFF2-40B4-BE49-F238E27FC236}">
                    <a16:creationId xmlns:a16="http://schemas.microsoft.com/office/drawing/2014/main" id="{4577A0CA-87D3-4616-9893-A48763A30F64}"/>
                  </a:ext>
                </a:extLst>
              </p:cNvPr>
              <p:cNvSpPr/>
              <p:nvPr/>
            </p:nvSpPr>
            <p:spPr bwMode="auto">
              <a:xfrm>
                <a:off x="5308601" y="3524250"/>
                <a:ext cx="1273175" cy="657225"/>
              </a:xfrm>
              <a:custGeom>
                <a:avLst/>
                <a:gdLst>
                  <a:gd name="T0" fmla="*/ 335 w 337"/>
                  <a:gd name="T1" fmla="*/ 174 h 174"/>
                  <a:gd name="T2" fmla="*/ 334 w 337"/>
                  <a:gd name="T3" fmla="*/ 174 h 174"/>
                  <a:gd name="T4" fmla="*/ 60 w 337"/>
                  <a:gd name="T5" fmla="*/ 134 h 174"/>
                  <a:gd name="T6" fmla="*/ 58 w 337"/>
                  <a:gd name="T7" fmla="*/ 134 h 174"/>
                  <a:gd name="T8" fmla="*/ 0 w 337"/>
                  <a:gd name="T9" fmla="*/ 3 h 174"/>
                  <a:gd name="T10" fmla="*/ 1 w 337"/>
                  <a:gd name="T11" fmla="*/ 1 h 174"/>
                  <a:gd name="T12" fmla="*/ 3 w 337"/>
                  <a:gd name="T13" fmla="*/ 0 h 174"/>
                  <a:gd name="T14" fmla="*/ 291 w 337"/>
                  <a:gd name="T15" fmla="*/ 52 h 174"/>
                  <a:gd name="T16" fmla="*/ 293 w 337"/>
                  <a:gd name="T17" fmla="*/ 54 h 174"/>
                  <a:gd name="T18" fmla="*/ 336 w 337"/>
                  <a:gd name="T19" fmla="*/ 171 h 174"/>
                  <a:gd name="T20" fmla="*/ 336 w 337"/>
                  <a:gd name="T21" fmla="*/ 174 h 174"/>
                  <a:gd name="T22" fmla="*/ 335 w 337"/>
                  <a:gd name="T23" fmla="*/ 174 h 174"/>
                  <a:gd name="T24" fmla="*/ 61 w 337"/>
                  <a:gd name="T25" fmla="*/ 131 h 174"/>
                  <a:gd name="T26" fmla="*/ 329 w 337"/>
                  <a:gd name="T27" fmla="*/ 169 h 174"/>
                  <a:gd name="T28" fmla="*/ 288 w 337"/>
                  <a:gd name="T29" fmla="*/ 56 h 174"/>
                  <a:gd name="T30" fmla="*/ 5 w 337"/>
                  <a:gd name="T31" fmla="*/ 5 h 174"/>
                  <a:gd name="T32" fmla="*/ 61 w 337"/>
                  <a:gd name="T33" fmla="*/ 13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174">
                    <a:moveTo>
                      <a:pt x="335" y="174"/>
                    </a:moveTo>
                    <a:cubicBezTo>
                      <a:pt x="334" y="174"/>
                      <a:pt x="334" y="174"/>
                      <a:pt x="334" y="174"/>
                    </a:cubicBezTo>
                    <a:cubicBezTo>
                      <a:pt x="60" y="134"/>
                      <a:pt x="60" y="134"/>
                      <a:pt x="60" y="134"/>
                    </a:cubicBezTo>
                    <a:cubicBezTo>
                      <a:pt x="59" y="134"/>
                      <a:pt x="59" y="134"/>
                      <a:pt x="58" y="134"/>
                    </a:cubicBezTo>
                    <a:cubicBezTo>
                      <a:pt x="26" y="100"/>
                      <a:pt x="1" y="7"/>
                      <a:pt x="0" y="3"/>
                    </a:cubicBezTo>
                    <a:cubicBezTo>
                      <a:pt x="0" y="2"/>
                      <a:pt x="0" y="1"/>
                      <a:pt x="1" y="1"/>
                    </a:cubicBezTo>
                    <a:cubicBezTo>
                      <a:pt x="1" y="0"/>
                      <a:pt x="2" y="0"/>
                      <a:pt x="3" y="0"/>
                    </a:cubicBezTo>
                    <a:cubicBezTo>
                      <a:pt x="291" y="52"/>
                      <a:pt x="291" y="52"/>
                      <a:pt x="291" y="52"/>
                    </a:cubicBezTo>
                    <a:cubicBezTo>
                      <a:pt x="292" y="52"/>
                      <a:pt x="293" y="53"/>
                      <a:pt x="293" y="54"/>
                    </a:cubicBezTo>
                    <a:cubicBezTo>
                      <a:pt x="288" y="98"/>
                      <a:pt x="304" y="141"/>
                      <a:pt x="336" y="171"/>
                    </a:cubicBezTo>
                    <a:cubicBezTo>
                      <a:pt x="337" y="171"/>
                      <a:pt x="337" y="173"/>
                      <a:pt x="336" y="174"/>
                    </a:cubicBezTo>
                    <a:cubicBezTo>
                      <a:pt x="336" y="174"/>
                      <a:pt x="335" y="174"/>
                      <a:pt x="335" y="174"/>
                    </a:cubicBezTo>
                    <a:close/>
                    <a:moveTo>
                      <a:pt x="61" y="131"/>
                    </a:moveTo>
                    <a:cubicBezTo>
                      <a:pt x="329" y="169"/>
                      <a:pt x="329" y="169"/>
                      <a:pt x="329" y="169"/>
                    </a:cubicBezTo>
                    <a:cubicBezTo>
                      <a:pt x="299" y="139"/>
                      <a:pt x="284" y="98"/>
                      <a:pt x="288" y="56"/>
                    </a:cubicBezTo>
                    <a:cubicBezTo>
                      <a:pt x="5" y="5"/>
                      <a:pt x="5" y="5"/>
                      <a:pt x="5" y="5"/>
                    </a:cubicBezTo>
                    <a:cubicBezTo>
                      <a:pt x="10" y="21"/>
                      <a:pt x="32" y="101"/>
                      <a:pt x="61" y="1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Shape 143">
                <a:extLst>
                  <a:ext uri="{FF2B5EF4-FFF2-40B4-BE49-F238E27FC236}">
                    <a16:creationId xmlns:a16="http://schemas.microsoft.com/office/drawing/2014/main" id="{D963C33C-571A-4E85-B8F6-9DEB113DFB31}"/>
                  </a:ext>
                </a:extLst>
              </p:cNvPr>
              <p:cNvSpPr/>
              <p:nvPr/>
            </p:nvSpPr>
            <p:spPr bwMode="auto">
              <a:xfrm>
                <a:off x="6321426" y="2806700"/>
                <a:ext cx="690563" cy="93663"/>
              </a:xfrm>
              <a:custGeom>
                <a:avLst/>
                <a:gdLst>
                  <a:gd name="T0" fmla="*/ 181 w 183"/>
                  <a:gd name="T1" fmla="*/ 25 h 25"/>
                  <a:gd name="T2" fmla="*/ 181 w 183"/>
                  <a:gd name="T3" fmla="*/ 25 h 25"/>
                  <a:gd name="T4" fmla="*/ 2 w 183"/>
                  <a:gd name="T5" fmla="*/ 5 h 25"/>
                  <a:gd name="T6" fmla="*/ 0 w 183"/>
                  <a:gd name="T7" fmla="*/ 2 h 25"/>
                  <a:gd name="T8" fmla="*/ 0 w 183"/>
                  <a:gd name="T9" fmla="*/ 2 h 25"/>
                  <a:gd name="T10" fmla="*/ 2 w 183"/>
                  <a:gd name="T11" fmla="*/ 0 h 25"/>
                  <a:gd name="T12" fmla="*/ 181 w 183"/>
                  <a:gd name="T13" fmla="*/ 21 h 25"/>
                  <a:gd name="T14" fmla="*/ 183 w 183"/>
                  <a:gd name="T15" fmla="*/ 23 h 25"/>
                  <a:gd name="T16" fmla="*/ 181 w 183"/>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5">
                    <a:moveTo>
                      <a:pt x="181" y="25"/>
                    </a:moveTo>
                    <a:cubicBezTo>
                      <a:pt x="181" y="25"/>
                      <a:pt x="181" y="25"/>
                      <a:pt x="181" y="25"/>
                    </a:cubicBezTo>
                    <a:cubicBezTo>
                      <a:pt x="2" y="5"/>
                      <a:pt x="2" y="5"/>
                      <a:pt x="2" y="5"/>
                    </a:cubicBezTo>
                    <a:cubicBezTo>
                      <a:pt x="1" y="4"/>
                      <a:pt x="0" y="3"/>
                      <a:pt x="0" y="2"/>
                    </a:cubicBezTo>
                    <a:cubicBezTo>
                      <a:pt x="0" y="2"/>
                      <a:pt x="0" y="2"/>
                      <a:pt x="0" y="2"/>
                    </a:cubicBezTo>
                    <a:cubicBezTo>
                      <a:pt x="0" y="1"/>
                      <a:pt x="1" y="0"/>
                      <a:pt x="2" y="0"/>
                    </a:cubicBezTo>
                    <a:cubicBezTo>
                      <a:pt x="181" y="21"/>
                      <a:pt x="181" y="21"/>
                      <a:pt x="181" y="21"/>
                    </a:cubicBezTo>
                    <a:cubicBezTo>
                      <a:pt x="182" y="21"/>
                      <a:pt x="183" y="22"/>
                      <a:pt x="183" y="23"/>
                    </a:cubicBezTo>
                    <a:cubicBezTo>
                      <a:pt x="183" y="24"/>
                      <a:pt x="182" y="25"/>
                      <a:pt x="181" y="25"/>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Shape 144">
                <a:extLst>
                  <a:ext uri="{FF2B5EF4-FFF2-40B4-BE49-F238E27FC236}">
                    <a16:creationId xmlns:a16="http://schemas.microsoft.com/office/drawing/2014/main" id="{412E6C5D-E495-438E-8416-2861274F1D70}"/>
                  </a:ext>
                </a:extLst>
              </p:cNvPr>
              <p:cNvSpPr/>
              <p:nvPr/>
            </p:nvSpPr>
            <p:spPr bwMode="auto">
              <a:xfrm>
                <a:off x="6842126" y="3044825"/>
                <a:ext cx="139700" cy="30163"/>
              </a:xfrm>
              <a:custGeom>
                <a:avLst/>
                <a:gdLst>
                  <a:gd name="T0" fmla="*/ 35 w 37"/>
                  <a:gd name="T1" fmla="*/ 8 h 8"/>
                  <a:gd name="T2" fmla="*/ 35 w 37"/>
                  <a:gd name="T3" fmla="*/ 8 h 8"/>
                  <a:gd name="T4" fmla="*/ 1 w 37"/>
                  <a:gd name="T5" fmla="*/ 4 h 8"/>
                  <a:gd name="T6" fmla="*/ 0 w 37"/>
                  <a:gd name="T7" fmla="*/ 2 h 8"/>
                  <a:gd name="T8" fmla="*/ 2 w 37"/>
                  <a:gd name="T9" fmla="*/ 0 h 8"/>
                  <a:gd name="T10" fmla="*/ 35 w 37"/>
                  <a:gd name="T11" fmla="*/ 4 h 8"/>
                  <a:gd name="T12" fmla="*/ 37 w 37"/>
                  <a:gd name="T13" fmla="*/ 6 h 8"/>
                  <a:gd name="T14" fmla="*/ 35 w 3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8">
                    <a:moveTo>
                      <a:pt x="35" y="8"/>
                    </a:moveTo>
                    <a:cubicBezTo>
                      <a:pt x="35" y="8"/>
                      <a:pt x="35" y="8"/>
                      <a:pt x="35" y="8"/>
                    </a:cubicBezTo>
                    <a:cubicBezTo>
                      <a:pt x="1" y="4"/>
                      <a:pt x="1" y="4"/>
                      <a:pt x="1" y="4"/>
                    </a:cubicBezTo>
                    <a:cubicBezTo>
                      <a:pt x="0" y="4"/>
                      <a:pt x="0" y="3"/>
                      <a:pt x="0" y="2"/>
                    </a:cubicBezTo>
                    <a:cubicBezTo>
                      <a:pt x="0" y="1"/>
                      <a:pt x="1" y="0"/>
                      <a:pt x="2" y="0"/>
                    </a:cubicBezTo>
                    <a:cubicBezTo>
                      <a:pt x="35" y="4"/>
                      <a:pt x="35" y="4"/>
                      <a:pt x="35" y="4"/>
                    </a:cubicBezTo>
                    <a:cubicBezTo>
                      <a:pt x="37" y="4"/>
                      <a:pt x="37" y="5"/>
                      <a:pt x="37" y="6"/>
                    </a:cubicBezTo>
                    <a:cubicBezTo>
                      <a:pt x="37" y="7"/>
                      <a:pt x="36" y="8"/>
                      <a:pt x="35" y="8"/>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Shape 145">
                <a:extLst>
                  <a:ext uri="{FF2B5EF4-FFF2-40B4-BE49-F238E27FC236}">
                    <a16:creationId xmlns:a16="http://schemas.microsoft.com/office/drawing/2014/main" id="{637511BD-44AA-4CC1-B8F1-C73C882E0F93}"/>
                  </a:ext>
                </a:extLst>
              </p:cNvPr>
              <p:cNvSpPr/>
              <p:nvPr/>
            </p:nvSpPr>
            <p:spPr bwMode="auto">
              <a:xfrm>
                <a:off x="6294438" y="2979738"/>
                <a:ext cx="422275" cy="65088"/>
              </a:xfrm>
              <a:custGeom>
                <a:avLst/>
                <a:gdLst>
                  <a:gd name="T0" fmla="*/ 109 w 112"/>
                  <a:gd name="T1" fmla="*/ 17 h 17"/>
                  <a:gd name="T2" fmla="*/ 109 w 112"/>
                  <a:gd name="T3" fmla="*/ 17 h 17"/>
                  <a:gd name="T4" fmla="*/ 2 w 112"/>
                  <a:gd name="T5" fmla="*/ 5 h 17"/>
                  <a:gd name="T6" fmla="*/ 0 w 112"/>
                  <a:gd name="T7" fmla="*/ 2 h 17"/>
                  <a:gd name="T8" fmla="*/ 2 w 112"/>
                  <a:gd name="T9" fmla="*/ 0 h 17"/>
                  <a:gd name="T10" fmla="*/ 110 w 112"/>
                  <a:gd name="T11" fmla="*/ 13 h 17"/>
                  <a:gd name="T12" fmla="*/ 112 w 112"/>
                  <a:gd name="T13" fmla="*/ 15 h 17"/>
                  <a:gd name="T14" fmla="*/ 109 w 112"/>
                  <a:gd name="T15" fmla="*/ 17 h 17"/>
                  <a:gd name="T16" fmla="*/ 109 w 112"/>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7">
                    <a:moveTo>
                      <a:pt x="109" y="17"/>
                    </a:moveTo>
                    <a:cubicBezTo>
                      <a:pt x="109" y="17"/>
                      <a:pt x="109" y="17"/>
                      <a:pt x="109" y="17"/>
                    </a:cubicBezTo>
                    <a:cubicBezTo>
                      <a:pt x="2" y="5"/>
                      <a:pt x="2" y="5"/>
                      <a:pt x="2" y="5"/>
                    </a:cubicBezTo>
                    <a:cubicBezTo>
                      <a:pt x="1" y="4"/>
                      <a:pt x="0" y="3"/>
                      <a:pt x="0" y="2"/>
                    </a:cubicBezTo>
                    <a:cubicBezTo>
                      <a:pt x="0" y="1"/>
                      <a:pt x="1" y="0"/>
                      <a:pt x="2" y="0"/>
                    </a:cubicBezTo>
                    <a:cubicBezTo>
                      <a:pt x="110" y="13"/>
                      <a:pt x="110" y="13"/>
                      <a:pt x="110" y="13"/>
                    </a:cubicBezTo>
                    <a:cubicBezTo>
                      <a:pt x="111" y="13"/>
                      <a:pt x="112" y="14"/>
                      <a:pt x="112" y="15"/>
                    </a:cubicBezTo>
                    <a:cubicBezTo>
                      <a:pt x="111" y="16"/>
                      <a:pt x="111" y="17"/>
                      <a:pt x="109" y="17"/>
                    </a:cubicBezTo>
                    <a:cubicBezTo>
                      <a:pt x="109" y="17"/>
                      <a:pt x="109" y="17"/>
                      <a:pt x="109" y="17"/>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Shape 146">
                <a:extLst>
                  <a:ext uri="{FF2B5EF4-FFF2-40B4-BE49-F238E27FC236}">
                    <a16:creationId xmlns:a16="http://schemas.microsoft.com/office/drawing/2014/main" id="{F205B37F-1BAC-427D-928A-B03542873FD0}"/>
                  </a:ext>
                </a:extLst>
              </p:cNvPr>
              <p:cNvSpPr/>
              <p:nvPr/>
            </p:nvSpPr>
            <p:spPr bwMode="auto">
              <a:xfrm>
                <a:off x="6716713" y="3195638"/>
                <a:ext cx="222250" cy="41275"/>
              </a:xfrm>
              <a:custGeom>
                <a:avLst/>
                <a:gdLst>
                  <a:gd name="T0" fmla="*/ 57 w 59"/>
                  <a:gd name="T1" fmla="*/ 11 h 11"/>
                  <a:gd name="T2" fmla="*/ 57 w 59"/>
                  <a:gd name="T3" fmla="*/ 11 h 11"/>
                  <a:gd name="T4" fmla="*/ 2 w 59"/>
                  <a:gd name="T5" fmla="*/ 4 h 11"/>
                  <a:gd name="T6" fmla="*/ 0 w 59"/>
                  <a:gd name="T7" fmla="*/ 2 h 11"/>
                  <a:gd name="T8" fmla="*/ 2 w 59"/>
                  <a:gd name="T9" fmla="*/ 0 h 11"/>
                  <a:gd name="T10" fmla="*/ 57 w 59"/>
                  <a:gd name="T11" fmla="*/ 7 h 11"/>
                  <a:gd name="T12" fmla="*/ 59 w 59"/>
                  <a:gd name="T13" fmla="*/ 9 h 11"/>
                  <a:gd name="T14" fmla="*/ 59 w 59"/>
                  <a:gd name="T15" fmla="*/ 9 h 11"/>
                  <a:gd name="T16" fmla="*/ 57 w 59"/>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
                    <a:moveTo>
                      <a:pt x="57" y="11"/>
                    </a:moveTo>
                    <a:cubicBezTo>
                      <a:pt x="57" y="11"/>
                      <a:pt x="57" y="11"/>
                      <a:pt x="57" y="11"/>
                    </a:cubicBezTo>
                    <a:cubicBezTo>
                      <a:pt x="2" y="4"/>
                      <a:pt x="2" y="4"/>
                      <a:pt x="2" y="4"/>
                    </a:cubicBezTo>
                    <a:cubicBezTo>
                      <a:pt x="1" y="4"/>
                      <a:pt x="0" y="3"/>
                      <a:pt x="0" y="2"/>
                    </a:cubicBezTo>
                    <a:cubicBezTo>
                      <a:pt x="0" y="1"/>
                      <a:pt x="1" y="0"/>
                      <a:pt x="2" y="0"/>
                    </a:cubicBezTo>
                    <a:cubicBezTo>
                      <a:pt x="57" y="7"/>
                      <a:pt x="57" y="7"/>
                      <a:pt x="57" y="7"/>
                    </a:cubicBezTo>
                    <a:cubicBezTo>
                      <a:pt x="59" y="7"/>
                      <a:pt x="59" y="8"/>
                      <a:pt x="59" y="9"/>
                    </a:cubicBezTo>
                    <a:cubicBezTo>
                      <a:pt x="59" y="9"/>
                      <a:pt x="59" y="9"/>
                      <a:pt x="59" y="9"/>
                    </a:cubicBezTo>
                    <a:cubicBezTo>
                      <a:pt x="59" y="10"/>
                      <a:pt x="58" y="11"/>
                      <a:pt x="57" y="11"/>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Shape 147">
                <a:extLst>
                  <a:ext uri="{FF2B5EF4-FFF2-40B4-BE49-F238E27FC236}">
                    <a16:creationId xmlns:a16="http://schemas.microsoft.com/office/drawing/2014/main" id="{8BBF2000-D263-4C11-952C-722455393388}"/>
                  </a:ext>
                </a:extLst>
              </p:cNvPr>
              <p:cNvSpPr/>
              <p:nvPr/>
            </p:nvSpPr>
            <p:spPr bwMode="auto">
              <a:xfrm>
                <a:off x="6248401" y="3141663"/>
                <a:ext cx="284163" cy="46038"/>
              </a:xfrm>
              <a:custGeom>
                <a:avLst/>
                <a:gdLst>
                  <a:gd name="T0" fmla="*/ 73 w 75"/>
                  <a:gd name="T1" fmla="*/ 12 h 12"/>
                  <a:gd name="T2" fmla="*/ 73 w 75"/>
                  <a:gd name="T3" fmla="*/ 12 h 12"/>
                  <a:gd name="T4" fmla="*/ 2 w 75"/>
                  <a:gd name="T5" fmla="*/ 4 h 12"/>
                  <a:gd name="T6" fmla="*/ 1 w 75"/>
                  <a:gd name="T7" fmla="*/ 2 h 12"/>
                  <a:gd name="T8" fmla="*/ 3 w 75"/>
                  <a:gd name="T9" fmla="*/ 0 h 12"/>
                  <a:gd name="T10" fmla="*/ 73 w 75"/>
                  <a:gd name="T11" fmla="*/ 8 h 12"/>
                  <a:gd name="T12" fmla="*/ 75 w 75"/>
                  <a:gd name="T13" fmla="*/ 10 h 12"/>
                  <a:gd name="T14" fmla="*/ 73 w 7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2">
                    <a:moveTo>
                      <a:pt x="73" y="12"/>
                    </a:moveTo>
                    <a:cubicBezTo>
                      <a:pt x="73" y="12"/>
                      <a:pt x="73" y="12"/>
                      <a:pt x="73" y="12"/>
                    </a:cubicBezTo>
                    <a:cubicBezTo>
                      <a:pt x="2" y="4"/>
                      <a:pt x="2" y="4"/>
                      <a:pt x="2" y="4"/>
                    </a:cubicBezTo>
                    <a:cubicBezTo>
                      <a:pt x="1" y="4"/>
                      <a:pt x="0" y="3"/>
                      <a:pt x="1" y="2"/>
                    </a:cubicBezTo>
                    <a:cubicBezTo>
                      <a:pt x="1" y="1"/>
                      <a:pt x="2" y="0"/>
                      <a:pt x="3" y="0"/>
                    </a:cubicBezTo>
                    <a:cubicBezTo>
                      <a:pt x="73" y="8"/>
                      <a:pt x="73" y="8"/>
                      <a:pt x="73" y="8"/>
                    </a:cubicBezTo>
                    <a:cubicBezTo>
                      <a:pt x="74" y="8"/>
                      <a:pt x="75" y="9"/>
                      <a:pt x="75" y="10"/>
                    </a:cubicBezTo>
                    <a:cubicBezTo>
                      <a:pt x="75" y="11"/>
                      <a:pt x="74" y="12"/>
                      <a:pt x="73" y="12"/>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Shape 148">
                <a:extLst>
                  <a:ext uri="{FF2B5EF4-FFF2-40B4-BE49-F238E27FC236}">
                    <a16:creationId xmlns:a16="http://schemas.microsoft.com/office/drawing/2014/main" id="{7F6D8C08-AFCB-41C4-98D8-0F12C95B5AF3}"/>
                  </a:ext>
                </a:extLst>
              </p:cNvPr>
              <p:cNvSpPr/>
              <p:nvPr/>
            </p:nvSpPr>
            <p:spPr bwMode="auto">
              <a:xfrm>
                <a:off x="6716713" y="3354388"/>
                <a:ext cx="188913" cy="33338"/>
              </a:xfrm>
              <a:custGeom>
                <a:avLst/>
                <a:gdLst>
                  <a:gd name="T0" fmla="*/ 48 w 50"/>
                  <a:gd name="T1" fmla="*/ 9 h 9"/>
                  <a:gd name="T2" fmla="*/ 48 w 50"/>
                  <a:gd name="T3" fmla="*/ 9 h 9"/>
                  <a:gd name="T4" fmla="*/ 1 w 50"/>
                  <a:gd name="T5" fmla="*/ 4 h 9"/>
                  <a:gd name="T6" fmla="*/ 0 w 50"/>
                  <a:gd name="T7" fmla="*/ 1 h 9"/>
                  <a:gd name="T8" fmla="*/ 2 w 50"/>
                  <a:gd name="T9" fmla="*/ 0 h 9"/>
                  <a:gd name="T10" fmla="*/ 48 w 50"/>
                  <a:gd name="T11" fmla="*/ 5 h 9"/>
                  <a:gd name="T12" fmla="*/ 50 w 50"/>
                  <a:gd name="T13" fmla="*/ 7 h 9"/>
                  <a:gd name="T14" fmla="*/ 48 w 50"/>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9">
                    <a:moveTo>
                      <a:pt x="48" y="9"/>
                    </a:moveTo>
                    <a:cubicBezTo>
                      <a:pt x="48" y="9"/>
                      <a:pt x="48" y="9"/>
                      <a:pt x="48" y="9"/>
                    </a:cubicBezTo>
                    <a:cubicBezTo>
                      <a:pt x="1" y="4"/>
                      <a:pt x="1" y="4"/>
                      <a:pt x="1" y="4"/>
                    </a:cubicBezTo>
                    <a:cubicBezTo>
                      <a:pt x="0" y="4"/>
                      <a:pt x="0" y="3"/>
                      <a:pt x="0" y="1"/>
                    </a:cubicBezTo>
                    <a:cubicBezTo>
                      <a:pt x="0" y="0"/>
                      <a:pt x="1" y="0"/>
                      <a:pt x="2" y="0"/>
                    </a:cubicBezTo>
                    <a:cubicBezTo>
                      <a:pt x="48" y="5"/>
                      <a:pt x="48" y="5"/>
                      <a:pt x="48" y="5"/>
                    </a:cubicBezTo>
                    <a:cubicBezTo>
                      <a:pt x="49" y="5"/>
                      <a:pt x="50" y="6"/>
                      <a:pt x="50" y="7"/>
                    </a:cubicBezTo>
                    <a:cubicBezTo>
                      <a:pt x="50" y="8"/>
                      <a:pt x="49" y="9"/>
                      <a:pt x="48" y="9"/>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Shape 149">
                <a:extLst>
                  <a:ext uri="{FF2B5EF4-FFF2-40B4-BE49-F238E27FC236}">
                    <a16:creationId xmlns:a16="http://schemas.microsoft.com/office/drawing/2014/main" id="{BE0BACB4-0384-44CD-A336-2FAC81EAFC68}"/>
                  </a:ext>
                </a:extLst>
              </p:cNvPr>
              <p:cNvSpPr/>
              <p:nvPr/>
            </p:nvSpPr>
            <p:spPr bwMode="auto">
              <a:xfrm>
                <a:off x="6215063" y="3297238"/>
                <a:ext cx="331788" cy="49213"/>
              </a:xfrm>
              <a:custGeom>
                <a:avLst/>
                <a:gdLst>
                  <a:gd name="T0" fmla="*/ 86 w 88"/>
                  <a:gd name="T1" fmla="*/ 13 h 13"/>
                  <a:gd name="T2" fmla="*/ 85 w 88"/>
                  <a:gd name="T3" fmla="*/ 13 h 13"/>
                  <a:gd name="T4" fmla="*/ 2 w 88"/>
                  <a:gd name="T5" fmla="*/ 4 h 13"/>
                  <a:gd name="T6" fmla="*/ 0 w 88"/>
                  <a:gd name="T7" fmla="*/ 2 h 13"/>
                  <a:gd name="T8" fmla="*/ 2 w 88"/>
                  <a:gd name="T9" fmla="*/ 0 h 13"/>
                  <a:gd name="T10" fmla="*/ 86 w 88"/>
                  <a:gd name="T11" fmla="*/ 9 h 13"/>
                  <a:gd name="T12" fmla="*/ 88 w 88"/>
                  <a:gd name="T13" fmla="*/ 11 h 13"/>
                  <a:gd name="T14" fmla="*/ 86 w 88"/>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
                    <a:moveTo>
                      <a:pt x="86" y="13"/>
                    </a:moveTo>
                    <a:cubicBezTo>
                      <a:pt x="85" y="13"/>
                      <a:pt x="85" y="13"/>
                      <a:pt x="85" y="13"/>
                    </a:cubicBezTo>
                    <a:cubicBezTo>
                      <a:pt x="2" y="4"/>
                      <a:pt x="2" y="4"/>
                      <a:pt x="2" y="4"/>
                    </a:cubicBezTo>
                    <a:cubicBezTo>
                      <a:pt x="1" y="4"/>
                      <a:pt x="0" y="3"/>
                      <a:pt x="0" y="2"/>
                    </a:cubicBezTo>
                    <a:cubicBezTo>
                      <a:pt x="0" y="1"/>
                      <a:pt x="1" y="0"/>
                      <a:pt x="2" y="0"/>
                    </a:cubicBezTo>
                    <a:cubicBezTo>
                      <a:pt x="86" y="9"/>
                      <a:pt x="86" y="9"/>
                      <a:pt x="86" y="9"/>
                    </a:cubicBezTo>
                    <a:cubicBezTo>
                      <a:pt x="87" y="9"/>
                      <a:pt x="88" y="10"/>
                      <a:pt x="88" y="11"/>
                    </a:cubicBezTo>
                    <a:cubicBezTo>
                      <a:pt x="88" y="12"/>
                      <a:pt x="87" y="13"/>
                      <a:pt x="86" y="13"/>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Shape 150">
                <a:extLst>
                  <a:ext uri="{FF2B5EF4-FFF2-40B4-BE49-F238E27FC236}">
                    <a16:creationId xmlns:a16="http://schemas.microsoft.com/office/drawing/2014/main" id="{454C1859-937E-43AE-87FB-66E917932999}"/>
                  </a:ext>
                </a:extLst>
              </p:cNvPr>
              <p:cNvSpPr/>
              <p:nvPr/>
            </p:nvSpPr>
            <p:spPr bwMode="auto">
              <a:xfrm>
                <a:off x="6697663" y="3524250"/>
                <a:ext cx="169863" cy="33338"/>
              </a:xfrm>
              <a:custGeom>
                <a:avLst/>
                <a:gdLst>
                  <a:gd name="T0" fmla="*/ 43 w 45"/>
                  <a:gd name="T1" fmla="*/ 9 h 9"/>
                  <a:gd name="T2" fmla="*/ 43 w 45"/>
                  <a:gd name="T3" fmla="*/ 9 h 9"/>
                  <a:gd name="T4" fmla="*/ 2 w 45"/>
                  <a:gd name="T5" fmla="*/ 4 h 9"/>
                  <a:gd name="T6" fmla="*/ 0 w 45"/>
                  <a:gd name="T7" fmla="*/ 2 h 9"/>
                  <a:gd name="T8" fmla="*/ 3 w 45"/>
                  <a:gd name="T9" fmla="*/ 0 h 9"/>
                  <a:gd name="T10" fmla="*/ 3 w 45"/>
                  <a:gd name="T11" fmla="*/ 0 h 9"/>
                  <a:gd name="T12" fmla="*/ 43 w 45"/>
                  <a:gd name="T13" fmla="*/ 5 h 9"/>
                  <a:gd name="T14" fmla="*/ 45 w 45"/>
                  <a:gd name="T15" fmla="*/ 7 h 9"/>
                  <a:gd name="T16" fmla="*/ 43 w 45"/>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
                    <a:moveTo>
                      <a:pt x="43" y="9"/>
                    </a:moveTo>
                    <a:cubicBezTo>
                      <a:pt x="43" y="9"/>
                      <a:pt x="43" y="9"/>
                      <a:pt x="43" y="9"/>
                    </a:cubicBezTo>
                    <a:cubicBezTo>
                      <a:pt x="2" y="4"/>
                      <a:pt x="2" y="4"/>
                      <a:pt x="2" y="4"/>
                    </a:cubicBezTo>
                    <a:cubicBezTo>
                      <a:pt x="1" y="4"/>
                      <a:pt x="0" y="3"/>
                      <a:pt x="0" y="2"/>
                    </a:cubicBezTo>
                    <a:cubicBezTo>
                      <a:pt x="0" y="1"/>
                      <a:pt x="1" y="0"/>
                      <a:pt x="3" y="0"/>
                    </a:cubicBezTo>
                    <a:cubicBezTo>
                      <a:pt x="3" y="0"/>
                      <a:pt x="3" y="0"/>
                      <a:pt x="3" y="0"/>
                    </a:cubicBezTo>
                    <a:cubicBezTo>
                      <a:pt x="43" y="5"/>
                      <a:pt x="43" y="5"/>
                      <a:pt x="43" y="5"/>
                    </a:cubicBezTo>
                    <a:cubicBezTo>
                      <a:pt x="45" y="5"/>
                      <a:pt x="45" y="6"/>
                      <a:pt x="45" y="7"/>
                    </a:cubicBezTo>
                    <a:cubicBezTo>
                      <a:pt x="45" y="8"/>
                      <a:pt x="44" y="9"/>
                      <a:pt x="43" y="9"/>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Shape 151">
                <a:extLst>
                  <a:ext uri="{FF2B5EF4-FFF2-40B4-BE49-F238E27FC236}">
                    <a16:creationId xmlns:a16="http://schemas.microsoft.com/office/drawing/2014/main" id="{5760684B-31D5-4683-9E40-09312A5CF575}"/>
                  </a:ext>
                </a:extLst>
              </p:cNvPr>
              <p:cNvSpPr/>
              <p:nvPr/>
            </p:nvSpPr>
            <p:spPr bwMode="auto">
              <a:xfrm>
                <a:off x="6176963" y="3467100"/>
                <a:ext cx="441325" cy="63500"/>
              </a:xfrm>
              <a:custGeom>
                <a:avLst/>
                <a:gdLst>
                  <a:gd name="T0" fmla="*/ 115 w 117"/>
                  <a:gd name="T1" fmla="*/ 17 h 17"/>
                  <a:gd name="T2" fmla="*/ 114 w 117"/>
                  <a:gd name="T3" fmla="*/ 17 h 17"/>
                  <a:gd name="T4" fmla="*/ 2 w 117"/>
                  <a:gd name="T5" fmla="*/ 4 h 17"/>
                  <a:gd name="T6" fmla="*/ 0 w 117"/>
                  <a:gd name="T7" fmla="*/ 2 h 17"/>
                  <a:gd name="T8" fmla="*/ 3 w 117"/>
                  <a:gd name="T9" fmla="*/ 0 h 17"/>
                  <a:gd name="T10" fmla="*/ 3 w 117"/>
                  <a:gd name="T11" fmla="*/ 0 h 17"/>
                  <a:gd name="T12" fmla="*/ 115 w 117"/>
                  <a:gd name="T13" fmla="*/ 12 h 17"/>
                  <a:gd name="T14" fmla="*/ 117 w 117"/>
                  <a:gd name="T15" fmla="*/ 15 h 17"/>
                  <a:gd name="T16" fmla="*/ 115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5" y="17"/>
                    </a:moveTo>
                    <a:cubicBezTo>
                      <a:pt x="114" y="17"/>
                      <a:pt x="114" y="17"/>
                      <a:pt x="114" y="17"/>
                    </a:cubicBezTo>
                    <a:cubicBezTo>
                      <a:pt x="2" y="4"/>
                      <a:pt x="2" y="4"/>
                      <a:pt x="2" y="4"/>
                    </a:cubicBezTo>
                    <a:cubicBezTo>
                      <a:pt x="1" y="4"/>
                      <a:pt x="0" y="3"/>
                      <a:pt x="0" y="2"/>
                    </a:cubicBezTo>
                    <a:cubicBezTo>
                      <a:pt x="1" y="0"/>
                      <a:pt x="2" y="0"/>
                      <a:pt x="3" y="0"/>
                    </a:cubicBezTo>
                    <a:cubicBezTo>
                      <a:pt x="3" y="0"/>
                      <a:pt x="3" y="0"/>
                      <a:pt x="3" y="0"/>
                    </a:cubicBezTo>
                    <a:cubicBezTo>
                      <a:pt x="115" y="12"/>
                      <a:pt x="115" y="12"/>
                      <a:pt x="115" y="12"/>
                    </a:cubicBezTo>
                    <a:cubicBezTo>
                      <a:pt x="116" y="13"/>
                      <a:pt x="117" y="14"/>
                      <a:pt x="117" y="15"/>
                    </a:cubicBezTo>
                    <a:cubicBezTo>
                      <a:pt x="117" y="16"/>
                      <a:pt x="116" y="17"/>
                      <a:pt x="115" y="17"/>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Shape 152">
                <a:extLst>
                  <a:ext uri="{FF2B5EF4-FFF2-40B4-BE49-F238E27FC236}">
                    <a16:creationId xmlns:a16="http://schemas.microsoft.com/office/drawing/2014/main" id="{959E880B-B6DF-4C58-A441-FB12F1FE0851}"/>
                  </a:ext>
                </a:extLst>
              </p:cNvPr>
              <p:cNvSpPr/>
              <p:nvPr/>
            </p:nvSpPr>
            <p:spPr bwMode="auto">
              <a:xfrm>
                <a:off x="6629401" y="3659188"/>
                <a:ext cx="200025" cy="38100"/>
              </a:xfrm>
              <a:custGeom>
                <a:avLst/>
                <a:gdLst>
                  <a:gd name="T0" fmla="*/ 51 w 53"/>
                  <a:gd name="T1" fmla="*/ 9 h 10"/>
                  <a:gd name="T2" fmla="*/ 50 w 53"/>
                  <a:gd name="T3" fmla="*/ 9 h 10"/>
                  <a:gd name="T4" fmla="*/ 2 w 53"/>
                  <a:gd name="T5" fmla="*/ 4 h 10"/>
                  <a:gd name="T6" fmla="*/ 0 w 53"/>
                  <a:gd name="T7" fmla="*/ 2 h 10"/>
                  <a:gd name="T8" fmla="*/ 2 w 53"/>
                  <a:gd name="T9" fmla="*/ 0 h 10"/>
                  <a:gd name="T10" fmla="*/ 2 w 53"/>
                  <a:gd name="T11" fmla="*/ 0 h 10"/>
                  <a:gd name="T12" fmla="*/ 51 w 53"/>
                  <a:gd name="T13" fmla="*/ 5 h 10"/>
                  <a:gd name="T14" fmla="*/ 53 w 53"/>
                  <a:gd name="T15" fmla="*/ 8 h 10"/>
                  <a:gd name="T16" fmla="*/ 51 w 53"/>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0">
                    <a:moveTo>
                      <a:pt x="51" y="9"/>
                    </a:moveTo>
                    <a:cubicBezTo>
                      <a:pt x="50" y="9"/>
                      <a:pt x="50" y="9"/>
                      <a:pt x="50" y="9"/>
                    </a:cubicBezTo>
                    <a:cubicBezTo>
                      <a:pt x="2" y="4"/>
                      <a:pt x="2" y="4"/>
                      <a:pt x="2" y="4"/>
                    </a:cubicBezTo>
                    <a:cubicBezTo>
                      <a:pt x="1" y="4"/>
                      <a:pt x="0" y="3"/>
                      <a:pt x="0" y="2"/>
                    </a:cubicBezTo>
                    <a:cubicBezTo>
                      <a:pt x="0" y="1"/>
                      <a:pt x="1" y="0"/>
                      <a:pt x="2" y="0"/>
                    </a:cubicBezTo>
                    <a:cubicBezTo>
                      <a:pt x="2" y="0"/>
                      <a:pt x="2" y="0"/>
                      <a:pt x="2" y="0"/>
                    </a:cubicBezTo>
                    <a:cubicBezTo>
                      <a:pt x="51" y="5"/>
                      <a:pt x="51" y="5"/>
                      <a:pt x="51" y="5"/>
                    </a:cubicBezTo>
                    <a:cubicBezTo>
                      <a:pt x="52" y="5"/>
                      <a:pt x="53" y="6"/>
                      <a:pt x="53" y="8"/>
                    </a:cubicBezTo>
                    <a:cubicBezTo>
                      <a:pt x="53" y="9"/>
                      <a:pt x="52" y="10"/>
                      <a:pt x="51" y="9"/>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Shape 153">
                <a:extLst>
                  <a:ext uri="{FF2B5EF4-FFF2-40B4-BE49-F238E27FC236}">
                    <a16:creationId xmlns:a16="http://schemas.microsoft.com/office/drawing/2014/main" id="{9BCC7E9C-2005-4D77-BD99-D33A0BEA9F89}"/>
                  </a:ext>
                </a:extLst>
              </p:cNvPr>
              <p:cNvSpPr/>
              <p:nvPr/>
            </p:nvSpPr>
            <p:spPr bwMode="auto">
              <a:xfrm>
                <a:off x="6138863" y="3603625"/>
                <a:ext cx="423863" cy="60325"/>
              </a:xfrm>
              <a:custGeom>
                <a:avLst/>
                <a:gdLst>
                  <a:gd name="T0" fmla="*/ 110 w 112"/>
                  <a:gd name="T1" fmla="*/ 16 h 16"/>
                  <a:gd name="T2" fmla="*/ 110 w 112"/>
                  <a:gd name="T3" fmla="*/ 16 h 16"/>
                  <a:gd name="T4" fmla="*/ 2 w 112"/>
                  <a:gd name="T5" fmla="*/ 4 h 16"/>
                  <a:gd name="T6" fmla="*/ 0 w 112"/>
                  <a:gd name="T7" fmla="*/ 2 h 16"/>
                  <a:gd name="T8" fmla="*/ 3 w 112"/>
                  <a:gd name="T9" fmla="*/ 0 h 16"/>
                  <a:gd name="T10" fmla="*/ 110 w 112"/>
                  <a:gd name="T11" fmla="*/ 12 h 16"/>
                  <a:gd name="T12" fmla="*/ 112 w 112"/>
                  <a:gd name="T13" fmla="*/ 14 h 16"/>
                  <a:gd name="T14" fmla="*/ 110 w 11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6">
                    <a:moveTo>
                      <a:pt x="110" y="16"/>
                    </a:moveTo>
                    <a:cubicBezTo>
                      <a:pt x="110" y="16"/>
                      <a:pt x="110" y="16"/>
                      <a:pt x="110" y="16"/>
                    </a:cubicBezTo>
                    <a:cubicBezTo>
                      <a:pt x="2" y="4"/>
                      <a:pt x="2" y="4"/>
                      <a:pt x="2" y="4"/>
                    </a:cubicBezTo>
                    <a:cubicBezTo>
                      <a:pt x="1" y="4"/>
                      <a:pt x="0" y="3"/>
                      <a:pt x="0" y="2"/>
                    </a:cubicBezTo>
                    <a:cubicBezTo>
                      <a:pt x="0" y="1"/>
                      <a:pt x="1" y="0"/>
                      <a:pt x="3" y="0"/>
                    </a:cubicBezTo>
                    <a:cubicBezTo>
                      <a:pt x="110" y="12"/>
                      <a:pt x="110" y="12"/>
                      <a:pt x="110" y="12"/>
                    </a:cubicBezTo>
                    <a:cubicBezTo>
                      <a:pt x="112" y="12"/>
                      <a:pt x="112" y="13"/>
                      <a:pt x="112" y="14"/>
                    </a:cubicBezTo>
                    <a:cubicBezTo>
                      <a:pt x="112" y="16"/>
                      <a:pt x="111" y="16"/>
                      <a:pt x="110" y="16"/>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Shape 154">
                <a:extLst>
                  <a:ext uri="{FF2B5EF4-FFF2-40B4-BE49-F238E27FC236}">
                    <a16:creationId xmlns:a16="http://schemas.microsoft.com/office/drawing/2014/main" id="{B130F51B-2ABC-48F0-9F9D-52A30ECFF888}"/>
                  </a:ext>
                </a:extLst>
              </p:cNvPr>
              <p:cNvSpPr/>
              <p:nvPr/>
            </p:nvSpPr>
            <p:spPr bwMode="auto">
              <a:xfrm>
                <a:off x="4406901" y="1933575"/>
                <a:ext cx="1800225" cy="1582738"/>
              </a:xfrm>
              <a:custGeom>
                <a:avLst/>
                <a:gdLst>
                  <a:gd name="T0" fmla="*/ 101 w 477"/>
                  <a:gd name="T1" fmla="*/ 395 h 419"/>
                  <a:gd name="T2" fmla="*/ 8 w 477"/>
                  <a:gd name="T3" fmla="*/ 195 h 419"/>
                  <a:gd name="T4" fmla="*/ 24 w 477"/>
                  <a:gd name="T5" fmla="*/ 151 h 419"/>
                  <a:gd name="T6" fmla="*/ 332 w 477"/>
                  <a:gd name="T7" fmla="*/ 8 h 419"/>
                  <a:gd name="T8" fmla="*/ 376 w 477"/>
                  <a:gd name="T9" fmla="*/ 24 h 419"/>
                  <a:gd name="T10" fmla="*/ 469 w 477"/>
                  <a:gd name="T11" fmla="*/ 224 h 419"/>
                  <a:gd name="T12" fmla="*/ 453 w 477"/>
                  <a:gd name="T13" fmla="*/ 268 h 419"/>
                  <a:gd name="T14" fmla="*/ 145 w 477"/>
                  <a:gd name="T15" fmla="*/ 411 h 419"/>
                  <a:gd name="T16" fmla="*/ 101 w 477"/>
                  <a:gd name="T17" fmla="*/ 395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419">
                    <a:moveTo>
                      <a:pt x="101" y="395"/>
                    </a:moveTo>
                    <a:cubicBezTo>
                      <a:pt x="8" y="195"/>
                      <a:pt x="8" y="195"/>
                      <a:pt x="8" y="195"/>
                    </a:cubicBezTo>
                    <a:cubicBezTo>
                      <a:pt x="0" y="178"/>
                      <a:pt x="8" y="158"/>
                      <a:pt x="24" y="151"/>
                    </a:cubicBezTo>
                    <a:cubicBezTo>
                      <a:pt x="332" y="8"/>
                      <a:pt x="332" y="8"/>
                      <a:pt x="332" y="8"/>
                    </a:cubicBezTo>
                    <a:cubicBezTo>
                      <a:pt x="348" y="0"/>
                      <a:pt x="368" y="7"/>
                      <a:pt x="376" y="24"/>
                    </a:cubicBezTo>
                    <a:cubicBezTo>
                      <a:pt x="469" y="224"/>
                      <a:pt x="469" y="224"/>
                      <a:pt x="469" y="224"/>
                    </a:cubicBezTo>
                    <a:cubicBezTo>
                      <a:pt x="477" y="241"/>
                      <a:pt x="469" y="260"/>
                      <a:pt x="453" y="268"/>
                    </a:cubicBezTo>
                    <a:cubicBezTo>
                      <a:pt x="145" y="411"/>
                      <a:pt x="145" y="411"/>
                      <a:pt x="145" y="411"/>
                    </a:cubicBezTo>
                    <a:cubicBezTo>
                      <a:pt x="129" y="419"/>
                      <a:pt x="109" y="411"/>
                      <a:pt x="101" y="3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Shape 155">
                <a:extLst>
                  <a:ext uri="{FF2B5EF4-FFF2-40B4-BE49-F238E27FC236}">
                    <a16:creationId xmlns:a16="http://schemas.microsoft.com/office/drawing/2014/main" id="{F42A9B53-818C-40E0-B126-F1E226D7DDF4}"/>
                  </a:ext>
                </a:extLst>
              </p:cNvPr>
              <p:cNvSpPr/>
              <p:nvPr/>
            </p:nvSpPr>
            <p:spPr bwMode="auto">
              <a:xfrm>
                <a:off x="4398963" y="1925638"/>
                <a:ext cx="1816100" cy="1579563"/>
              </a:xfrm>
              <a:custGeom>
                <a:avLst/>
                <a:gdLst>
                  <a:gd name="T0" fmla="*/ 134 w 481"/>
                  <a:gd name="T1" fmla="*/ 418 h 418"/>
                  <a:gd name="T2" fmla="*/ 102 w 481"/>
                  <a:gd name="T3" fmla="*/ 398 h 418"/>
                  <a:gd name="T4" fmla="*/ 8 w 481"/>
                  <a:gd name="T5" fmla="*/ 198 h 418"/>
                  <a:gd name="T6" fmla="*/ 25 w 481"/>
                  <a:gd name="T7" fmla="*/ 151 h 418"/>
                  <a:gd name="T8" fmla="*/ 333 w 481"/>
                  <a:gd name="T9" fmla="*/ 8 h 418"/>
                  <a:gd name="T10" fmla="*/ 379 w 481"/>
                  <a:gd name="T11" fmla="*/ 25 h 418"/>
                  <a:gd name="T12" fmla="*/ 473 w 481"/>
                  <a:gd name="T13" fmla="*/ 225 h 418"/>
                  <a:gd name="T14" fmla="*/ 456 w 481"/>
                  <a:gd name="T15" fmla="*/ 272 h 418"/>
                  <a:gd name="T16" fmla="*/ 456 w 481"/>
                  <a:gd name="T17" fmla="*/ 272 h 418"/>
                  <a:gd name="T18" fmla="*/ 148 w 481"/>
                  <a:gd name="T19" fmla="*/ 415 h 418"/>
                  <a:gd name="T20" fmla="*/ 134 w 481"/>
                  <a:gd name="T21" fmla="*/ 418 h 418"/>
                  <a:gd name="T22" fmla="*/ 348 w 481"/>
                  <a:gd name="T23" fmla="*/ 8 h 418"/>
                  <a:gd name="T24" fmla="*/ 335 w 481"/>
                  <a:gd name="T25" fmla="*/ 11 h 418"/>
                  <a:gd name="T26" fmla="*/ 27 w 481"/>
                  <a:gd name="T27" fmla="*/ 154 h 418"/>
                  <a:gd name="T28" fmla="*/ 12 w 481"/>
                  <a:gd name="T29" fmla="*/ 196 h 418"/>
                  <a:gd name="T30" fmla="*/ 12 w 481"/>
                  <a:gd name="T31" fmla="*/ 196 h 418"/>
                  <a:gd name="T32" fmla="*/ 105 w 481"/>
                  <a:gd name="T33" fmla="*/ 396 h 418"/>
                  <a:gd name="T34" fmla="*/ 147 w 481"/>
                  <a:gd name="T35" fmla="*/ 411 h 418"/>
                  <a:gd name="T36" fmla="*/ 454 w 481"/>
                  <a:gd name="T37" fmla="*/ 268 h 418"/>
                  <a:gd name="T38" fmla="*/ 469 w 481"/>
                  <a:gd name="T39" fmla="*/ 227 h 418"/>
                  <a:gd name="T40" fmla="*/ 376 w 481"/>
                  <a:gd name="T41" fmla="*/ 26 h 418"/>
                  <a:gd name="T42" fmla="*/ 348 w 481"/>
                  <a:gd name="T43" fmla="*/ 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1" h="418">
                    <a:moveTo>
                      <a:pt x="134" y="418"/>
                    </a:moveTo>
                    <a:cubicBezTo>
                      <a:pt x="120" y="418"/>
                      <a:pt x="107" y="410"/>
                      <a:pt x="102" y="398"/>
                    </a:cubicBezTo>
                    <a:cubicBezTo>
                      <a:pt x="8" y="198"/>
                      <a:pt x="8" y="198"/>
                      <a:pt x="8" y="198"/>
                    </a:cubicBezTo>
                    <a:cubicBezTo>
                      <a:pt x="0" y="180"/>
                      <a:pt x="8" y="159"/>
                      <a:pt x="25" y="151"/>
                    </a:cubicBezTo>
                    <a:cubicBezTo>
                      <a:pt x="333" y="8"/>
                      <a:pt x="333" y="8"/>
                      <a:pt x="333" y="8"/>
                    </a:cubicBezTo>
                    <a:cubicBezTo>
                      <a:pt x="350" y="0"/>
                      <a:pt x="371" y="7"/>
                      <a:pt x="379" y="25"/>
                    </a:cubicBezTo>
                    <a:cubicBezTo>
                      <a:pt x="473" y="225"/>
                      <a:pt x="473" y="225"/>
                      <a:pt x="473" y="225"/>
                    </a:cubicBezTo>
                    <a:cubicBezTo>
                      <a:pt x="481" y="243"/>
                      <a:pt x="473" y="264"/>
                      <a:pt x="456" y="272"/>
                    </a:cubicBezTo>
                    <a:cubicBezTo>
                      <a:pt x="456" y="272"/>
                      <a:pt x="456" y="272"/>
                      <a:pt x="456" y="272"/>
                    </a:cubicBezTo>
                    <a:cubicBezTo>
                      <a:pt x="148" y="415"/>
                      <a:pt x="148" y="415"/>
                      <a:pt x="148" y="415"/>
                    </a:cubicBezTo>
                    <a:cubicBezTo>
                      <a:pt x="144" y="417"/>
                      <a:pt x="139" y="418"/>
                      <a:pt x="134" y="418"/>
                    </a:cubicBezTo>
                    <a:close/>
                    <a:moveTo>
                      <a:pt x="348" y="8"/>
                    </a:moveTo>
                    <a:cubicBezTo>
                      <a:pt x="343" y="8"/>
                      <a:pt x="339" y="9"/>
                      <a:pt x="335" y="11"/>
                    </a:cubicBezTo>
                    <a:cubicBezTo>
                      <a:pt x="27" y="154"/>
                      <a:pt x="27" y="154"/>
                      <a:pt x="27" y="154"/>
                    </a:cubicBezTo>
                    <a:cubicBezTo>
                      <a:pt x="12" y="162"/>
                      <a:pt x="5" y="180"/>
                      <a:pt x="12" y="196"/>
                    </a:cubicBezTo>
                    <a:cubicBezTo>
                      <a:pt x="12" y="196"/>
                      <a:pt x="12" y="196"/>
                      <a:pt x="12" y="196"/>
                    </a:cubicBezTo>
                    <a:cubicBezTo>
                      <a:pt x="105" y="396"/>
                      <a:pt x="105" y="396"/>
                      <a:pt x="105" y="396"/>
                    </a:cubicBezTo>
                    <a:cubicBezTo>
                      <a:pt x="113" y="412"/>
                      <a:pt x="131" y="418"/>
                      <a:pt x="147" y="411"/>
                    </a:cubicBezTo>
                    <a:cubicBezTo>
                      <a:pt x="454" y="268"/>
                      <a:pt x="454" y="268"/>
                      <a:pt x="454" y="268"/>
                    </a:cubicBezTo>
                    <a:cubicBezTo>
                      <a:pt x="470" y="261"/>
                      <a:pt x="476" y="242"/>
                      <a:pt x="469" y="227"/>
                    </a:cubicBezTo>
                    <a:cubicBezTo>
                      <a:pt x="376" y="26"/>
                      <a:pt x="376" y="26"/>
                      <a:pt x="376" y="26"/>
                    </a:cubicBezTo>
                    <a:cubicBezTo>
                      <a:pt x="371" y="16"/>
                      <a:pt x="360" y="9"/>
                      <a:pt x="348" y="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Shape 156">
                <a:extLst>
                  <a:ext uri="{FF2B5EF4-FFF2-40B4-BE49-F238E27FC236}">
                    <a16:creationId xmlns:a16="http://schemas.microsoft.com/office/drawing/2014/main" id="{6927C77A-A376-4151-B3E5-9B3BFB7BEF5B}"/>
                  </a:ext>
                </a:extLst>
              </p:cNvPr>
              <p:cNvSpPr/>
              <p:nvPr/>
            </p:nvSpPr>
            <p:spPr bwMode="auto">
              <a:xfrm>
                <a:off x="5434013" y="2119313"/>
                <a:ext cx="425450" cy="460375"/>
              </a:xfrm>
              <a:custGeom>
                <a:avLst/>
                <a:gdLst>
                  <a:gd name="T0" fmla="*/ 29 w 113"/>
                  <a:gd name="T1" fmla="*/ 105 h 122"/>
                  <a:gd name="T2" fmla="*/ 5 w 113"/>
                  <a:gd name="T3" fmla="*/ 54 h 122"/>
                  <a:gd name="T4" fmla="*/ 17 w 113"/>
                  <a:gd name="T5" fmla="*/ 23 h 122"/>
                  <a:gd name="T6" fmla="*/ 52 w 113"/>
                  <a:gd name="T7" fmla="*/ 6 h 122"/>
                  <a:gd name="T8" fmla="*/ 84 w 113"/>
                  <a:gd name="T9" fmla="*/ 18 h 122"/>
                  <a:gd name="T10" fmla="*/ 108 w 113"/>
                  <a:gd name="T11" fmla="*/ 68 h 122"/>
                  <a:gd name="T12" fmla="*/ 96 w 113"/>
                  <a:gd name="T13" fmla="*/ 100 h 122"/>
                  <a:gd name="T14" fmla="*/ 60 w 113"/>
                  <a:gd name="T15" fmla="*/ 117 h 122"/>
                  <a:gd name="T16" fmla="*/ 29 w 113"/>
                  <a:gd name="T17" fmla="*/ 10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22">
                    <a:moveTo>
                      <a:pt x="29" y="105"/>
                    </a:moveTo>
                    <a:cubicBezTo>
                      <a:pt x="5" y="54"/>
                      <a:pt x="5" y="54"/>
                      <a:pt x="5" y="54"/>
                    </a:cubicBezTo>
                    <a:cubicBezTo>
                      <a:pt x="0" y="42"/>
                      <a:pt x="5" y="28"/>
                      <a:pt x="17" y="23"/>
                    </a:cubicBezTo>
                    <a:cubicBezTo>
                      <a:pt x="52" y="6"/>
                      <a:pt x="52" y="6"/>
                      <a:pt x="52" y="6"/>
                    </a:cubicBezTo>
                    <a:cubicBezTo>
                      <a:pt x="64" y="0"/>
                      <a:pt x="79" y="6"/>
                      <a:pt x="84" y="18"/>
                    </a:cubicBezTo>
                    <a:cubicBezTo>
                      <a:pt x="108" y="68"/>
                      <a:pt x="108" y="68"/>
                      <a:pt x="108" y="68"/>
                    </a:cubicBezTo>
                    <a:cubicBezTo>
                      <a:pt x="113" y="80"/>
                      <a:pt x="108" y="94"/>
                      <a:pt x="96" y="100"/>
                    </a:cubicBezTo>
                    <a:cubicBezTo>
                      <a:pt x="60" y="117"/>
                      <a:pt x="60" y="117"/>
                      <a:pt x="60" y="117"/>
                    </a:cubicBezTo>
                    <a:cubicBezTo>
                      <a:pt x="48" y="122"/>
                      <a:pt x="34" y="117"/>
                      <a:pt x="29" y="105"/>
                    </a:cubicBezTo>
                    <a:close/>
                  </a:path>
                </a:pathLst>
              </a:custGeom>
              <a:solidFill>
                <a:srgbClr val="E82F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Shape 157">
                <a:extLst>
                  <a:ext uri="{FF2B5EF4-FFF2-40B4-BE49-F238E27FC236}">
                    <a16:creationId xmlns:a16="http://schemas.microsoft.com/office/drawing/2014/main" id="{941881FF-0659-49E6-9E9F-46DA072904F9}"/>
                  </a:ext>
                </a:extLst>
              </p:cNvPr>
              <p:cNvSpPr/>
              <p:nvPr/>
            </p:nvSpPr>
            <p:spPr bwMode="auto">
              <a:xfrm>
                <a:off x="4579938" y="2478088"/>
                <a:ext cx="388938" cy="249238"/>
              </a:xfrm>
              <a:custGeom>
                <a:avLst/>
                <a:gdLst>
                  <a:gd name="T0" fmla="*/ 4 w 103"/>
                  <a:gd name="T1" fmla="*/ 55 h 66"/>
                  <a:gd name="T2" fmla="*/ 4 w 103"/>
                  <a:gd name="T3" fmla="*/ 55 h 66"/>
                  <a:gd name="T4" fmla="*/ 11 w 103"/>
                  <a:gd name="T5" fmla="*/ 35 h 66"/>
                  <a:gd name="T6" fmla="*/ 80 w 103"/>
                  <a:gd name="T7" fmla="*/ 3 h 66"/>
                  <a:gd name="T8" fmla="*/ 99 w 103"/>
                  <a:gd name="T9" fmla="*/ 11 h 66"/>
                  <a:gd name="T10" fmla="*/ 99 w 103"/>
                  <a:gd name="T11" fmla="*/ 11 h 66"/>
                  <a:gd name="T12" fmla="*/ 92 w 103"/>
                  <a:gd name="T13" fmla="*/ 30 h 66"/>
                  <a:gd name="T14" fmla="*/ 23 w 103"/>
                  <a:gd name="T15" fmla="*/ 62 h 66"/>
                  <a:gd name="T16" fmla="*/ 4 w 103"/>
                  <a:gd name="T17" fmla="*/ 5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6">
                    <a:moveTo>
                      <a:pt x="4" y="55"/>
                    </a:moveTo>
                    <a:cubicBezTo>
                      <a:pt x="4" y="55"/>
                      <a:pt x="4" y="55"/>
                      <a:pt x="4" y="55"/>
                    </a:cubicBezTo>
                    <a:cubicBezTo>
                      <a:pt x="0" y="48"/>
                      <a:pt x="3" y="39"/>
                      <a:pt x="11" y="35"/>
                    </a:cubicBezTo>
                    <a:cubicBezTo>
                      <a:pt x="80" y="3"/>
                      <a:pt x="80" y="3"/>
                      <a:pt x="80" y="3"/>
                    </a:cubicBezTo>
                    <a:cubicBezTo>
                      <a:pt x="87" y="0"/>
                      <a:pt x="96" y="3"/>
                      <a:pt x="99" y="11"/>
                    </a:cubicBezTo>
                    <a:cubicBezTo>
                      <a:pt x="99" y="11"/>
                      <a:pt x="99" y="11"/>
                      <a:pt x="99" y="11"/>
                    </a:cubicBezTo>
                    <a:cubicBezTo>
                      <a:pt x="103" y="18"/>
                      <a:pt x="100" y="27"/>
                      <a:pt x="92" y="30"/>
                    </a:cubicBezTo>
                    <a:cubicBezTo>
                      <a:pt x="23" y="62"/>
                      <a:pt x="23" y="62"/>
                      <a:pt x="23" y="62"/>
                    </a:cubicBezTo>
                    <a:cubicBezTo>
                      <a:pt x="16" y="66"/>
                      <a:pt x="7" y="62"/>
                      <a:pt x="4" y="55"/>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Shape 158">
                <a:extLst>
                  <a:ext uri="{FF2B5EF4-FFF2-40B4-BE49-F238E27FC236}">
                    <a16:creationId xmlns:a16="http://schemas.microsoft.com/office/drawing/2014/main" id="{22EB7406-BEF2-4B53-99FE-520A5B9FE652}"/>
                  </a:ext>
                </a:extLst>
              </p:cNvPr>
              <p:cNvSpPr/>
              <p:nvPr/>
            </p:nvSpPr>
            <p:spPr bwMode="auto">
              <a:xfrm>
                <a:off x="5738813" y="2678113"/>
                <a:ext cx="284163" cy="211138"/>
              </a:xfrm>
              <a:custGeom>
                <a:avLst/>
                <a:gdLst>
                  <a:gd name="T0" fmla="*/ 8 w 75"/>
                  <a:gd name="T1" fmla="*/ 50 h 56"/>
                  <a:gd name="T2" fmla="*/ 1 w 75"/>
                  <a:gd name="T3" fmla="*/ 36 h 56"/>
                  <a:gd name="T4" fmla="*/ 5 w 75"/>
                  <a:gd name="T5" fmla="*/ 26 h 56"/>
                  <a:gd name="T6" fmla="*/ 57 w 75"/>
                  <a:gd name="T7" fmla="*/ 2 h 56"/>
                  <a:gd name="T8" fmla="*/ 67 w 75"/>
                  <a:gd name="T9" fmla="*/ 6 h 56"/>
                  <a:gd name="T10" fmla="*/ 73 w 75"/>
                  <a:gd name="T11" fmla="*/ 20 h 56"/>
                  <a:gd name="T12" fmla="*/ 70 w 75"/>
                  <a:gd name="T13" fmla="*/ 30 h 56"/>
                  <a:gd name="T14" fmla="*/ 18 w 75"/>
                  <a:gd name="T15" fmla="*/ 54 h 56"/>
                  <a:gd name="T16" fmla="*/ 8 w 75"/>
                  <a:gd name="T17"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6">
                    <a:moveTo>
                      <a:pt x="8" y="50"/>
                    </a:moveTo>
                    <a:cubicBezTo>
                      <a:pt x="1" y="36"/>
                      <a:pt x="1" y="36"/>
                      <a:pt x="1" y="36"/>
                    </a:cubicBezTo>
                    <a:cubicBezTo>
                      <a:pt x="0" y="32"/>
                      <a:pt x="1" y="28"/>
                      <a:pt x="5" y="26"/>
                    </a:cubicBezTo>
                    <a:cubicBezTo>
                      <a:pt x="57" y="2"/>
                      <a:pt x="57" y="2"/>
                      <a:pt x="57" y="2"/>
                    </a:cubicBezTo>
                    <a:cubicBezTo>
                      <a:pt x="60" y="0"/>
                      <a:pt x="65" y="2"/>
                      <a:pt x="67" y="6"/>
                    </a:cubicBezTo>
                    <a:cubicBezTo>
                      <a:pt x="73" y="20"/>
                      <a:pt x="73" y="20"/>
                      <a:pt x="73" y="20"/>
                    </a:cubicBezTo>
                    <a:cubicBezTo>
                      <a:pt x="75" y="24"/>
                      <a:pt x="73" y="28"/>
                      <a:pt x="70" y="30"/>
                    </a:cubicBezTo>
                    <a:cubicBezTo>
                      <a:pt x="18" y="54"/>
                      <a:pt x="18" y="54"/>
                      <a:pt x="18" y="54"/>
                    </a:cubicBezTo>
                    <a:cubicBezTo>
                      <a:pt x="14" y="56"/>
                      <a:pt x="10" y="54"/>
                      <a:pt x="8" y="5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Shape 159">
                <a:extLst>
                  <a:ext uri="{FF2B5EF4-FFF2-40B4-BE49-F238E27FC236}">
                    <a16:creationId xmlns:a16="http://schemas.microsoft.com/office/drawing/2014/main" id="{32EE12EE-35D6-4115-9C7C-B72510A832A9}"/>
                  </a:ext>
                </a:extLst>
              </p:cNvPr>
              <p:cNvSpPr/>
              <p:nvPr/>
            </p:nvSpPr>
            <p:spPr bwMode="auto">
              <a:xfrm>
                <a:off x="5437188" y="2817813"/>
                <a:ext cx="287338" cy="207963"/>
              </a:xfrm>
              <a:custGeom>
                <a:avLst/>
                <a:gdLst>
                  <a:gd name="T0" fmla="*/ 9 w 76"/>
                  <a:gd name="T1" fmla="*/ 50 h 55"/>
                  <a:gd name="T2" fmla="*/ 2 w 76"/>
                  <a:gd name="T3" fmla="*/ 36 h 55"/>
                  <a:gd name="T4" fmla="*/ 6 w 76"/>
                  <a:gd name="T5" fmla="*/ 26 h 55"/>
                  <a:gd name="T6" fmla="*/ 58 w 76"/>
                  <a:gd name="T7" fmla="*/ 2 h 55"/>
                  <a:gd name="T8" fmla="*/ 67 w 76"/>
                  <a:gd name="T9" fmla="*/ 6 h 55"/>
                  <a:gd name="T10" fmla="*/ 74 w 76"/>
                  <a:gd name="T11" fmla="*/ 20 h 55"/>
                  <a:gd name="T12" fmla="*/ 70 w 76"/>
                  <a:gd name="T13" fmla="*/ 30 h 55"/>
                  <a:gd name="T14" fmla="*/ 19 w 76"/>
                  <a:gd name="T15" fmla="*/ 54 h 55"/>
                  <a:gd name="T16" fmla="*/ 9 w 76"/>
                  <a:gd name="T17"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5">
                    <a:moveTo>
                      <a:pt x="9" y="50"/>
                    </a:moveTo>
                    <a:cubicBezTo>
                      <a:pt x="2" y="36"/>
                      <a:pt x="2" y="36"/>
                      <a:pt x="2" y="36"/>
                    </a:cubicBezTo>
                    <a:cubicBezTo>
                      <a:pt x="0" y="32"/>
                      <a:pt x="2" y="28"/>
                      <a:pt x="6" y="26"/>
                    </a:cubicBezTo>
                    <a:cubicBezTo>
                      <a:pt x="58" y="2"/>
                      <a:pt x="58" y="2"/>
                      <a:pt x="58" y="2"/>
                    </a:cubicBezTo>
                    <a:cubicBezTo>
                      <a:pt x="61" y="0"/>
                      <a:pt x="66" y="2"/>
                      <a:pt x="67" y="6"/>
                    </a:cubicBezTo>
                    <a:cubicBezTo>
                      <a:pt x="74" y="20"/>
                      <a:pt x="74" y="20"/>
                      <a:pt x="74" y="20"/>
                    </a:cubicBezTo>
                    <a:cubicBezTo>
                      <a:pt x="76" y="23"/>
                      <a:pt x="74" y="28"/>
                      <a:pt x="70" y="30"/>
                    </a:cubicBezTo>
                    <a:cubicBezTo>
                      <a:pt x="19" y="54"/>
                      <a:pt x="19" y="54"/>
                      <a:pt x="19" y="54"/>
                    </a:cubicBezTo>
                    <a:cubicBezTo>
                      <a:pt x="15" y="55"/>
                      <a:pt x="10" y="54"/>
                      <a:pt x="9" y="5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Shape 160">
                <a:extLst>
                  <a:ext uri="{FF2B5EF4-FFF2-40B4-BE49-F238E27FC236}">
                    <a16:creationId xmlns:a16="http://schemas.microsoft.com/office/drawing/2014/main" id="{D70017C0-226F-4DDE-B9BC-91FB5D59BC73}"/>
                  </a:ext>
                </a:extLst>
              </p:cNvPr>
              <p:cNvSpPr/>
              <p:nvPr/>
            </p:nvSpPr>
            <p:spPr bwMode="auto">
              <a:xfrm>
                <a:off x="5138738" y="2957513"/>
                <a:ext cx="287338" cy="207963"/>
              </a:xfrm>
              <a:custGeom>
                <a:avLst/>
                <a:gdLst>
                  <a:gd name="T0" fmla="*/ 9 w 76"/>
                  <a:gd name="T1" fmla="*/ 50 h 55"/>
                  <a:gd name="T2" fmla="*/ 2 w 76"/>
                  <a:gd name="T3" fmla="*/ 36 h 55"/>
                  <a:gd name="T4" fmla="*/ 6 w 76"/>
                  <a:gd name="T5" fmla="*/ 26 h 55"/>
                  <a:gd name="T6" fmla="*/ 57 w 76"/>
                  <a:gd name="T7" fmla="*/ 2 h 55"/>
                  <a:gd name="T8" fmla="*/ 67 w 76"/>
                  <a:gd name="T9" fmla="*/ 5 h 55"/>
                  <a:gd name="T10" fmla="*/ 74 w 76"/>
                  <a:gd name="T11" fmla="*/ 19 h 55"/>
                  <a:gd name="T12" fmla="*/ 70 w 76"/>
                  <a:gd name="T13" fmla="*/ 29 h 55"/>
                  <a:gd name="T14" fmla="*/ 18 w 76"/>
                  <a:gd name="T15" fmla="*/ 53 h 55"/>
                  <a:gd name="T16" fmla="*/ 9 w 76"/>
                  <a:gd name="T17"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5">
                    <a:moveTo>
                      <a:pt x="9" y="50"/>
                    </a:moveTo>
                    <a:cubicBezTo>
                      <a:pt x="2" y="36"/>
                      <a:pt x="2" y="36"/>
                      <a:pt x="2" y="36"/>
                    </a:cubicBezTo>
                    <a:cubicBezTo>
                      <a:pt x="0" y="32"/>
                      <a:pt x="2" y="28"/>
                      <a:pt x="6" y="26"/>
                    </a:cubicBezTo>
                    <a:cubicBezTo>
                      <a:pt x="57" y="2"/>
                      <a:pt x="57" y="2"/>
                      <a:pt x="57" y="2"/>
                    </a:cubicBezTo>
                    <a:cubicBezTo>
                      <a:pt x="61" y="0"/>
                      <a:pt x="66" y="2"/>
                      <a:pt x="67" y="5"/>
                    </a:cubicBezTo>
                    <a:cubicBezTo>
                      <a:pt x="74" y="19"/>
                      <a:pt x="74" y="19"/>
                      <a:pt x="74" y="19"/>
                    </a:cubicBezTo>
                    <a:cubicBezTo>
                      <a:pt x="76" y="23"/>
                      <a:pt x="74" y="28"/>
                      <a:pt x="70" y="29"/>
                    </a:cubicBezTo>
                    <a:cubicBezTo>
                      <a:pt x="18" y="53"/>
                      <a:pt x="18" y="53"/>
                      <a:pt x="18" y="53"/>
                    </a:cubicBezTo>
                    <a:cubicBezTo>
                      <a:pt x="15" y="55"/>
                      <a:pt x="10" y="54"/>
                      <a:pt x="9" y="5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Shape 161">
                <a:extLst>
                  <a:ext uri="{FF2B5EF4-FFF2-40B4-BE49-F238E27FC236}">
                    <a16:creationId xmlns:a16="http://schemas.microsoft.com/office/drawing/2014/main" id="{77F7DDD3-50D0-49D0-9597-6AEDCB435007}"/>
                  </a:ext>
                </a:extLst>
              </p:cNvPr>
              <p:cNvSpPr/>
              <p:nvPr/>
            </p:nvSpPr>
            <p:spPr bwMode="auto">
              <a:xfrm>
                <a:off x="4841876" y="3097213"/>
                <a:ext cx="285750" cy="207963"/>
              </a:xfrm>
              <a:custGeom>
                <a:avLst/>
                <a:gdLst>
                  <a:gd name="T0" fmla="*/ 8 w 76"/>
                  <a:gd name="T1" fmla="*/ 50 h 55"/>
                  <a:gd name="T2" fmla="*/ 2 w 76"/>
                  <a:gd name="T3" fmla="*/ 35 h 55"/>
                  <a:gd name="T4" fmla="*/ 5 w 76"/>
                  <a:gd name="T5" fmla="*/ 26 h 55"/>
                  <a:gd name="T6" fmla="*/ 57 w 76"/>
                  <a:gd name="T7" fmla="*/ 2 h 55"/>
                  <a:gd name="T8" fmla="*/ 67 w 76"/>
                  <a:gd name="T9" fmla="*/ 5 h 55"/>
                  <a:gd name="T10" fmla="*/ 74 w 76"/>
                  <a:gd name="T11" fmla="*/ 19 h 55"/>
                  <a:gd name="T12" fmla="*/ 70 w 76"/>
                  <a:gd name="T13" fmla="*/ 29 h 55"/>
                  <a:gd name="T14" fmla="*/ 18 w 76"/>
                  <a:gd name="T15" fmla="*/ 53 h 55"/>
                  <a:gd name="T16" fmla="*/ 8 w 76"/>
                  <a:gd name="T17"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5">
                    <a:moveTo>
                      <a:pt x="8" y="50"/>
                    </a:moveTo>
                    <a:cubicBezTo>
                      <a:pt x="2" y="35"/>
                      <a:pt x="2" y="35"/>
                      <a:pt x="2" y="35"/>
                    </a:cubicBezTo>
                    <a:cubicBezTo>
                      <a:pt x="0" y="32"/>
                      <a:pt x="2" y="27"/>
                      <a:pt x="5" y="26"/>
                    </a:cubicBezTo>
                    <a:cubicBezTo>
                      <a:pt x="57" y="2"/>
                      <a:pt x="57" y="2"/>
                      <a:pt x="57" y="2"/>
                    </a:cubicBezTo>
                    <a:cubicBezTo>
                      <a:pt x="61" y="0"/>
                      <a:pt x="65" y="1"/>
                      <a:pt x="67" y="5"/>
                    </a:cubicBezTo>
                    <a:cubicBezTo>
                      <a:pt x="74" y="19"/>
                      <a:pt x="74" y="19"/>
                      <a:pt x="74" y="19"/>
                    </a:cubicBezTo>
                    <a:cubicBezTo>
                      <a:pt x="76" y="23"/>
                      <a:pt x="74" y="27"/>
                      <a:pt x="70" y="29"/>
                    </a:cubicBezTo>
                    <a:cubicBezTo>
                      <a:pt x="18" y="53"/>
                      <a:pt x="18" y="53"/>
                      <a:pt x="18" y="53"/>
                    </a:cubicBezTo>
                    <a:cubicBezTo>
                      <a:pt x="15" y="55"/>
                      <a:pt x="10" y="53"/>
                      <a:pt x="8" y="5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Shape 162">
                <a:extLst>
                  <a:ext uri="{FF2B5EF4-FFF2-40B4-BE49-F238E27FC236}">
                    <a16:creationId xmlns:a16="http://schemas.microsoft.com/office/drawing/2014/main" id="{BED70FFA-BA50-4133-8C9C-BA86D3AC59CC}"/>
                  </a:ext>
                </a:extLst>
              </p:cNvPr>
              <p:cNvSpPr/>
              <p:nvPr/>
            </p:nvSpPr>
            <p:spPr bwMode="auto">
              <a:xfrm>
                <a:off x="6811963" y="2201863"/>
                <a:ext cx="222250" cy="339725"/>
              </a:xfrm>
              <a:custGeom>
                <a:avLst/>
                <a:gdLst>
                  <a:gd name="T0" fmla="*/ 57 w 59"/>
                  <a:gd name="T1" fmla="*/ 90 h 90"/>
                  <a:gd name="T2" fmla="*/ 55 w 59"/>
                  <a:gd name="T3" fmla="*/ 89 h 90"/>
                  <a:gd name="T4" fmla="*/ 1 w 59"/>
                  <a:gd name="T5" fmla="*/ 3 h 90"/>
                  <a:gd name="T6" fmla="*/ 2 w 59"/>
                  <a:gd name="T7" fmla="*/ 1 h 90"/>
                  <a:gd name="T8" fmla="*/ 4 w 59"/>
                  <a:gd name="T9" fmla="*/ 1 h 90"/>
                  <a:gd name="T10" fmla="*/ 59 w 59"/>
                  <a:gd name="T11" fmla="*/ 86 h 90"/>
                  <a:gd name="T12" fmla="*/ 58 w 59"/>
                  <a:gd name="T13" fmla="*/ 89 h 90"/>
                  <a:gd name="T14" fmla="*/ 57 w 59"/>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90">
                    <a:moveTo>
                      <a:pt x="57" y="90"/>
                    </a:moveTo>
                    <a:cubicBezTo>
                      <a:pt x="56" y="90"/>
                      <a:pt x="56" y="89"/>
                      <a:pt x="55" y="89"/>
                    </a:cubicBezTo>
                    <a:cubicBezTo>
                      <a:pt x="1" y="3"/>
                      <a:pt x="1" y="3"/>
                      <a:pt x="1" y="3"/>
                    </a:cubicBezTo>
                    <a:cubicBezTo>
                      <a:pt x="0" y="2"/>
                      <a:pt x="1" y="1"/>
                      <a:pt x="2" y="1"/>
                    </a:cubicBezTo>
                    <a:cubicBezTo>
                      <a:pt x="3" y="0"/>
                      <a:pt x="4" y="0"/>
                      <a:pt x="4" y="1"/>
                    </a:cubicBezTo>
                    <a:cubicBezTo>
                      <a:pt x="59" y="86"/>
                      <a:pt x="59" y="86"/>
                      <a:pt x="59" y="86"/>
                    </a:cubicBezTo>
                    <a:cubicBezTo>
                      <a:pt x="59" y="87"/>
                      <a:pt x="59" y="89"/>
                      <a:pt x="58" y="89"/>
                    </a:cubicBezTo>
                    <a:cubicBezTo>
                      <a:pt x="58" y="89"/>
                      <a:pt x="58" y="90"/>
                      <a:pt x="5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Shape 163">
                <a:extLst>
                  <a:ext uri="{FF2B5EF4-FFF2-40B4-BE49-F238E27FC236}">
                    <a16:creationId xmlns:a16="http://schemas.microsoft.com/office/drawing/2014/main" id="{CAE58CEB-E311-4F0E-AB06-6EF391AE0775}"/>
                  </a:ext>
                </a:extLst>
              </p:cNvPr>
              <p:cNvSpPr/>
              <p:nvPr/>
            </p:nvSpPr>
            <p:spPr bwMode="auto">
              <a:xfrm>
                <a:off x="6289676" y="2228850"/>
                <a:ext cx="125413" cy="219075"/>
              </a:xfrm>
              <a:custGeom>
                <a:avLst/>
                <a:gdLst>
                  <a:gd name="T0" fmla="*/ 31 w 33"/>
                  <a:gd name="T1" fmla="*/ 58 h 58"/>
                  <a:gd name="T2" fmla="*/ 29 w 33"/>
                  <a:gd name="T3" fmla="*/ 57 h 58"/>
                  <a:gd name="T4" fmla="*/ 1 w 33"/>
                  <a:gd name="T5" fmla="*/ 3 h 58"/>
                  <a:gd name="T6" fmla="*/ 2 w 33"/>
                  <a:gd name="T7" fmla="*/ 0 h 58"/>
                  <a:gd name="T8" fmla="*/ 2 w 33"/>
                  <a:gd name="T9" fmla="*/ 0 h 58"/>
                  <a:gd name="T10" fmla="*/ 4 w 33"/>
                  <a:gd name="T11" fmla="*/ 1 h 58"/>
                  <a:gd name="T12" fmla="*/ 5 w 33"/>
                  <a:gd name="T13" fmla="*/ 1 h 58"/>
                  <a:gd name="T14" fmla="*/ 32 w 33"/>
                  <a:gd name="T15" fmla="*/ 55 h 58"/>
                  <a:gd name="T16" fmla="*/ 31 w 33"/>
                  <a:gd name="T17" fmla="*/ 58 h 58"/>
                  <a:gd name="T18" fmla="*/ 31 w 33"/>
                  <a:gd name="T1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8">
                    <a:moveTo>
                      <a:pt x="31" y="58"/>
                    </a:moveTo>
                    <a:cubicBezTo>
                      <a:pt x="30" y="58"/>
                      <a:pt x="29" y="57"/>
                      <a:pt x="29" y="57"/>
                    </a:cubicBezTo>
                    <a:cubicBezTo>
                      <a:pt x="1" y="3"/>
                      <a:pt x="1" y="3"/>
                      <a:pt x="1" y="3"/>
                    </a:cubicBezTo>
                    <a:cubicBezTo>
                      <a:pt x="0" y="2"/>
                      <a:pt x="1" y="1"/>
                      <a:pt x="2" y="0"/>
                    </a:cubicBezTo>
                    <a:cubicBezTo>
                      <a:pt x="2" y="0"/>
                      <a:pt x="2" y="0"/>
                      <a:pt x="2" y="0"/>
                    </a:cubicBezTo>
                    <a:cubicBezTo>
                      <a:pt x="3" y="0"/>
                      <a:pt x="4" y="0"/>
                      <a:pt x="4" y="1"/>
                    </a:cubicBezTo>
                    <a:cubicBezTo>
                      <a:pt x="4" y="1"/>
                      <a:pt x="4" y="1"/>
                      <a:pt x="5" y="1"/>
                    </a:cubicBezTo>
                    <a:cubicBezTo>
                      <a:pt x="32" y="55"/>
                      <a:pt x="32" y="55"/>
                      <a:pt x="32" y="55"/>
                    </a:cubicBezTo>
                    <a:cubicBezTo>
                      <a:pt x="33" y="56"/>
                      <a:pt x="32" y="57"/>
                      <a:pt x="31" y="58"/>
                    </a:cubicBezTo>
                    <a:cubicBezTo>
                      <a:pt x="31" y="58"/>
                      <a:pt x="31" y="58"/>
                      <a:pt x="31"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Shape 164">
                <a:extLst>
                  <a:ext uri="{FF2B5EF4-FFF2-40B4-BE49-F238E27FC236}">
                    <a16:creationId xmlns:a16="http://schemas.microsoft.com/office/drawing/2014/main" id="{7909B83F-915E-4DCA-B3B7-8E3F3776181B}"/>
                  </a:ext>
                </a:extLst>
              </p:cNvPr>
              <p:cNvSpPr/>
              <p:nvPr/>
            </p:nvSpPr>
            <p:spPr bwMode="auto">
              <a:xfrm>
                <a:off x="4157663" y="3289300"/>
                <a:ext cx="536575" cy="473075"/>
              </a:xfrm>
              <a:custGeom>
                <a:avLst/>
                <a:gdLst>
                  <a:gd name="T0" fmla="*/ 142 w 142"/>
                  <a:gd name="T1" fmla="*/ 92 h 125"/>
                  <a:gd name="T2" fmla="*/ 125 w 142"/>
                  <a:gd name="T3" fmla="*/ 111 h 125"/>
                  <a:gd name="T4" fmla="*/ 48 w 142"/>
                  <a:gd name="T5" fmla="*/ 90 h 125"/>
                  <a:gd name="T6" fmla="*/ 11 w 142"/>
                  <a:gd name="T7" fmla="*/ 19 h 125"/>
                  <a:gd name="T8" fmla="*/ 28 w 142"/>
                  <a:gd name="T9" fmla="*/ 0 h 125"/>
                  <a:gd name="T10" fmla="*/ 142 w 142"/>
                  <a:gd name="T11" fmla="*/ 92 h 125"/>
                </a:gdLst>
                <a:ahLst/>
                <a:cxnLst>
                  <a:cxn ang="0">
                    <a:pos x="T0" y="T1"/>
                  </a:cxn>
                  <a:cxn ang="0">
                    <a:pos x="T2" y="T3"/>
                  </a:cxn>
                  <a:cxn ang="0">
                    <a:pos x="T4" y="T5"/>
                  </a:cxn>
                  <a:cxn ang="0">
                    <a:pos x="T6" y="T7"/>
                  </a:cxn>
                  <a:cxn ang="0">
                    <a:pos x="T8" y="T9"/>
                  </a:cxn>
                  <a:cxn ang="0">
                    <a:pos x="T10" y="T11"/>
                  </a:cxn>
                </a:cxnLst>
                <a:rect l="0" t="0" r="r" b="b"/>
                <a:pathLst>
                  <a:path w="142" h="125">
                    <a:moveTo>
                      <a:pt x="142" y="92"/>
                    </a:moveTo>
                    <a:cubicBezTo>
                      <a:pt x="125" y="111"/>
                      <a:pt x="125" y="111"/>
                      <a:pt x="125" y="111"/>
                    </a:cubicBezTo>
                    <a:cubicBezTo>
                      <a:pt x="114" y="125"/>
                      <a:pt x="80" y="115"/>
                      <a:pt x="48" y="90"/>
                    </a:cubicBezTo>
                    <a:cubicBezTo>
                      <a:pt x="16" y="64"/>
                      <a:pt x="0" y="33"/>
                      <a:pt x="11" y="19"/>
                    </a:cubicBezTo>
                    <a:cubicBezTo>
                      <a:pt x="28" y="0"/>
                      <a:pt x="28" y="0"/>
                      <a:pt x="28" y="0"/>
                    </a:cubicBezTo>
                    <a:lnTo>
                      <a:pt x="142"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Shape 165">
                <a:extLst>
                  <a:ext uri="{FF2B5EF4-FFF2-40B4-BE49-F238E27FC236}">
                    <a16:creationId xmlns:a16="http://schemas.microsoft.com/office/drawing/2014/main" id="{C3CF7684-38CC-4142-B7EA-BE42C0EA54AB}"/>
                  </a:ext>
                </a:extLst>
              </p:cNvPr>
              <p:cNvSpPr/>
              <p:nvPr/>
            </p:nvSpPr>
            <p:spPr bwMode="auto">
              <a:xfrm>
                <a:off x="4168776" y="3281363"/>
                <a:ext cx="533400" cy="468313"/>
              </a:xfrm>
              <a:custGeom>
                <a:avLst/>
                <a:gdLst>
                  <a:gd name="T0" fmla="*/ 106 w 141"/>
                  <a:gd name="T1" fmla="*/ 121 h 124"/>
                  <a:gd name="T2" fmla="*/ 44 w 141"/>
                  <a:gd name="T3" fmla="*/ 93 h 124"/>
                  <a:gd name="T4" fmla="*/ 9 w 141"/>
                  <a:gd name="T5" fmla="*/ 53 h 124"/>
                  <a:gd name="T6" fmla="*/ 6 w 141"/>
                  <a:gd name="T7" fmla="*/ 20 h 124"/>
                  <a:gd name="T8" fmla="*/ 23 w 141"/>
                  <a:gd name="T9" fmla="*/ 0 h 124"/>
                  <a:gd name="T10" fmla="*/ 26 w 141"/>
                  <a:gd name="T11" fmla="*/ 0 h 124"/>
                  <a:gd name="T12" fmla="*/ 140 w 141"/>
                  <a:gd name="T13" fmla="*/ 92 h 124"/>
                  <a:gd name="T14" fmla="*/ 141 w 141"/>
                  <a:gd name="T15" fmla="*/ 93 h 124"/>
                  <a:gd name="T16" fmla="*/ 141 w 141"/>
                  <a:gd name="T17" fmla="*/ 95 h 124"/>
                  <a:gd name="T18" fmla="*/ 123 w 141"/>
                  <a:gd name="T19" fmla="*/ 114 h 124"/>
                  <a:gd name="T20" fmla="*/ 106 w 141"/>
                  <a:gd name="T21" fmla="*/ 121 h 124"/>
                  <a:gd name="T22" fmla="*/ 25 w 141"/>
                  <a:gd name="T23" fmla="*/ 5 h 124"/>
                  <a:gd name="T24" fmla="*/ 9 w 141"/>
                  <a:gd name="T25" fmla="*/ 23 h 124"/>
                  <a:gd name="T26" fmla="*/ 12 w 141"/>
                  <a:gd name="T27" fmla="*/ 51 h 124"/>
                  <a:gd name="T28" fmla="*/ 46 w 141"/>
                  <a:gd name="T29" fmla="*/ 90 h 124"/>
                  <a:gd name="T30" fmla="*/ 120 w 141"/>
                  <a:gd name="T31" fmla="*/ 112 h 124"/>
                  <a:gd name="T32" fmla="*/ 136 w 141"/>
                  <a:gd name="T33" fmla="*/ 94 h 124"/>
                  <a:gd name="T34" fmla="*/ 25 w 141"/>
                  <a:gd name="T35" fmla="*/ 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124">
                    <a:moveTo>
                      <a:pt x="106" y="121"/>
                    </a:moveTo>
                    <a:cubicBezTo>
                      <a:pt x="90" y="121"/>
                      <a:pt x="66" y="111"/>
                      <a:pt x="44" y="93"/>
                    </a:cubicBezTo>
                    <a:cubicBezTo>
                      <a:pt x="30" y="82"/>
                      <a:pt x="18" y="69"/>
                      <a:pt x="9" y="53"/>
                    </a:cubicBezTo>
                    <a:cubicBezTo>
                      <a:pt x="1" y="39"/>
                      <a:pt x="0" y="27"/>
                      <a:pt x="6" y="20"/>
                    </a:cubicBezTo>
                    <a:cubicBezTo>
                      <a:pt x="23" y="0"/>
                      <a:pt x="23" y="0"/>
                      <a:pt x="23" y="0"/>
                    </a:cubicBezTo>
                    <a:cubicBezTo>
                      <a:pt x="24" y="0"/>
                      <a:pt x="25" y="0"/>
                      <a:pt x="26" y="0"/>
                    </a:cubicBezTo>
                    <a:cubicBezTo>
                      <a:pt x="140" y="92"/>
                      <a:pt x="140" y="92"/>
                      <a:pt x="140" y="92"/>
                    </a:cubicBezTo>
                    <a:cubicBezTo>
                      <a:pt x="141" y="92"/>
                      <a:pt x="141" y="93"/>
                      <a:pt x="141" y="93"/>
                    </a:cubicBezTo>
                    <a:cubicBezTo>
                      <a:pt x="141" y="94"/>
                      <a:pt x="141" y="94"/>
                      <a:pt x="141" y="95"/>
                    </a:cubicBezTo>
                    <a:cubicBezTo>
                      <a:pt x="123" y="114"/>
                      <a:pt x="123" y="114"/>
                      <a:pt x="123" y="114"/>
                    </a:cubicBezTo>
                    <a:cubicBezTo>
                      <a:pt x="119" y="119"/>
                      <a:pt x="113" y="122"/>
                      <a:pt x="106" y="121"/>
                    </a:cubicBezTo>
                    <a:close/>
                    <a:moveTo>
                      <a:pt x="25" y="5"/>
                    </a:moveTo>
                    <a:cubicBezTo>
                      <a:pt x="9" y="23"/>
                      <a:pt x="9" y="23"/>
                      <a:pt x="9" y="23"/>
                    </a:cubicBezTo>
                    <a:cubicBezTo>
                      <a:pt x="4" y="28"/>
                      <a:pt x="6" y="39"/>
                      <a:pt x="12" y="51"/>
                    </a:cubicBezTo>
                    <a:cubicBezTo>
                      <a:pt x="21" y="66"/>
                      <a:pt x="32" y="80"/>
                      <a:pt x="46" y="90"/>
                    </a:cubicBezTo>
                    <a:cubicBezTo>
                      <a:pt x="76" y="115"/>
                      <a:pt x="110" y="124"/>
                      <a:pt x="120" y="112"/>
                    </a:cubicBezTo>
                    <a:cubicBezTo>
                      <a:pt x="136" y="94"/>
                      <a:pt x="136" y="94"/>
                      <a:pt x="136" y="94"/>
                    </a:cubicBezTo>
                    <a:lnTo>
                      <a:pt x="25" y="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Shape 166">
                <a:extLst>
                  <a:ext uri="{FF2B5EF4-FFF2-40B4-BE49-F238E27FC236}">
                    <a16:creationId xmlns:a16="http://schemas.microsoft.com/office/drawing/2014/main" id="{2CBF523C-22E9-4764-A65E-81A4AFD8F8B5}"/>
                  </a:ext>
                </a:extLst>
              </p:cNvPr>
              <p:cNvSpPr/>
              <p:nvPr/>
            </p:nvSpPr>
            <p:spPr bwMode="auto">
              <a:xfrm>
                <a:off x="4222751" y="3236913"/>
                <a:ext cx="512763" cy="449263"/>
              </a:xfrm>
              <a:custGeom>
                <a:avLst/>
                <a:gdLst>
                  <a:gd name="T0" fmla="*/ 10 w 136"/>
                  <a:gd name="T1" fmla="*/ 14 h 119"/>
                  <a:gd name="T2" fmla="*/ 87 w 136"/>
                  <a:gd name="T3" fmla="*/ 35 h 119"/>
                  <a:gd name="T4" fmla="*/ 125 w 136"/>
                  <a:gd name="T5" fmla="*/ 105 h 119"/>
                  <a:gd name="T6" fmla="*/ 48 w 136"/>
                  <a:gd name="T7" fmla="*/ 84 h 119"/>
                  <a:gd name="T8" fmla="*/ 10 w 136"/>
                  <a:gd name="T9" fmla="*/ 14 h 119"/>
                </a:gdLst>
                <a:ahLst/>
                <a:cxnLst>
                  <a:cxn ang="0">
                    <a:pos x="T0" y="T1"/>
                  </a:cxn>
                  <a:cxn ang="0">
                    <a:pos x="T2" y="T3"/>
                  </a:cxn>
                  <a:cxn ang="0">
                    <a:pos x="T4" y="T5"/>
                  </a:cxn>
                  <a:cxn ang="0">
                    <a:pos x="T6" y="T7"/>
                  </a:cxn>
                  <a:cxn ang="0">
                    <a:pos x="T8" y="T9"/>
                  </a:cxn>
                </a:cxnLst>
                <a:rect l="0" t="0" r="r" b="b"/>
                <a:pathLst>
                  <a:path w="136" h="119">
                    <a:moveTo>
                      <a:pt x="10" y="14"/>
                    </a:moveTo>
                    <a:cubicBezTo>
                      <a:pt x="21" y="0"/>
                      <a:pt x="56" y="10"/>
                      <a:pt x="87" y="35"/>
                    </a:cubicBezTo>
                    <a:cubicBezTo>
                      <a:pt x="119" y="60"/>
                      <a:pt x="136" y="92"/>
                      <a:pt x="125" y="105"/>
                    </a:cubicBezTo>
                    <a:cubicBezTo>
                      <a:pt x="114" y="119"/>
                      <a:pt x="80" y="109"/>
                      <a:pt x="48" y="84"/>
                    </a:cubicBezTo>
                    <a:cubicBezTo>
                      <a:pt x="16" y="59"/>
                      <a:pt x="0" y="27"/>
                      <a:pt x="10"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Shape 167">
                <a:extLst>
                  <a:ext uri="{FF2B5EF4-FFF2-40B4-BE49-F238E27FC236}">
                    <a16:creationId xmlns:a16="http://schemas.microsoft.com/office/drawing/2014/main" id="{E9840641-B429-4905-9E6E-95B7E382C748}"/>
                  </a:ext>
                </a:extLst>
              </p:cNvPr>
              <p:cNvSpPr/>
              <p:nvPr/>
            </p:nvSpPr>
            <p:spPr bwMode="auto">
              <a:xfrm>
                <a:off x="4233863" y="3251200"/>
                <a:ext cx="509588" cy="427038"/>
              </a:xfrm>
              <a:custGeom>
                <a:avLst/>
                <a:gdLst>
                  <a:gd name="T0" fmla="*/ 106 w 135"/>
                  <a:gd name="T1" fmla="*/ 110 h 113"/>
                  <a:gd name="T2" fmla="*/ 44 w 135"/>
                  <a:gd name="T3" fmla="*/ 82 h 113"/>
                  <a:gd name="T4" fmla="*/ 9 w 135"/>
                  <a:gd name="T5" fmla="*/ 42 h 113"/>
                  <a:gd name="T6" fmla="*/ 6 w 135"/>
                  <a:gd name="T7" fmla="*/ 9 h 113"/>
                  <a:gd name="T8" fmla="*/ 6 w 135"/>
                  <a:gd name="T9" fmla="*/ 9 h 113"/>
                  <a:gd name="T10" fmla="*/ 39 w 135"/>
                  <a:gd name="T11" fmla="*/ 4 h 113"/>
                  <a:gd name="T12" fmla="*/ 86 w 135"/>
                  <a:gd name="T13" fmla="*/ 30 h 113"/>
                  <a:gd name="T14" fmla="*/ 124 w 135"/>
                  <a:gd name="T15" fmla="*/ 103 h 113"/>
                  <a:gd name="T16" fmla="*/ 106 w 135"/>
                  <a:gd name="T17" fmla="*/ 110 h 113"/>
                  <a:gd name="T18" fmla="*/ 24 w 135"/>
                  <a:gd name="T19" fmla="*/ 6 h 113"/>
                  <a:gd name="T20" fmla="*/ 9 w 135"/>
                  <a:gd name="T21" fmla="*/ 11 h 113"/>
                  <a:gd name="T22" fmla="*/ 9 w 135"/>
                  <a:gd name="T23" fmla="*/ 11 h 113"/>
                  <a:gd name="T24" fmla="*/ 12 w 135"/>
                  <a:gd name="T25" fmla="*/ 39 h 113"/>
                  <a:gd name="T26" fmla="*/ 46 w 135"/>
                  <a:gd name="T27" fmla="*/ 79 h 113"/>
                  <a:gd name="T28" fmla="*/ 120 w 135"/>
                  <a:gd name="T29" fmla="*/ 100 h 113"/>
                  <a:gd name="T30" fmla="*/ 83 w 135"/>
                  <a:gd name="T31" fmla="*/ 33 h 113"/>
                  <a:gd name="T32" fmla="*/ 38 w 135"/>
                  <a:gd name="T33" fmla="*/ 8 h 113"/>
                  <a:gd name="T34" fmla="*/ 24 w 135"/>
                  <a:gd name="T35" fmla="*/ 6 h 113"/>
                  <a:gd name="T36" fmla="*/ 7 w 135"/>
                  <a:gd name="T37" fmla="*/ 10 h 113"/>
                  <a:gd name="T38" fmla="*/ 7 w 135"/>
                  <a:gd name="T39" fmla="*/ 1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13">
                    <a:moveTo>
                      <a:pt x="106" y="110"/>
                    </a:moveTo>
                    <a:cubicBezTo>
                      <a:pt x="90" y="110"/>
                      <a:pt x="66" y="100"/>
                      <a:pt x="44" y="82"/>
                    </a:cubicBezTo>
                    <a:cubicBezTo>
                      <a:pt x="30" y="71"/>
                      <a:pt x="18" y="57"/>
                      <a:pt x="9" y="42"/>
                    </a:cubicBezTo>
                    <a:cubicBezTo>
                      <a:pt x="1" y="27"/>
                      <a:pt x="0" y="16"/>
                      <a:pt x="6" y="9"/>
                    </a:cubicBezTo>
                    <a:cubicBezTo>
                      <a:pt x="6" y="9"/>
                      <a:pt x="6" y="9"/>
                      <a:pt x="6" y="9"/>
                    </a:cubicBezTo>
                    <a:cubicBezTo>
                      <a:pt x="12" y="1"/>
                      <a:pt x="23" y="0"/>
                      <a:pt x="39" y="4"/>
                    </a:cubicBezTo>
                    <a:cubicBezTo>
                      <a:pt x="56" y="9"/>
                      <a:pt x="72" y="18"/>
                      <a:pt x="86" y="30"/>
                    </a:cubicBezTo>
                    <a:cubicBezTo>
                      <a:pt x="119" y="56"/>
                      <a:pt x="135" y="88"/>
                      <a:pt x="124" y="103"/>
                    </a:cubicBezTo>
                    <a:cubicBezTo>
                      <a:pt x="119" y="108"/>
                      <a:pt x="113" y="110"/>
                      <a:pt x="106" y="110"/>
                    </a:cubicBezTo>
                    <a:close/>
                    <a:moveTo>
                      <a:pt x="24" y="6"/>
                    </a:moveTo>
                    <a:cubicBezTo>
                      <a:pt x="18" y="5"/>
                      <a:pt x="13" y="7"/>
                      <a:pt x="9" y="11"/>
                    </a:cubicBezTo>
                    <a:cubicBezTo>
                      <a:pt x="9" y="11"/>
                      <a:pt x="9" y="11"/>
                      <a:pt x="9" y="11"/>
                    </a:cubicBezTo>
                    <a:cubicBezTo>
                      <a:pt x="4" y="17"/>
                      <a:pt x="6" y="27"/>
                      <a:pt x="12" y="39"/>
                    </a:cubicBezTo>
                    <a:cubicBezTo>
                      <a:pt x="21" y="55"/>
                      <a:pt x="33" y="68"/>
                      <a:pt x="46" y="79"/>
                    </a:cubicBezTo>
                    <a:cubicBezTo>
                      <a:pt x="77" y="103"/>
                      <a:pt x="110" y="113"/>
                      <a:pt x="120" y="100"/>
                    </a:cubicBezTo>
                    <a:cubicBezTo>
                      <a:pt x="130" y="88"/>
                      <a:pt x="113" y="57"/>
                      <a:pt x="83" y="33"/>
                    </a:cubicBezTo>
                    <a:cubicBezTo>
                      <a:pt x="70" y="21"/>
                      <a:pt x="54" y="13"/>
                      <a:pt x="38" y="8"/>
                    </a:cubicBezTo>
                    <a:cubicBezTo>
                      <a:pt x="33" y="6"/>
                      <a:pt x="28" y="6"/>
                      <a:pt x="24" y="6"/>
                    </a:cubicBezTo>
                    <a:close/>
                    <a:moveTo>
                      <a:pt x="7" y="10"/>
                    </a:moveTo>
                    <a:cubicBezTo>
                      <a:pt x="7" y="10"/>
                      <a:pt x="7" y="10"/>
                      <a:pt x="7" y="1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Shape 168">
                <a:extLst>
                  <a:ext uri="{FF2B5EF4-FFF2-40B4-BE49-F238E27FC236}">
                    <a16:creationId xmlns:a16="http://schemas.microsoft.com/office/drawing/2014/main" id="{C96864F9-A626-4AAC-840E-C2C173DC1F1B}"/>
                  </a:ext>
                </a:extLst>
              </p:cNvPr>
              <p:cNvSpPr/>
              <p:nvPr/>
            </p:nvSpPr>
            <p:spPr bwMode="auto">
              <a:xfrm>
                <a:off x="4332288" y="3327400"/>
                <a:ext cx="301625" cy="257175"/>
              </a:xfrm>
              <a:custGeom>
                <a:avLst/>
                <a:gdLst>
                  <a:gd name="T0" fmla="*/ 12 w 80"/>
                  <a:gd name="T1" fmla="*/ 1 h 68"/>
                  <a:gd name="T2" fmla="*/ 20 w 80"/>
                  <a:gd name="T3" fmla="*/ 8 h 68"/>
                  <a:gd name="T4" fmla="*/ 20 w 80"/>
                  <a:gd name="T5" fmla="*/ 8 h 68"/>
                  <a:gd name="T6" fmla="*/ 27 w 80"/>
                  <a:gd name="T7" fmla="*/ 9 h 68"/>
                  <a:gd name="T8" fmla="*/ 45 w 80"/>
                  <a:gd name="T9" fmla="*/ 18 h 68"/>
                  <a:gd name="T10" fmla="*/ 54 w 80"/>
                  <a:gd name="T11" fmla="*/ 26 h 68"/>
                  <a:gd name="T12" fmla="*/ 58 w 80"/>
                  <a:gd name="T13" fmla="*/ 32 h 68"/>
                  <a:gd name="T14" fmla="*/ 55 w 80"/>
                  <a:gd name="T15" fmla="*/ 36 h 68"/>
                  <a:gd name="T16" fmla="*/ 52 w 80"/>
                  <a:gd name="T17" fmla="*/ 38 h 68"/>
                  <a:gd name="T18" fmla="*/ 66 w 80"/>
                  <a:gd name="T19" fmla="*/ 52 h 68"/>
                  <a:gd name="T20" fmla="*/ 64 w 80"/>
                  <a:gd name="T21" fmla="*/ 44 h 68"/>
                  <a:gd name="T22" fmla="*/ 72 w 80"/>
                  <a:gd name="T23" fmla="*/ 42 h 68"/>
                  <a:gd name="T24" fmla="*/ 78 w 80"/>
                  <a:gd name="T25" fmla="*/ 50 h 68"/>
                  <a:gd name="T26" fmla="*/ 78 w 80"/>
                  <a:gd name="T27" fmla="*/ 58 h 68"/>
                  <a:gd name="T28" fmla="*/ 75 w 80"/>
                  <a:gd name="T29" fmla="*/ 60 h 68"/>
                  <a:gd name="T30" fmla="*/ 80 w 80"/>
                  <a:gd name="T31" fmla="*/ 65 h 68"/>
                  <a:gd name="T32" fmla="*/ 72 w 80"/>
                  <a:gd name="T33" fmla="*/ 68 h 68"/>
                  <a:gd name="T34" fmla="*/ 66 w 80"/>
                  <a:gd name="T35" fmla="*/ 63 h 68"/>
                  <a:gd name="T36" fmla="*/ 59 w 80"/>
                  <a:gd name="T37" fmla="*/ 63 h 68"/>
                  <a:gd name="T38" fmla="*/ 45 w 80"/>
                  <a:gd name="T39" fmla="*/ 59 h 68"/>
                  <a:gd name="T40" fmla="*/ 28 w 80"/>
                  <a:gd name="T41" fmla="*/ 47 h 68"/>
                  <a:gd name="T42" fmla="*/ 26 w 80"/>
                  <a:gd name="T43" fmla="*/ 35 h 68"/>
                  <a:gd name="T44" fmla="*/ 32 w 80"/>
                  <a:gd name="T45" fmla="*/ 32 h 68"/>
                  <a:gd name="T46" fmla="*/ 33 w 80"/>
                  <a:gd name="T47" fmla="*/ 31 h 68"/>
                  <a:gd name="T48" fmla="*/ 19 w 80"/>
                  <a:gd name="T49" fmla="*/ 18 h 68"/>
                  <a:gd name="T50" fmla="*/ 19 w 80"/>
                  <a:gd name="T51" fmla="*/ 18 h 68"/>
                  <a:gd name="T52" fmla="*/ 18 w 80"/>
                  <a:gd name="T53" fmla="*/ 21 h 68"/>
                  <a:gd name="T54" fmla="*/ 21 w 80"/>
                  <a:gd name="T55" fmla="*/ 25 h 68"/>
                  <a:gd name="T56" fmla="*/ 8 w 80"/>
                  <a:gd name="T57" fmla="*/ 26 h 68"/>
                  <a:gd name="T58" fmla="*/ 5 w 80"/>
                  <a:gd name="T59" fmla="*/ 23 h 68"/>
                  <a:gd name="T60" fmla="*/ 1 w 80"/>
                  <a:gd name="T61" fmla="*/ 13 h 68"/>
                  <a:gd name="T62" fmla="*/ 8 w 80"/>
                  <a:gd name="T63" fmla="*/ 8 h 68"/>
                  <a:gd name="T64" fmla="*/ 8 w 80"/>
                  <a:gd name="T65" fmla="*/ 8 h 68"/>
                  <a:gd name="T66" fmla="*/ 0 w 80"/>
                  <a:gd name="T67" fmla="*/ 0 h 68"/>
                  <a:gd name="T68" fmla="*/ 12 w 80"/>
                  <a:gd name="T69" fmla="*/ 1 h 68"/>
                  <a:gd name="T70" fmla="*/ 44 w 80"/>
                  <a:gd name="T71" fmla="*/ 42 h 68"/>
                  <a:gd name="T72" fmla="*/ 42 w 80"/>
                  <a:gd name="T73" fmla="*/ 46 h 68"/>
                  <a:gd name="T74" fmla="*/ 50 w 80"/>
                  <a:gd name="T75" fmla="*/ 53 h 68"/>
                  <a:gd name="T76" fmla="*/ 57 w 80"/>
                  <a:gd name="T77" fmla="*/ 54 h 68"/>
                  <a:gd name="T78" fmla="*/ 44 w 80"/>
                  <a:gd name="T79" fmla="*/ 42 h 68"/>
                  <a:gd name="T80" fmla="*/ 41 w 80"/>
                  <a:gd name="T81" fmla="*/ 28 h 68"/>
                  <a:gd name="T82" fmla="*/ 43 w 80"/>
                  <a:gd name="T83" fmla="*/ 26 h 68"/>
                  <a:gd name="T84" fmla="*/ 35 w 80"/>
                  <a:gd name="T85" fmla="*/ 19 h 68"/>
                  <a:gd name="T86" fmla="*/ 29 w 80"/>
                  <a:gd name="T87" fmla="*/ 17 h 68"/>
                  <a:gd name="T88" fmla="*/ 41 w 80"/>
                  <a:gd name="T89"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 h="68">
                    <a:moveTo>
                      <a:pt x="12" y="1"/>
                    </a:moveTo>
                    <a:cubicBezTo>
                      <a:pt x="20" y="8"/>
                      <a:pt x="20" y="8"/>
                      <a:pt x="20" y="8"/>
                    </a:cubicBezTo>
                    <a:cubicBezTo>
                      <a:pt x="20" y="8"/>
                      <a:pt x="20" y="8"/>
                      <a:pt x="20" y="8"/>
                    </a:cubicBezTo>
                    <a:cubicBezTo>
                      <a:pt x="23" y="8"/>
                      <a:pt x="25" y="9"/>
                      <a:pt x="27" y="9"/>
                    </a:cubicBezTo>
                    <a:cubicBezTo>
                      <a:pt x="34" y="11"/>
                      <a:pt x="40" y="14"/>
                      <a:pt x="45" y="18"/>
                    </a:cubicBezTo>
                    <a:cubicBezTo>
                      <a:pt x="49" y="20"/>
                      <a:pt x="52" y="23"/>
                      <a:pt x="54" y="26"/>
                    </a:cubicBezTo>
                    <a:cubicBezTo>
                      <a:pt x="56" y="28"/>
                      <a:pt x="57" y="30"/>
                      <a:pt x="58" y="32"/>
                    </a:cubicBezTo>
                    <a:cubicBezTo>
                      <a:pt x="58" y="34"/>
                      <a:pt x="57" y="35"/>
                      <a:pt x="55" y="36"/>
                    </a:cubicBezTo>
                    <a:cubicBezTo>
                      <a:pt x="54" y="37"/>
                      <a:pt x="53" y="38"/>
                      <a:pt x="52" y="38"/>
                    </a:cubicBezTo>
                    <a:cubicBezTo>
                      <a:pt x="66" y="52"/>
                      <a:pt x="66" y="52"/>
                      <a:pt x="66" y="52"/>
                    </a:cubicBezTo>
                    <a:cubicBezTo>
                      <a:pt x="68" y="50"/>
                      <a:pt x="67" y="47"/>
                      <a:pt x="64" y="44"/>
                    </a:cubicBezTo>
                    <a:cubicBezTo>
                      <a:pt x="72" y="42"/>
                      <a:pt x="72" y="42"/>
                      <a:pt x="72" y="42"/>
                    </a:cubicBezTo>
                    <a:cubicBezTo>
                      <a:pt x="75" y="44"/>
                      <a:pt x="77" y="47"/>
                      <a:pt x="78" y="50"/>
                    </a:cubicBezTo>
                    <a:cubicBezTo>
                      <a:pt x="80" y="53"/>
                      <a:pt x="80" y="56"/>
                      <a:pt x="78" y="58"/>
                    </a:cubicBezTo>
                    <a:cubicBezTo>
                      <a:pt x="77" y="59"/>
                      <a:pt x="76" y="59"/>
                      <a:pt x="75" y="60"/>
                    </a:cubicBezTo>
                    <a:cubicBezTo>
                      <a:pt x="80" y="65"/>
                      <a:pt x="80" y="65"/>
                      <a:pt x="80" y="65"/>
                    </a:cubicBezTo>
                    <a:cubicBezTo>
                      <a:pt x="72" y="68"/>
                      <a:pt x="72" y="68"/>
                      <a:pt x="72" y="68"/>
                    </a:cubicBezTo>
                    <a:cubicBezTo>
                      <a:pt x="66" y="63"/>
                      <a:pt x="66" y="63"/>
                      <a:pt x="66" y="63"/>
                    </a:cubicBezTo>
                    <a:cubicBezTo>
                      <a:pt x="64" y="63"/>
                      <a:pt x="62" y="63"/>
                      <a:pt x="59" y="63"/>
                    </a:cubicBezTo>
                    <a:cubicBezTo>
                      <a:pt x="54" y="62"/>
                      <a:pt x="49" y="61"/>
                      <a:pt x="45" y="59"/>
                    </a:cubicBezTo>
                    <a:cubicBezTo>
                      <a:pt x="38" y="56"/>
                      <a:pt x="33" y="52"/>
                      <a:pt x="28" y="47"/>
                    </a:cubicBezTo>
                    <a:cubicBezTo>
                      <a:pt x="24" y="42"/>
                      <a:pt x="23" y="38"/>
                      <a:pt x="26" y="35"/>
                    </a:cubicBezTo>
                    <a:cubicBezTo>
                      <a:pt x="27" y="34"/>
                      <a:pt x="30" y="32"/>
                      <a:pt x="32" y="32"/>
                    </a:cubicBezTo>
                    <a:cubicBezTo>
                      <a:pt x="33" y="31"/>
                      <a:pt x="33" y="31"/>
                      <a:pt x="33" y="31"/>
                    </a:cubicBezTo>
                    <a:cubicBezTo>
                      <a:pt x="19" y="18"/>
                      <a:pt x="19" y="18"/>
                      <a:pt x="19" y="18"/>
                    </a:cubicBezTo>
                    <a:cubicBezTo>
                      <a:pt x="19" y="18"/>
                      <a:pt x="19" y="18"/>
                      <a:pt x="19" y="18"/>
                    </a:cubicBezTo>
                    <a:cubicBezTo>
                      <a:pt x="18" y="19"/>
                      <a:pt x="18" y="20"/>
                      <a:pt x="18" y="21"/>
                    </a:cubicBezTo>
                    <a:cubicBezTo>
                      <a:pt x="18" y="22"/>
                      <a:pt x="19" y="24"/>
                      <a:pt x="21" y="25"/>
                    </a:cubicBezTo>
                    <a:cubicBezTo>
                      <a:pt x="8" y="26"/>
                      <a:pt x="8" y="26"/>
                      <a:pt x="8" y="26"/>
                    </a:cubicBezTo>
                    <a:cubicBezTo>
                      <a:pt x="6" y="25"/>
                      <a:pt x="5" y="24"/>
                      <a:pt x="5" y="23"/>
                    </a:cubicBezTo>
                    <a:cubicBezTo>
                      <a:pt x="1" y="19"/>
                      <a:pt x="0" y="15"/>
                      <a:pt x="1" y="13"/>
                    </a:cubicBezTo>
                    <a:cubicBezTo>
                      <a:pt x="2" y="10"/>
                      <a:pt x="5" y="8"/>
                      <a:pt x="8" y="8"/>
                    </a:cubicBezTo>
                    <a:cubicBezTo>
                      <a:pt x="8" y="8"/>
                      <a:pt x="8" y="8"/>
                      <a:pt x="8" y="8"/>
                    </a:cubicBezTo>
                    <a:cubicBezTo>
                      <a:pt x="5" y="5"/>
                      <a:pt x="3" y="3"/>
                      <a:pt x="0" y="0"/>
                    </a:cubicBezTo>
                    <a:lnTo>
                      <a:pt x="12" y="1"/>
                    </a:lnTo>
                    <a:close/>
                    <a:moveTo>
                      <a:pt x="44" y="42"/>
                    </a:moveTo>
                    <a:cubicBezTo>
                      <a:pt x="43" y="43"/>
                      <a:pt x="41" y="44"/>
                      <a:pt x="42" y="46"/>
                    </a:cubicBezTo>
                    <a:cubicBezTo>
                      <a:pt x="42" y="48"/>
                      <a:pt x="46" y="52"/>
                      <a:pt x="50" y="53"/>
                    </a:cubicBezTo>
                    <a:cubicBezTo>
                      <a:pt x="52" y="54"/>
                      <a:pt x="55" y="54"/>
                      <a:pt x="57" y="54"/>
                    </a:cubicBezTo>
                    <a:lnTo>
                      <a:pt x="44" y="42"/>
                    </a:lnTo>
                    <a:close/>
                    <a:moveTo>
                      <a:pt x="41" y="28"/>
                    </a:moveTo>
                    <a:cubicBezTo>
                      <a:pt x="42" y="28"/>
                      <a:pt x="43" y="27"/>
                      <a:pt x="43" y="26"/>
                    </a:cubicBezTo>
                    <a:cubicBezTo>
                      <a:pt x="44" y="24"/>
                      <a:pt x="39" y="20"/>
                      <a:pt x="35" y="19"/>
                    </a:cubicBezTo>
                    <a:cubicBezTo>
                      <a:pt x="33" y="18"/>
                      <a:pt x="31" y="17"/>
                      <a:pt x="29" y="17"/>
                    </a:cubicBezTo>
                    <a:lnTo>
                      <a:pt x="41" y="28"/>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Shape 169">
                <a:extLst>
                  <a:ext uri="{FF2B5EF4-FFF2-40B4-BE49-F238E27FC236}">
                    <a16:creationId xmlns:a16="http://schemas.microsoft.com/office/drawing/2014/main" id="{21A7E8FA-6F40-4BB7-835A-32B04AC9D6D1}"/>
                  </a:ext>
                </a:extLst>
              </p:cNvPr>
              <p:cNvSpPr/>
              <p:nvPr/>
            </p:nvSpPr>
            <p:spPr bwMode="auto">
              <a:xfrm>
                <a:off x="4689476" y="4414838"/>
                <a:ext cx="566738" cy="381000"/>
              </a:xfrm>
              <a:custGeom>
                <a:avLst/>
                <a:gdLst>
                  <a:gd name="T0" fmla="*/ 133 w 150"/>
                  <a:gd name="T1" fmla="*/ 0 h 101"/>
                  <a:gd name="T2" fmla="*/ 143 w 150"/>
                  <a:gd name="T3" fmla="*/ 23 h 101"/>
                  <a:gd name="T4" fmla="*/ 90 w 150"/>
                  <a:gd name="T5" fmla="*/ 83 h 101"/>
                  <a:gd name="T6" fmla="*/ 10 w 150"/>
                  <a:gd name="T7" fmla="*/ 85 h 101"/>
                  <a:gd name="T8" fmla="*/ 0 w 150"/>
                  <a:gd name="T9" fmla="*/ 61 h 101"/>
                  <a:gd name="T10" fmla="*/ 133 w 150"/>
                  <a:gd name="T11" fmla="*/ 0 h 101"/>
                </a:gdLst>
                <a:ahLst/>
                <a:cxnLst>
                  <a:cxn ang="0">
                    <a:pos x="T0" y="T1"/>
                  </a:cxn>
                  <a:cxn ang="0">
                    <a:pos x="T2" y="T3"/>
                  </a:cxn>
                  <a:cxn ang="0">
                    <a:pos x="T4" y="T5"/>
                  </a:cxn>
                  <a:cxn ang="0">
                    <a:pos x="T6" y="T7"/>
                  </a:cxn>
                  <a:cxn ang="0">
                    <a:pos x="T8" y="T9"/>
                  </a:cxn>
                  <a:cxn ang="0">
                    <a:pos x="T10" y="T11"/>
                  </a:cxn>
                </a:cxnLst>
                <a:rect l="0" t="0" r="r" b="b"/>
                <a:pathLst>
                  <a:path w="150" h="101">
                    <a:moveTo>
                      <a:pt x="133" y="0"/>
                    </a:moveTo>
                    <a:cubicBezTo>
                      <a:pt x="143" y="23"/>
                      <a:pt x="143" y="23"/>
                      <a:pt x="143" y="23"/>
                    </a:cubicBezTo>
                    <a:cubicBezTo>
                      <a:pt x="150" y="39"/>
                      <a:pt x="126" y="66"/>
                      <a:pt x="90" y="83"/>
                    </a:cubicBezTo>
                    <a:cubicBezTo>
                      <a:pt x="53" y="100"/>
                      <a:pt x="17" y="101"/>
                      <a:pt x="10" y="85"/>
                    </a:cubicBezTo>
                    <a:cubicBezTo>
                      <a:pt x="0" y="61"/>
                      <a:pt x="0" y="61"/>
                      <a:pt x="0" y="61"/>
                    </a:cubicBez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Shape 170">
                <a:extLst>
                  <a:ext uri="{FF2B5EF4-FFF2-40B4-BE49-F238E27FC236}">
                    <a16:creationId xmlns:a16="http://schemas.microsoft.com/office/drawing/2014/main" id="{4D0BF3DD-EDEE-46D2-9FE3-732B3E95832F}"/>
                  </a:ext>
                </a:extLst>
              </p:cNvPr>
              <p:cNvSpPr/>
              <p:nvPr/>
            </p:nvSpPr>
            <p:spPr bwMode="auto">
              <a:xfrm>
                <a:off x="4683126" y="4406900"/>
                <a:ext cx="584200" cy="382588"/>
              </a:xfrm>
              <a:custGeom>
                <a:avLst/>
                <a:gdLst>
                  <a:gd name="T0" fmla="*/ 39 w 155"/>
                  <a:gd name="T1" fmla="*/ 101 h 101"/>
                  <a:gd name="T2" fmla="*/ 10 w 155"/>
                  <a:gd name="T3" fmla="*/ 88 h 101"/>
                  <a:gd name="T4" fmla="*/ 0 w 155"/>
                  <a:gd name="T5" fmla="*/ 64 h 101"/>
                  <a:gd name="T6" fmla="*/ 1 w 155"/>
                  <a:gd name="T7" fmla="*/ 62 h 101"/>
                  <a:gd name="T8" fmla="*/ 134 w 155"/>
                  <a:gd name="T9" fmla="*/ 0 h 101"/>
                  <a:gd name="T10" fmla="*/ 136 w 155"/>
                  <a:gd name="T11" fmla="*/ 0 h 101"/>
                  <a:gd name="T12" fmla="*/ 137 w 155"/>
                  <a:gd name="T13" fmla="*/ 1 h 101"/>
                  <a:gd name="T14" fmla="*/ 147 w 155"/>
                  <a:gd name="T15" fmla="*/ 25 h 101"/>
                  <a:gd name="T16" fmla="*/ 93 w 155"/>
                  <a:gd name="T17" fmla="*/ 87 h 101"/>
                  <a:gd name="T18" fmla="*/ 39 w 155"/>
                  <a:gd name="T19" fmla="*/ 101 h 101"/>
                  <a:gd name="T20" fmla="*/ 5 w 155"/>
                  <a:gd name="T21" fmla="*/ 64 h 101"/>
                  <a:gd name="T22" fmla="*/ 14 w 155"/>
                  <a:gd name="T23" fmla="*/ 87 h 101"/>
                  <a:gd name="T24" fmla="*/ 91 w 155"/>
                  <a:gd name="T25" fmla="*/ 83 h 101"/>
                  <a:gd name="T26" fmla="*/ 143 w 155"/>
                  <a:gd name="T27" fmla="*/ 26 h 101"/>
                  <a:gd name="T28" fmla="*/ 134 w 155"/>
                  <a:gd name="T29" fmla="*/ 4 h 101"/>
                  <a:gd name="T30" fmla="*/ 5 w 155"/>
                  <a:gd name="T31" fmla="*/ 6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101">
                    <a:moveTo>
                      <a:pt x="39" y="101"/>
                    </a:moveTo>
                    <a:cubicBezTo>
                      <a:pt x="24" y="101"/>
                      <a:pt x="14" y="97"/>
                      <a:pt x="10" y="88"/>
                    </a:cubicBezTo>
                    <a:cubicBezTo>
                      <a:pt x="0" y="64"/>
                      <a:pt x="0" y="64"/>
                      <a:pt x="0" y="64"/>
                    </a:cubicBezTo>
                    <a:cubicBezTo>
                      <a:pt x="0" y="63"/>
                      <a:pt x="0" y="62"/>
                      <a:pt x="1" y="62"/>
                    </a:cubicBezTo>
                    <a:cubicBezTo>
                      <a:pt x="134" y="0"/>
                      <a:pt x="134" y="0"/>
                      <a:pt x="134" y="0"/>
                    </a:cubicBezTo>
                    <a:cubicBezTo>
                      <a:pt x="135" y="0"/>
                      <a:pt x="135" y="0"/>
                      <a:pt x="136" y="0"/>
                    </a:cubicBezTo>
                    <a:cubicBezTo>
                      <a:pt x="136" y="0"/>
                      <a:pt x="137" y="0"/>
                      <a:pt x="137" y="1"/>
                    </a:cubicBezTo>
                    <a:cubicBezTo>
                      <a:pt x="147" y="25"/>
                      <a:pt x="147" y="25"/>
                      <a:pt x="147" y="25"/>
                    </a:cubicBezTo>
                    <a:cubicBezTo>
                      <a:pt x="155" y="42"/>
                      <a:pt x="131" y="69"/>
                      <a:pt x="93" y="87"/>
                    </a:cubicBezTo>
                    <a:cubicBezTo>
                      <a:pt x="76" y="95"/>
                      <a:pt x="57" y="100"/>
                      <a:pt x="39" y="101"/>
                    </a:cubicBezTo>
                    <a:close/>
                    <a:moveTo>
                      <a:pt x="5" y="64"/>
                    </a:moveTo>
                    <a:cubicBezTo>
                      <a:pt x="14" y="87"/>
                      <a:pt x="14" y="87"/>
                      <a:pt x="14" y="87"/>
                    </a:cubicBezTo>
                    <a:cubicBezTo>
                      <a:pt x="20" y="101"/>
                      <a:pt x="56" y="99"/>
                      <a:pt x="91" y="83"/>
                    </a:cubicBezTo>
                    <a:cubicBezTo>
                      <a:pt x="126" y="67"/>
                      <a:pt x="150" y="41"/>
                      <a:pt x="143" y="26"/>
                    </a:cubicBezTo>
                    <a:cubicBezTo>
                      <a:pt x="134" y="4"/>
                      <a:pt x="134" y="4"/>
                      <a:pt x="134" y="4"/>
                    </a:cubicBezTo>
                    <a:lnTo>
                      <a:pt x="5" y="6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Shape 171">
                <a:extLst>
                  <a:ext uri="{FF2B5EF4-FFF2-40B4-BE49-F238E27FC236}">
                    <a16:creationId xmlns:a16="http://schemas.microsoft.com/office/drawing/2014/main" id="{5B92FDA9-6071-430C-8EA5-B34094EBA3CB}"/>
                  </a:ext>
                </a:extLst>
              </p:cNvPr>
              <p:cNvSpPr/>
              <p:nvPr/>
            </p:nvSpPr>
            <p:spPr bwMode="auto">
              <a:xfrm>
                <a:off x="4664076" y="4354513"/>
                <a:ext cx="554038" cy="350838"/>
              </a:xfrm>
              <a:custGeom>
                <a:avLst/>
                <a:gdLst>
                  <a:gd name="T0" fmla="*/ 60 w 147"/>
                  <a:gd name="T1" fmla="*/ 18 h 93"/>
                  <a:gd name="T2" fmla="*/ 140 w 147"/>
                  <a:gd name="T3" fmla="*/ 16 h 93"/>
                  <a:gd name="T4" fmla="*/ 87 w 147"/>
                  <a:gd name="T5" fmla="*/ 75 h 93"/>
                  <a:gd name="T6" fmla="*/ 7 w 147"/>
                  <a:gd name="T7" fmla="*/ 77 h 93"/>
                  <a:gd name="T8" fmla="*/ 60 w 147"/>
                  <a:gd name="T9" fmla="*/ 18 h 93"/>
                </a:gdLst>
                <a:ahLst/>
                <a:cxnLst>
                  <a:cxn ang="0">
                    <a:pos x="T0" y="T1"/>
                  </a:cxn>
                  <a:cxn ang="0">
                    <a:pos x="T2" y="T3"/>
                  </a:cxn>
                  <a:cxn ang="0">
                    <a:pos x="T4" y="T5"/>
                  </a:cxn>
                  <a:cxn ang="0">
                    <a:pos x="T6" y="T7"/>
                  </a:cxn>
                  <a:cxn ang="0">
                    <a:pos x="T8" y="T9"/>
                  </a:cxn>
                </a:cxnLst>
                <a:rect l="0" t="0" r="r" b="b"/>
                <a:pathLst>
                  <a:path w="147" h="93">
                    <a:moveTo>
                      <a:pt x="60" y="18"/>
                    </a:moveTo>
                    <a:cubicBezTo>
                      <a:pt x="97" y="1"/>
                      <a:pt x="133" y="0"/>
                      <a:pt x="140" y="16"/>
                    </a:cubicBezTo>
                    <a:cubicBezTo>
                      <a:pt x="147" y="31"/>
                      <a:pt x="123" y="58"/>
                      <a:pt x="87" y="75"/>
                    </a:cubicBezTo>
                    <a:cubicBezTo>
                      <a:pt x="50" y="92"/>
                      <a:pt x="14" y="93"/>
                      <a:pt x="7" y="77"/>
                    </a:cubicBezTo>
                    <a:cubicBezTo>
                      <a:pt x="0" y="62"/>
                      <a:pt x="23" y="35"/>
                      <a:pt x="6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Shape 172">
                <a:extLst>
                  <a:ext uri="{FF2B5EF4-FFF2-40B4-BE49-F238E27FC236}">
                    <a16:creationId xmlns:a16="http://schemas.microsoft.com/office/drawing/2014/main" id="{D705FBA6-5B18-48C4-90CE-1A30D997D552}"/>
                  </a:ext>
                </a:extLst>
              </p:cNvPr>
              <p:cNvSpPr/>
              <p:nvPr/>
            </p:nvSpPr>
            <p:spPr bwMode="auto">
              <a:xfrm>
                <a:off x="4652963" y="4346575"/>
                <a:ext cx="576263" cy="352425"/>
              </a:xfrm>
              <a:custGeom>
                <a:avLst/>
                <a:gdLst>
                  <a:gd name="T0" fmla="*/ 36 w 153"/>
                  <a:gd name="T1" fmla="*/ 93 h 93"/>
                  <a:gd name="T2" fmla="*/ 8 w 153"/>
                  <a:gd name="T3" fmla="*/ 80 h 93"/>
                  <a:gd name="T4" fmla="*/ 62 w 153"/>
                  <a:gd name="T5" fmla="*/ 18 h 93"/>
                  <a:gd name="T6" fmla="*/ 145 w 153"/>
                  <a:gd name="T7" fmla="*/ 17 h 93"/>
                  <a:gd name="T8" fmla="*/ 91 w 153"/>
                  <a:gd name="T9" fmla="*/ 79 h 93"/>
                  <a:gd name="T10" fmla="*/ 39 w 153"/>
                  <a:gd name="T11" fmla="*/ 93 h 93"/>
                  <a:gd name="T12" fmla="*/ 36 w 153"/>
                  <a:gd name="T13" fmla="*/ 93 h 93"/>
                  <a:gd name="T14" fmla="*/ 117 w 153"/>
                  <a:gd name="T15" fmla="*/ 9 h 93"/>
                  <a:gd name="T16" fmla="*/ 64 w 153"/>
                  <a:gd name="T17" fmla="*/ 22 h 93"/>
                  <a:gd name="T18" fmla="*/ 12 w 153"/>
                  <a:gd name="T19" fmla="*/ 79 h 93"/>
                  <a:gd name="T20" fmla="*/ 39 w 153"/>
                  <a:gd name="T21" fmla="*/ 89 h 93"/>
                  <a:gd name="T22" fmla="*/ 89 w 153"/>
                  <a:gd name="T23" fmla="*/ 75 h 93"/>
                  <a:gd name="T24" fmla="*/ 141 w 153"/>
                  <a:gd name="T25" fmla="*/ 19 h 93"/>
                  <a:gd name="T26" fmla="*/ 117 w 153"/>
                  <a:gd name="T27"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93">
                    <a:moveTo>
                      <a:pt x="36" y="93"/>
                    </a:moveTo>
                    <a:cubicBezTo>
                      <a:pt x="22" y="93"/>
                      <a:pt x="12" y="88"/>
                      <a:pt x="8" y="80"/>
                    </a:cubicBezTo>
                    <a:cubicBezTo>
                      <a:pt x="0" y="63"/>
                      <a:pt x="24" y="36"/>
                      <a:pt x="62" y="18"/>
                    </a:cubicBezTo>
                    <a:cubicBezTo>
                      <a:pt x="101" y="0"/>
                      <a:pt x="137" y="0"/>
                      <a:pt x="145" y="17"/>
                    </a:cubicBezTo>
                    <a:cubicBezTo>
                      <a:pt x="153" y="34"/>
                      <a:pt x="129" y="61"/>
                      <a:pt x="91" y="79"/>
                    </a:cubicBezTo>
                    <a:cubicBezTo>
                      <a:pt x="74" y="87"/>
                      <a:pt x="57" y="92"/>
                      <a:pt x="39" y="93"/>
                    </a:cubicBezTo>
                    <a:lnTo>
                      <a:pt x="36" y="93"/>
                    </a:lnTo>
                    <a:close/>
                    <a:moveTo>
                      <a:pt x="117" y="9"/>
                    </a:moveTo>
                    <a:cubicBezTo>
                      <a:pt x="98" y="9"/>
                      <a:pt x="80" y="14"/>
                      <a:pt x="64" y="22"/>
                    </a:cubicBezTo>
                    <a:cubicBezTo>
                      <a:pt x="29" y="38"/>
                      <a:pt x="5" y="64"/>
                      <a:pt x="12" y="79"/>
                    </a:cubicBezTo>
                    <a:cubicBezTo>
                      <a:pt x="15" y="86"/>
                      <a:pt x="25" y="89"/>
                      <a:pt x="39" y="89"/>
                    </a:cubicBezTo>
                    <a:cubicBezTo>
                      <a:pt x="56" y="88"/>
                      <a:pt x="73" y="83"/>
                      <a:pt x="89" y="75"/>
                    </a:cubicBezTo>
                    <a:cubicBezTo>
                      <a:pt x="124" y="59"/>
                      <a:pt x="148" y="33"/>
                      <a:pt x="141" y="19"/>
                    </a:cubicBezTo>
                    <a:cubicBezTo>
                      <a:pt x="138" y="12"/>
                      <a:pt x="129" y="9"/>
                      <a:pt x="117" y="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Shape 173">
                <a:extLst>
                  <a:ext uri="{FF2B5EF4-FFF2-40B4-BE49-F238E27FC236}">
                    <a16:creationId xmlns:a16="http://schemas.microsoft.com/office/drawing/2014/main" id="{07EFC9B7-608F-4D10-9BB3-108443BB6F5E}"/>
                  </a:ext>
                </a:extLst>
              </p:cNvPr>
              <p:cNvSpPr/>
              <p:nvPr/>
            </p:nvSpPr>
            <p:spPr bwMode="auto">
              <a:xfrm>
                <a:off x="4757738" y="4422775"/>
                <a:ext cx="350838" cy="207963"/>
              </a:xfrm>
              <a:custGeom>
                <a:avLst/>
                <a:gdLst>
                  <a:gd name="T0" fmla="*/ 6 w 93"/>
                  <a:gd name="T1" fmla="*/ 37 h 55"/>
                  <a:gd name="T2" fmla="*/ 15 w 93"/>
                  <a:gd name="T3" fmla="*/ 33 h 55"/>
                  <a:gd name="T4" fmla="*/ 16 w 93"/>
                  <a:gd name="T5" fmla="*/ 33 h 55"/>
                  <a:gd name="T6" fmla="*/ 20 w 93"/>
                  <a:gd name="T7" fmla="*/ 27 h 55"/>
                  <a:gd name="T8" fmla="*/ 35 w 93"/>
                  <a:gd name="T9" fmla="*/ 15 h 55"/>
                  <a:gd name="T10" fmla="*/ 47 w 93"/>
                  <a:gd name="T11" fmla="*/ 10 h 55"/>
                  <a:gd name="T12" fmla="*/ 54 w 93"/>
                  <a:gd name="T13" fmla="*/ 10 h 55"/>
                  <a:gd name="T14" fmla="*/ 56 w 93"/>
                  <a:gd name="T15" fmla="*/ 14 h 55"/>
                  <a:gd name="T16" fmla="*/ 57 w 93"/>
                  <a:gd name="T17" fmla="*/ 18 h 55"/>
                  <a:gd name="T18" fmla="*/ 75 w 93"/>
                  <a:gd name="T19" fmla="*/ 12 h 55"/>
                  <a:gd name="T20" fmla="*/ 67 w 93"/>
                  <a:gd name="T21" fmla="*/ 10 h 55"/>
                  <a:gd name="T22" fmla="*/ 69 w 93"/>
                  <a:gd name="T23" fmla="*/ 2 h 55"/>
                  <a:gd name="T24" fmla="*/ 79 w 93"/>
                  <a:gd name="T25" fmla="*/ 0 h 55"/>
                  <a:gd name="T26" fmla="*/ 86 w 93"/>
                  <a:gd name="T27" fmla="*/ 4 h 55"/>
                  <a:gd name="T28" fmla="*/ 87 w 93"/>
                  <a:gd name="T29" fmla="*/ 8 h 55"/>
                  <a:gd name="T30" fmla="*/ 93 w 93"/>
                  <a:gd name="T31" fmla="*/ 6 h 55"/>
                  <a:gd name="T32" fmla="*/ 92 w 93"/>
                  <a:gd name="T33" fmla="*/ 14 h 55"/>
                  <a:gd name="T34" fmla="*/ 85 w 93"/>
                  <a:gd name="T35" fmla="*/ 16 h 55"/>
                  <a:gd name="T36" fmla="*/ 82 w 93"/>
                  <a:gd name="T37" fmla="*/ 23 h 55"/>
                  <a:gd name="T38" fmla="*/ 72 w 93"/>
                  <a:gd name="T39" fmla="*/ 34 h 55"/>
                  <a:gd name="T40" fmla="*/ 55 w 93"/>
                  <a:gd name="T41" fmla="*/ 44 h 55"/>
                  <a:gd name="T42" fmla="*/ 43 w 93"/>
                  <a:gd name="T43" fmla="*/ 41 h 55"/>
                  <a:gd name="T44" fmla="*/ 42 w 93"/>
                  <a:gd name="T45" fmla="*/ 33 h 55"/>
                  <a:gd name="T46" fmla="*/ 42 w 93"/>
                  <a:gd name="T47" fmla="*/ 32 h 55"/>
                  <a:gd name="T48" fmla="*/ 24 w 93"/>
                  <a:gd name="T49" fmla="*/ 39 h 55"/>
                  <a:gd name="T50" fmla="*/ 24 w 93"/>
                  <a:gd name="T51" fmla="*/ 39 h 55"/>
                  <a:gd name="T52" fmla="*/ 26 w 93"/>
                  <a:gd name="T53" fmla="*/ 41 h 55"/>
                  <a:gd name="T54" fmla="*/ 31 w 93"/>
                  <a:gd name="T55" fmla="*/ 41 h 55"/>
                  <a:gd name="T56" fmla="*/ 26 w 93"/>
                  <a:gd name="T57" fmla="*/ 53 h 55"/>
                  <a:gd name="T58" fmla="*/ 22 w 93"/>
                  <a:gd name="T59" fmla="*/ 54 h 55"/>
                  <a:gd name="T60" fmla="*/ 11 w 93"/>
                  <a:gd name="T61" fmla="*/ 53 h 55"/>
                  <a:gd name="T62" fmla="*/ 10 w 93"/>
                  <a:gd name="T63" fmla="*/ 45 h 55"/>
                  <a:gd name="T64" fmla="*/ 10 w 93"/>
                  <a:gd name="T65" fmla="*/ 45 h 55"/>
                  <a:gd name="T66" fmla="*/ 0 w 93"/>
                  <a:gd name="T67" fmla="*/ 48 h 55"/>
                  <a:gd name="T68" fmla="*/ 6 w 93"/>
                  <a:gd name="T69" fmla="*/ 37 h 55"/>
                  <a:gd name="T70" fmla="*/ 57 w 93"/>
                  <a:gd name="T71" fmla="*/ 26 h 55"/>
                  <a:gd name="T72" fmla="*/ 59 w 93"/>
                  <a:gd name="T73" fmla="*/ 30 h 55"/>
                  <a:gd name="T74" fmla="*/ 69 w 93"/>
                  <a:gd name="T75" fmla="*/ 26 h 55"/>
                  <a:gd name="T76" fmla="*/ 73 w 93"/>
                  <a:gd name="T77" fmla="*/ 21 h 55"/>
                  <a:gd name="T78" fmla="*/ 57 w 93"/>
                  <a:gd name="T79" fmla="*/ 26 h 55"/>
                  <a:gd name="T80" fmla="*/ 43 w 93"/>
                  <a:gd name="T81" fmla="*/ 23 h 55"/>
                  <a:gd name="T82" fmla="*/ 42 w 93"/>
                  <a:gd name="T83" fmla="*/ 20 h 55"/>
                  <a:gd name="T84" fmla="*/ 31 w 93"/>
                  <a:gd name="T85" fmla="*/ 24 h 55"/>
                  <a:gd name="T86" fmla="*/ 27 w 93"/>
                  <a:gd name="T87" fmla="*/ 29 h 55"/>
                  <a:gd name="T88" fmla="*/ 43 w 93"/>
                  <a:gd name="T89"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 h="55">
                    <a:moveTo>
                      <a:pt x="6" y="37"/>
                    </a:moveTo>
                    <a:cubicBezTo>
                      <a:pt x="15" y="33"/>
                      <a:pt x="15" y="33"/>
                      <a:pt x="15" y="33"/>
                    </a:cubicBezTo>
                    <a:cubicBezTo>
                      <a:pt x="16" y="33"/>
                      <a:pt x="16" y="33"/>
                      <a:pt x="16" y="33"/>
                    </a:cubicBezTo>
                    <a:cubicBezTo>
                      <a:pt x="17" y="31"/>
                      <a:pt x="18" y="29"/>
                      <a:pt x="20" y="27"/>
                    </a:cubicBezTo>
                    <a:cubicBezTo>
                      <a:pt x="24" y="22"/>
                      <a:pt x="30" y="18"/>
                      <a:pt x="35" y="15"/>
                    </a:cubicBezTo>
                    <a:cubicBezTo>
                      <a:pt x="39" y="13"/>
                      <a:pt x="43" y="11"/>
                      <a:pt x="47" y="10"/>
                    </a:cubicBezTo>
                    <a:cubicBezTo>
                      <a:pt x="49" y="10"/>
                      <a:pt x="52" y="10"/>
                      <a:pt x="54" y="10"/>
                    </a:cubicBezTo>
                    <a:cubicBezTo>
                      <a:pt x="55" y="11"/>
                      <a:pt x="56" y="12"/>
                      <a:pt x="56" y="14"/>
                    </a:cubicBezTo>
                    <a:cubicBezTo>
                      <a:pt x="56" y="15"/>
                      <a:pt x="57" y="17"/>
                      <a:pt x="57" y="18"/>
                    </a:cubicBezTo>
                    <a:cubicBezTo>
                      <a:pt x="75" y="12"/>
                      <a:pt x="75" y="12"/>
                      <a:pt x="75" y="12"/>
                    </a:cubicBezTo>
                    <a:cubicBezTo>
                      <a:pt x="74" y="9"/>
                      <a:pt x="71" y="9"/>
                      <a:pt x="67" y="10"/>
                    </a:cubicBezTo>
                    <a:cubicBezTo>
                      <a:pt x="69" y="2"/>
                      <a:pt x="69" y="2"/>
                      <a:pt x="69" y="2"/>
                    </a:cubicBezTo>
                    <a:cubicBezTo>
                      <a:pt x="72" y="0"/>
                      <a:pt x="76" y="0"/>
                      <a:pt x="79" y="0"/>
                    </a:cubicBezTo>
                    <a:cubicBezTo>
                      <a:pt x="82" y="0"/>
                      <a:pt x="85" y="1"/>
                      <a:pt x="86" y="4"/>
                    </a:cubicBezTo>
                    <a:cubicBezTo>
                      <a:pt x="86" y="5"/>
                      <a:pt x="86" y="7"/>
                      <a:pt x="87" y="8"/>
                    </a:cubicBezTo>
                    <a:cubicBezTo>
                      <a:pt x="93" y="6"/>
                      <a:pt x="93" y="6"/>
                      <a:pt x="93" y="6"/>
                    </a:cubicBezTo>
                    <a:cubicBezTo>
                      <a:pt x="92" y="14"/>
                      <a:pt x="92" y="14"/>
                      <a:pt x="92" y="14"/>
                    </a:cubicBezTo>
                    <a:cubicBezTo>
                      <a:pt x="85" y="16"/>
                      <a:pt x="85" y="16"/>
                      <a:pt x="85" y="16"/>
                    </a:cubicBezTo>
                    <a:cubicBezTo>
                      <a:pt x="84" y="19"/>
                      <a:pt x="83" y="21"/>
                      <a:pt x="82" y="23"/>
                    </a:cubicBezTo>
                    <a:cubicBezTo>
                      <a:pt x="79" y="27"/>
                      <a:pt x="76" y="31"/>
                      <a:pt x="72" y="34"/>
                    </a:cubicBezTo>
                    <a:cubicBezTo>
                      <a:pt x="67" y="39"/>
                      <a:pt x="61" y="42"/>
                      <a:pt x="55" y="44"/>
                    </a:cubicBezTo>
                    <a:cubicBezTo>
                      <a:pt x="48" y="46"/>
                      <a:pt x="44" y="45"/>
                      <a:pt x="43" y="41"/>
                    </a:cubicBezTo>
                    <a:cubicBezTo>
                      <a:pt x="42" y="39"/>
                      <a:pt x="42" y="36"/>
                      <a:pt x="42" y="33"/>
                    </a:cubicBezTo>
                    <a:cubicBezTo>
                      <a:pt x="42" y="33"/>
                      <a:pt x="42" y="33"/>
                      <a:pt x="42" y="32"/>
                    </a:cubicBezTo>
                    <a:cubicBezTo>
                      <a:pt x="24" y="39"/>
                      <a:pt x="24" y="39"/>
                      <a:pt x="24" y="39"/>
                    </a:cubicBezTo>
                    <a:cubicBezTo>
                      <a:pt x="24" y="39"/>
                      <a:pt x="24" y="39"/>
                      <a:pt x="24" y="39"/>
                    </a:cubicBezTo>
                    <a:cubicBezTo>
                      <a:pt x="24" y="40"/>
                      <a:pt x="25" y="41"/>
                      <a:pt x="26" y="41"/>
                    </a:cubicBezTo>
                    <a:cubicBezTo>
                      <a:pt x="28" y="42"/>
                      <a:pt x="30" y="41"/>
                      <a:pt x="31" y="41"/>
                    </a:cubicBezTo>
                    <a:cubicBezTo>
                      <a:pt x="26" y="53"/>
                      <a:pt x="26" y="53"/>
                      <a:pt x="26" y="53"/>
                    </a:cubicBezTo>
                    <a:cubicBezTo>
                      <a:pt x="25" y="53"/>
                      <a:pt x="23" y="54"/>
                      <a:pt x="22" y="54"/>
                    </a:cubicBezTo>
                    <a:cubicBezTo>
                      <a:pt x="17" y="55"/>
                      <a:pt x="13" y="55"/>
                      <a:pt x="11" y="53"/>
                    </a:cubicBezTo>
                    <a:cubicBezTo>
                      <a:pt x="9" y="50"/>
                      <a:pt x="9" y="47"/>
                      <a:pt x="10" y="45"/>
                    </a:cubicBezTo>
                    <a:cubicBezTo>
                      <a:pt x="10" y="44"/>
                      <a:pt x="10" y="44"/>
                      <a:pt x="10" y="45"/>
                    </a:cubicBezTo>
                    <a:cubicBezTo>
                      <a:pt x="0" y="48"/>
                      <a:pt x="0" y="48"/>
                      <a:pt x="0" y="48"/>
                    </a:cubicBezTo>
                    <a:lnTo>
                      <a:pt x="6" y="37"/>
                    </a:lnTo>
                    <a:close/>
                    <a:moveTo>
                      <a:pt x="57" y="26"/>
                    </a:moveTo>
                    <a:cubicBezTo>
                      <a:pt x="57" y="28"/>
                      <a:pt x="57" y="30"/>
                      <a:pt x="59" y="30"/>
                    </a:cubicBezTo>
                    <a:cubicBezTo>
                      <a:pt x="63" y="30"/>
                      <a:pt x="66" y="29"/>
                      <a:pt x="69" y="26"/>
                    </a:cubicBezTo>
                    <a:cubicBezTo>
                      <a:pt x="71" y="24"/>
                      <a:pt x="72" y="22"/>
                      <a:pt x="73" y="21"/>
                    </a:cubicBezTo>
                    <a:lnTo>
                      <a:pt x="57" y="26"/>
                    </a:lnTo>
                    <a:close/>
                    <a:moveTo>
                      <a:pt x="43" y="23"/>
                    </a:moveTo>
                    <a:cubicBezTo>
                      <a:pt x="43" y="22"/>
                      <a:pt x="43" y="21"/>
                      <a:pt x="42" y="20"/>
                    </a:cubicBezTo>
                    <a:cubicBezTo>
                      <a:pt x="40" y="19"/>
                      <a:pt x="35" y="21"/>
                      <a:pt x="31" y="24"/>
                    </a:cubicBezTo>
                    <a:cubicBezTo>
                      <a:pt x="30" y="26"/>
                      <a:pt x="29" y="27"/>
                      <a:pt x="27" y="29"/>
                    </a:cubicBezTo>
                    <a:lnTo>
                      <a:pt x="43" y="2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Shape 174">
                <a:extLst>
                  <a:ext uri="{FF2B5EF4-FFF2-40B4-BE49-F238E27FC236}">
                    <a16:creationId xmlns:a16="http://schemas.microsoft.com/office/drawing/2014/main" id="{3DF12A8D-8661-4B82-A6EF-4D605015B20C}"/>
                  </a:ext>
                </a:extLst>
              </p:cNvPr>
              <p:cNvSpPr/>
              <p:nvPr/>
            </p:nvSpPr>
            <p:spPr bwMode="auto">
              <a:xfrm>
                <a:off x="4768851" y="3716338"/>
                <a:ext cx="566738" cy="555625"/>
              </a:xfrm>
              <a:custGeom>
                <a:avLst/>
                <a:gdLst>
                  <a:gd name="T0" fmla="*/ 15 w 150"/>
                  <a:gd name="T1" fmla="*/ 35 h 147"/>
                  <a:gd name="T2" fmla="*/ 16 w 150"/>
                  <a:gd name="T3" fmla="*/ 113 h 147"/>
                  <a:gd name="T4" fmla="*/ 38 w 150"/>
                  <a:gd name="T5" fmla="*/ 128 h 147"/>
                  <a:gd name="T6" fmla="*/ 131 w 150"/>
                  <a:gd name="T7" fmla="*/ 105 h 147"/>
                  <a:gd name="T8" fmla="*/ 108 w 150"/>
                  <a:gd name="T9" fmla="*/ 12 h 147"/>
                  <a:gd name="T10" fmla="*/ 84 w 150"/>
                  <a:gd name="T11" fmla="*/ 0 h 147"/>
                  <a:gd name="T12" fmla="*/ 15 w 150"/>
                  <a:gd name="T13" fmla="*/ 35 h 147"/>
                </a:gdLst>
                <a:ahLst/>
                <a:cxnLst>
                  <a:cxn ang="0">
                    <a:pos x="T0" y="T1"/>
                  </a:cxn>
                  <a:cxn ang="0">
                    <a:pos x="T2" y="T3"/>
                  </a:cxn>
                  <a:cxn ang="0">
                    <a:pos x="T4" y="T5"/>
                  </a:cxn>
                  <a:cxn ang="0">
                    <a:pos x="T6" y="T7"/>
                  </a:cxn>
                  <a:cxn ang="0">
                    <a:pos x="T8" y="T9"/>
                  </a:cxn>
                  <a:cxn ang="0">
                    <a:pos x="T10" y="T11"/>
                  </a:cxn>
                  <a:cxn ang="0">
                    <a:pos x="T12" y="T13"/>
                  </a:cxn>
                </a:cxnLst>
                <a:rect l="0" t="0" r="r" b="b"/>
                <a:pathLst>
                  <a:path w="150" h="147">
                    <a:moveTo>
                      <a:pt x="15" y="35"/>
                    </a:moveTo>
                    <a:cubicBezTo>
                      <a:pt x="0" y="59"/>
                      <a:pt x="16" y="113"/>
                      <a:pt x="16" y="113"/>
                    </a:cubicBezTo>
                    <a:cubicBezTo>
                      <a:pt x="38" y="128"/>
                      <a:pt x="38" y="128"/>
                      <a:pt x="38" y="128"/>
                    </a:cubicBezTo>
                    <a:cubicBezTo>
                      <a:pt x="70" y="147"/>
                      <a:pt x="112" y="137"/>
                      <a:pt x="131" y="105"/>
                    </a:cubicBezTo>
                    <a:cubicBezTo>
                      <a:pt x="150" y="73"/>
                      <a:pt x="140" y="31"/>
                      <a:pt x="108" y="12"/>
                    </a:cubicBezTo>
                    <a:cubicBezTo>
                      <a:pt x="84" y="0"/>
                      <a:pt x="84" y="0"/>
                      <a:pt x="84" y="0"/>
                    </a:cubicBezTo>
                    <a:cubicBezTo>
                      <a:pt x="84" y="0"/>
                      <a:pt x="29" y="11"/>
                      <a:pt x="15"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Shape 175">
                <a:extLst>
                  <a:ext uri="{FF2B5EF4-FFF2-40B4-BE49-F238E27FC236}">
                    <a16:creationId xmlns:a16="http://schemas.microsoft.com/office/drawing/2014/main" id="{D9D746CB-26BE-4AE1-B8ED-94F3352F5E6E}"/>
                  </a:ext>
                </a:extLst>
              </p:cNvPr>
              <p:cNvSpPr/>
              <p:nvPr/>
            </p:nvSpPr>
            <p:spPr bwMode="auto">
              <a:xfrm>
                <a:off x="4762501" y="3708400"/>
                <a:ext cx="581025" cy="555625"/>
              </a:xfrm>
              <a:custGeom>
                <a:avLst/>
                <a:gdLst>
                  <a:gd name="T0" fmla="*/ 75 w 154"/>
                  <a:gd name="T1" fmla="*/ 142 h 147"/>
                  <a:gd name="T2" fmla="*/ 39 w 154"/>
                  <a:gd name="T3" fmla="*/ 132 h 147"/>
                  <a:gd name="T4" fmla="*/ 17 w 154"/>
                  <a:gd name="T5" fmla="*/ 116 h 147"/>
                  <a:gd name="T6" fmla="*/ 17 w 154"/>
                  <a:gd name="T7" fmla="*/ 115 h 147"/>
                  <a:gd name="T8" fmla="*/ 15 w 154"/>
                  <a:gd name="T9" fmla="*/ 36 h 147"/>
                  <a:gd name="T10" fmla="*/ 15 w 154"/>
                  <a:gd name="T11" fmla="*/ 36 h 147"/>
                  <a:gd name="T12" fmla="*/ 86 w 154"/>
                  <a:gd name="T13" fmla="*/ 0 h 147"/>
                  <a:gd name="T14" fmla="*/ 87 w 154"/>
                  <a:gd name="T15" fmla="*/ 0 h 147"/>
                  <a:gd name="T16" fmla="*/ 111 w 154"/>
                  <a:gd name="T17" fmla="*/ 12 h 147"/>
                  <a:gd name="T18" fmla="*/ 135 w 154"/>
                  <a:gd name="T19" fmla="*/ 108 h 147"/>
                  <a:gd name="T20" fmla="*/ 75 w 154"/>
                  <a:gd name="T21" fmla="*/ 142 h 147"/>
                  <a:gd name="T22" fmla="*/ 20 w 154"/>
                  <a:gd name="T23" fmla="*/ 113 h 147"/>
                  <a:gd name="T24" fmla="*/ 41 w 154"/>
                  <a:gd name="T25" fmla="*/ 129 h 147"/>
                  <a:gd name="T26" fmla="*/ 131 w 154"/>
                  <a:gd name="T27" fmla="*/ 106 h 147"/>
                  <a:gd name="T28" fmla="*/ 109 w 154"/>
                  <a:gd name="T29" fmla="*/ 16 h 147"/>
                  <a:gd name="T30" fmla="*/ 86 w 154"/>
                  <a:gd name="T31" fmla="*/ 5 h 147"/>
                  <a:gd name="T32" fmla="*/ 18 w 154"/>
                  <a:gd name="T33" fmla="*/ 38 h 147"/>
                  <a:gd name="T34" fmla="*/ 18 w 154"/>
                  <a:gd name="T35" fmla="*/ 38 h 147"/>
                  <a:gd name="T36" fmla="*/ 20 w 154"/>
                  <a:gd name="T37" fmla="*/ 113 h 147"/>
                  <a:gd name="T38" fmla="*/ 17 w 154"/>
                  <a:gd name="T39" fmla="*/ 37 h 147"/>
                  <a:gd name="T40" fmla="*/ 17 w 154"/>
                  <a:gd name="T41" fmla="*/ 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47">
                    <a:moveTo>
                      <a:pt x="75" y="142"/>
                    </a:moveTo>
                    <a:cubicBezTo>
                      <a:pt x="62" y="142"/>
                      <a:pt x="50" y="138"/>
                      <a:pt x="39" y="132"/>
                    </a:cubicBezTo>
                    <a:cubicBezTo>
                      <a:pt x="17" y="116"/>
                      <a:pt x="17" y="116"/>
                      <a:pt x="17" y="116"/>
                    </a:cubicBezTo>
                    <a:cubicBezTo>
                      <a:pt x="17" y="116"/>
                      <a:pt x="17" y="116"/>
                      <a:pt x="17" y="115"/>
                    </a:cubicBezTo>
                    <a:cubicBezTo>
                      <a:pt x="16" y="113"/>
                      <a:pt x="0" y="61"/>
                      <a:pt x="15" y="36"/>
                    </a:cubicBezTo>
                    <a:cubicBezTo>
                      <a:pt x="15" y="36"/>
                      <a:pt x="15" y="36"/>
                      <a:pt x="15" y="36"/>
                    </a:cubicBezTo>
                    <a:cubicBezTo>
                      <a:pt x="30" y="12"/>
                      <a:pt x="83" y="1"/>
                      <a:pt x="86" y="0"/>
                    </a:cubicBezTo>
                    <a:cubicBezTo>
                      <a:pt x="86" y="0"/>
                      <a:pt x="86" y="0"/>
                      <a:pt x="87" y="0"/>
                    </a:cubicBezTo>
                    <a:cubicBezTo>
                      <a:pt x="111" y="12"/>
                      <a:pt x="111" y="12"/>
                      <a:pt x="111" y="12"/>
                    </a:cubicBezTo>
                    <a:cubicBezTo>
                      <a:pt x="144" y="32"/>
                      <a:pt x="154" y="75"/>
                      <a:pt x="135" y="108"/>
                    </a:cubicBezTo>
                    <a:cubicBezTo>
                      <a:pt x="122" y="129"/>
                      <a:pt x="99" y="142"/>
                      <a:pt x="75" y="142"/>
                    </a:cubicBezTo>
                    <a:close/>
                    <a:moveTo>
                      <a:pt x="20" y="113"/>
                    </a:moveTo>
                    <a:cubicBezTo>
                      <a:pt x="41" y="129"/>
                      <a:pt x="41" y="129"/>
                      <a:pt x="41" y="129"/>
                    </a:cubicBezTo>
                    <a:cubicBezTo>
                      <a:pt x="72" y="147"/>
                      <a:pt x="112" y="137"/>
                      <a:pt x="131" y="106"/>
                    </a:cubicBezTo>
                    <a:cubicBezTo>
                      <a:pt x="150" y="75"/>
                      <a:pt x="140" y="35"/>
                      <a:pt x="109" y="16"/>
                    </a:cubicBezTo>
                    <a:cubicBezTo>
                      <a:pt x="86" y="5"/>
                      <a:pt x="86" y="5"/>
                      <a:pt x="86" y="5"/>
                    </a:cubicBezTo>
                    <a:cubicBezTo>
                      <a:pt x="79" y="6"/>
                      <a:pt x="31" y="17"/>
                      <a:pt x="18" y="38"/>
                    </a:cubicBezTo>
                    <a:cubicBezTo>
                      <a:pt x="18" y="38"/>
                      <a:pt x="18" y="38"/>
                      <a:pt x="18" y="38"/>
                    </a:cubicBezTo>
                    <a:cubicBezTo>
                      <a:pt x="5" y="60"/>
                      <a:pt x="18" y="107"/>
                      <a:pt x="20" y="113"/>
                    </a:cubicBezTo>
                    <a:close/>
                    <a:moveTo>
                      <a:pt x="17" y="37"/>
                    </a:moveTo>
                    <a:cubicBezTo>
                      <a:pt x="17" y="37"/>
                      <a:pt x="17" y="37"/>
                      <a:pt x="17" y="37"/>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Oval 176">
                <a:extLst>
                  <a:ext uri="{FF2B5EF4-FFF2-40B4-BE49-F238E27FC236}">
                    <a16:creationId xmlns:a16="http://schemas.microsoft.com/office/drawing/2014/main" id="{FC99554F-FAEC-4AD3-9000-139CF0C48A50}"/>
                  </a:ext>
                </a:extLst>
              </p:cNvPr>
              <p:cNvSpPr/>
              <p:nvPr/>
            </p:nvSpPr>
            <p:spPr bwMode="auto">
              <a:xfrm>
                <a:off x="4732338" y="3689350"/>
                <a:ext cx="512763" cy="514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Shape 177">
                <a:extLst>
                  <a:ext uri="{FF2B5EF4-FFF2-40B4-BE49-F238E27FC236}">
                    <a16:creationId xmlns:a16="http://schemas.microsoft.com/office/drawing/2014/main" id="{8A27A461-43C7-4726-BC9D-F1E86327FEA2}"/>
                  </a:ext>
                </a:extLst>
              </p:cNvPr>
              <p:cNvSpPr/>
              <p:nvPr/>
            </p:nvSpPr>
            <p:spPr bwMode="auto">
              <a:xfrm>
                <a:off x="4724401" y="3683000"/>
                <a:ext cx="565150" cy="528638"/>
              </a:xfrm>
              <a:custGeom>
                <a:avLst/>
                <a:gdLst>
                  <a:gd name="T0" fmla="*/ 70 w 150"/>
                  <a:gd name="T1" fmla="*/ 140 h 140"/>
                  <a:gd name="T2" fmla="*/ 0 w 150"/>
                  <a:gd name="T3" fmla="*/ 70 h 140"/>
                  <a:gd name="T4" fmla="*/ 70 w 150"/>
                  <a:gd name="T5" fmla="*/ 0 h 140"/>
                  <a:gd name="T6" fmla="*/ 106 w 150"/>
                  <a:gd name="T7" fmla="*/ 10 h 140"/>
                  <a:gd name="T8" fmla="*/ 106 w 150"/>
                  <a:gd name="T9" fmla="*/ 10 h 140"/>
                  <a:gd name="T10" fmla="*/ 130 w 150"/>
                  <a:gd name="T11" fmla="*/ 106 h 140"/>
                  <a:gd name="T12" fmla="*/ 70 w 150"/>
                  <a:gd name="T13" fmla="*/ 140 h 140"/>
                  <a:gd name="T14" fmla="*/ 70 w 150"/>
                  <a:gd name="T15" fmla="*/ 5 h 140"/>
                  <a:gd name="T16" fmla="*/ 4 w 150"/>
                  <a:gd name="T17" fmla="*/ 70 h 140"/>
                  <a:gd name="T18" fmla="*/ 70 w 150"/>
                  <a:gd name="T19" fmla="*/ 136 h 140"/>
                  <a:gd name="T20" fmla="*/ 136 w 150"/>
                  <a:gd name="T21" fmla="*/ 70 h 140"/>
                  <a:gd name="T22" fmla="*/ 104 w 150"/>
                  <a:gd name="T23" fmla="*/ 14 h 140"/>
                  <a:gd name="T24" fmla="*/ 70 w 150"/>
                  <a:gd name="T25" fmla="*/ 4 h 140"/>
                  <a:gd name="T26" fmla="*/ 70 w 150"/>
                  <a:gd name="T27" fmla="*/ 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40">
                    <a:moveTo>
                      <a:pt x="70" y="140"/>
                    </a:moveTo>
                    <a:cubicBezTo>
                      <a:pt x="31" y="140"/>
                      <a:pt x="0" y="109"/>
                      <a:pt x="0" y="70"/>
                    </a:cubicBezTo>
                    <a:cubicBezTo>
                      <a:pt x="0" y="32"/>
                      <a:pt x="32" y="0"/>
                      <a:pt x="70" y="0"/>
                    </a:cubicBezTo>
                    <a:cubicBezTo>
                      <a:pt x="83" y="1"/>
                      <a:pt x="95" y="4"/>
                      <a:pt x="106" y="10"/>
                    </a:cubicBezTo>
                    <a:cubicBezTo>
                      <a:pt x="106" y="10"/>
                      <a:pt x="106" y="10"/>
                      <a:pt x="106" y="10"/>
                    </a:cubicBezTo>
                    <a:cubicBezTo>
                      <a:pt x="139" y="30"/>
                      <a:pt x="150" y="73"/>
                      <a:pt x="130" y="106"/>
                    </a:cubicBezTo>
                    <a:cubicBezTo>
                      <a:pt x="117" y="127"/>
                      <a:pt x="95" y="140"/>
                      <a:pt x="70" y="140"/>
                    </a:cubicBezTo>
                    <a:close/>
                    <a:moveTo>
                      <a:pt x="70" y="5"/>
                    </a:moveTo>
                    <a:cubicBezTo>
                      <a:pt x="34" y="4"/>
                      <a:pt x="4" y="34"/>
                      <a:pt x="4" y="70"/>
                    </a:cubicBezTo>
                    <a:cubicBezTo>
                      <a:pt x="4" y="106"/>
                      <a:pt x="34" y="136"/>
                      <a:pt x="70" y="136"/>
                    </a:cubicBezTo>
                    <a:cubicBezTo>
                      <a:pt x="106" y="136"/>
                      <a:pt x="136" y="107"/>
                      <a:pt x="136" y="70"/>
                    </a:cubicBezTo>
                    <a:cubicBezTo>
                      <a:pt x="136" y="47"/>
                      <a:pt x="124" y="26"/>
                      <a:pt x="104" y="14"/>
                    </a:cubicBezTo>
                    <a:cubicBezTo>
                      <a:pt x="94" y="8"/>
                      <a:pt x="82" y="4"/>
                      <a:pt x="70" y="4"/>
                    </a:cubicBezTo>
                    <a:lnTo>
                      <a:pt x="70" y="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Shape 178">
                <a:extLst>
                  <a:ext uri="{FF2B5EF4-FFF2-40B4-BE49-F238E27FC236}">
                    <a16:creationId xmlns:a16="http://schemas.microsoft.com/office/drawing/2014/main" id="{25072D1C-8C62-409F-AC1B-FA1280712CD9}"/>
                  </a:ext>
                </a:extLst>
              </p:cNvPr>
              <p:cNvSpPr/>
              <p:nvPr/>
            </p:nvSpPr>
            <p:spPr bwMode="auto">
              <a:xfrm>
                <a:off x="4818063" y="3810000"/>
                <a:ext cx="339725" cy="284163"/>
              </a:xfrm>
              <a:custGeom>
                <a:avLst/>
                <a:gdLst>
                  <a:gd name="T0" fmla="*/ 7 w 90"/>
                  <a:gd name="T1" fmla="*/ 5 h 75"/>
                  <a:gd name="T2" fmla="*/ 15 w 90"/>
                  <a:gd name="T3" fmla="*/ 10 h 75"/>
                  <a:gd name="T4" fmla="*/ 17 w 90"/>
                  <a:gd name="T5" fmla="*/ 10 h 75"/>
                  <a:gd name="T6" fmla="*/ 29 w 90"/>
                  <a:gd name="T7" fmla="*/ 2 h 75"/>
                  <a:gd name="T8" fmla="*/ 44 w 90"/>
                  <a:gd name="T9" fmla="*/ 2 h 75"/>
                  <a:gd name="T10" fmla="*/ 48 w 90"/>
                  <a:gd name="T11" fmla="*/ 4 h 75"/>
                  <a:gd name="T12" fmla="*/ 40 w 90"/>
                  <a:gd name="T13" fmla="*/ 17 h 75"/>
                  <a:gd name="T14" fmla="*/ 34 w 90"/>
                  <a:gd name="T15" fmla="*/ 16 h 75"/>
                  <a:gd name="T16" fmla="*/ 28 w 90"/>
                  <a:gd name="T17" fmla="*/ 17 h 75"/>
                  <a:gd name="T18" fmla="*/ 28 w 90"/>
                  <a:gd name="T19" fmla="*/ 18 h 75"/>
                  <a:gd name="T20" fmla="*/ 45 w 90"/>
                  <a:gd name="T21" fmla="*/ 28 h 75"/>
                  <a:gd name="T22" fmla="*/ 46 w 90"/>
                  <a:gd name="T23" fmla="*/ 26 h 75"/>
                  <a:gd name="T24" fmla="*/ 55 w 90"/>
                  <a:gd name="T25" fmla="*/ 18 h 75"/>
                  <a:gd name="T26" fmla="*/ 73 w 90"/>
                  <a:gd name="T27" fmla="*/ 17 h 75"/>
                  <a:gd name="T28" fmla="*/ 85 w 90"/>
                  <a:gd name="T29" fmla="*/ 29 h 75"/>
                  <a:gd name="T30" fmla="*/ 87 w 90"/>
                  <a:gd name="T31" fmla="*/ 43 h 75"/>
                  <a:gd name="T32" fmla="*/ 84 w 90"/>
                  <a:gd name="T33" fmla="*/ 52 h 75"/>
                  <a:gd name="T34" fmla="*/ 90 w 90"/>
                  <a:gd name="T35" fmla="*/ 55 h 75"/>
                  <a:gd name="T36" fmla="*/ 83 w 90"/>
                  <a:gd name="T37" fmla="*/ 68 h 75"/>
                  <a:gd name="T38" fmla="*/ 77 w 90"/>
                  <a:gd name="T39" fmla="*/ 63 h 75"/>
                  <a:gd name="T40" fmla="*/ 71 w 90"/>
                  <a:gd name="T41" fmla="*/ 69 h 75"/>
                  <a:gd name="T42" fmla="*/ 56 w 90"/>
                  <a:gd name="T43" fmla="*/ 75 h 75"/>
                  <a:gd name="T44" fmla="*/ 43 w 90"/>
                  <a:gd name="T45" fmla="*/ 72 h 75"/>
                  <a:gd name="T46" fmla="*/ 51 w 90"/>
                  <a:gd name="T47" fmla="*/ 59 h 75"/>
                  <a:gd name="T48" fmla="*/ 65 w 90"/>
                  <a:gd name="T49" fmla="*/ 57 h 75"/>
                  <a:gd name="T50" fmla="*/ 48 w 90"/>
                  <a:gd name="T51" fmla="*/ 46 h 75"/>
                  <a:gd name="T52" fmla="*/ 41 w 90"/>
                  <a:gd name="T53" fmla="*/ 52 h 75"/>
                  <a:gd name="T54" fmla="*/ 32 w 90"/>
                  <a:gd name="T55" fmla="*/ 57 h 75"/>
                  <a:gd name="T56" fmla="*/ 21 w 90"/>
                  <a:gd name="T57" fmla="*/ 57 h 75"/>
                  <a:gd name="T58" fmla="*/ 11 w 90"/>
                  <a:gd name="T59" fmla="*/ 49 h 75"/>
                  <a:gd name="T60" fmla="*/ 6 w 90"/>
                  <a:gd name="T61" fmla="*/ 31 h 75"/>
                  <a:gd name="T62" fmla="*/ 8 w 90"/>
                  <a:gd name="T63" fmla="*/ 24 h 75"/>
                  <a:gd name="T64" fmla="*/ 9 w 90"/>
                  <a:gd name="T65" fmla="*/ 23 h 75"/>
                  <a:gd name="T66" fmla="*/ 0 w 90"/>
                  <a:gd name="T67" fmla="*/ 17 h 75"/>
                  <a:gd name="T68" fmla="*/ 7 w 90"/>
                  <a:gd name="T69" fmla="*/ 5 h 75"/>
                  <a:gd name="T70" fmla="*/ 72 w 90"/>
                  <a:gd name="T71" fmla="*/ 44 h 75"/>
                  <a:gd name="T72" fmla="*/ 73 w 90"/>
                  <a:gd name="T73" fmla="*/ 38 h 75"/>
                  <a:gd name="T74" fmla="*/ 65 w 90"/>
                  <a:gd name="T75" fmla="*/ 31 h 75"/>
                  <a:gd name="T76" fmla="*/ 57 w 90"/>
                  <a:gd name="T77" fmla="*/ 35 h 75"/>
                  <a:gd name="T78" fmla="*/ 72 w 90"/>
                  <a:gd name="T79" fmla="*/ 44 h 75"/>
                  <a:gd name="T80" fmla="*/ 20 w 90"/>
                  <a:gd name="T81" fmla="*/ 29 h 75"/>
                  <a:gd name="T82" fmla="*/ 19 w 90"/>
                  <a:gd name="T83" fmla="*/ 35 h 75"/>
                  <a:gd name="T84" fmla="*/ 27 w 90"/>
                  <a:gd name="T85" fmla="*/ 42 h 75"/>
                  <a:gd name="T86" fmla="*/ 29 w 90"/>
                  <a:gd name="T87" fmla="*/ 42 h 75"/>
                  <a:gd name="T88" fmla="*/ 34 w 90"/>
                  <a:gd name="T89" fmla="*/ 38 h 75"/>
                  <a:gd name="T90" fmla="*/ 20 w 90"/>
                  <a:gd name="T91"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75">
                    <a:moveTo>
                      <a:pt x="7" y="5"/>
                    </a:moveTo>
                    <a:cubicBezTo>
                      <a:pt x="15" y="10"/>
                      <a:pt x="15" y="10"/>
                      <a:pt x="15" y="10"/>
                    </a:cubicBezTo>
                    <a:cubicBezTo>
                      <a:pt x="16" y="11"/>
                      <a:pt x="16" y="11"/>
                      <a:pt x="17" y="10"/>
                    </a:cubicBezTo>
                    <a:cubicBezTo>
                      <a:pt x="20" y="6"/>
                      <a:pt x="24" y="4"/>
                      <a:pt x="29" y="2"/>
                    </a:cubicBezTo>
                    <a:cubicBezTo>
                      <a:pt x="34" y="0"/>
                      <a:pt x="39" y="0"/>
                      <a:pt x="44" y="2"/>
                    </a:cubicBezTo>
                    <a:cubicBezTo>
                      <a:pt x="45" y="3"/>
                      <a:pt x="47" y="3"/>
                      <a:pt x="48" y="4"/>
                    </a:cubicBezTo>
                    <a:cubicBezTo>
                      <a:pt x="40" y="17"/>
                      <a:pt x="40" y="17"/>
                      <a:pt x="40" y="17"/>
                    </a:cubicBezTo>
                    <a:cubicBezTo>
                      <a:pt x="38" y="16"/>
                      <a:pt x="36" y="15"/>
                      <a:pt x="34" y="16"/>
                    </a:cubicBezTo>
                    <a:cubicBezTo>
                      <a:pt x="32" y="16"/>
                      <a:pt x="30" y="17"/>
                      <a:pt x="28" y="17"/>
                    </a:cubicBezTo>
                    <a:cubicBezTo>
                      <a:pt x="28" y="18"/>
                      <a:pt x="28" y="18"/>
                      <a:pt x="28" y="18"/>
                    </a:cubicBezTo>
                    <a:cubicBezTo>
                      <a:pt x="45" y="28"/>
                      <a:pt x="45" y="28"/>
                      <a:pt x="45" y="28"/>
                    </a:cubicBezTo>
                    <a:cubicBezTo>
                      <a:pt x="46" y="26"/>
                      <a:pt x="46" y="26"/>
                      <a:pt x="46" y="26"/>
                    </a:cubicBezTo>
                    <a:cubicBezTo>
                      <a:pt x="49" y="23"/>
                      <a:pt x="52" y="21"/>
                      <a:pt x="55" y="18"/>
                    </a:cubicBezTo>
                    <a:cubicBezTo>
                      <a:pt x="60" y="15"/>
                      <a:pt x="67" y="14"/>
                      <a:pt x="73" y="17"/>
                    </a:cubicBezTo>
                    <a:cubicBezTo>
                      <a:pt x="78" y="19"/>
                      <a:pt x="83" y="23"/>
                      <a:pt x="85" y="29"/>
                    </a:cubicBezTo>
                    <a:cubicBezTo>
                      <a:pt x="87" y="33"/>
                      <a:pt x="88" y="38"/>
                      <a:pt x="87" y="43"/>
                    </a:cubicBezTo>
                    <a:cubicBezTo>
                      <a:pt x="86" y="46"/>
                      <a:pt x="85" y="49"/>
                      <a:pt x="84" y="52"/>
                    </a:cubicBezTo>
                    <a:cubicBezTo>
                      <a:pt x="90" y="55"/>
                      <a:pt x="90" y="55"/>
                      <a:pt x="90" y="55"/>
                    </a:cubicBezTo>
                    <a:cubicBezTo>
                      <a:pt x="83" y="68"/>
                      <a:pt x="83" y="68"/>
                      <a:pt x="83" y="68"/>
                    </a:cubicBezTo>
                    <a:cubicBezTo>
                      <a:pt x="77" y="63"/>
                      <a:pt x="77" y="63"/>
                      <a:pt x="77" y="63"/>
                    </a:cubicBezTo>
                    <a:cubicBezTo>
                      <a:pt x="75" y="66"/>
                      <a:pt x="73" y="68"/>
                      <a:pt x="71" y="69"/>
                    </a:cubicBezTo>
                    <a:cubicBezTo>
                      <a:pt x="67" y="73"/>
                      <a:pt x="61" y="75"/>
                      <a:pt x="56" y="75"/>
                    </a:cubicBezTo>
                    <a:cubicBezTo>
                      <a:pt x="52" y="75"/>
                      <a:pt x="47" y="74"/>
                      <a:pt x="43" y="72"/>
                    </a:cubicBezTo>
                    <a:cubicBezTo>
                      <a:pt x="51" y="59"/>
                      <a:pt x="51" y="59"/>
                      <a:pt x="51" y="59"/>
                    </a:cubicBezTo>
                    <a:cubicBezTo>
                      <a:pt x="56" y="61"/>
                      <a:pt x="61" y="60"/>
                      <a:pt x="65" y="57"/>
                    </a:cubicBezTo>
                    <a:cubicBezTo>
                      <a:pt x="48" y="46"/>
                      <a:pt x="48" y="46"/>
                      <a:pt x="48" y="46"/>
                    </a:cubicBezTo>
                    <a:cubicBezTo>
                      <a:pt x="45" y="48"/>
                      <a:pt x="43" y="50"/>
                      <a:pt x="41" y="52"/>
                    </a:cubicBezTo>
                    <a:cubicBezTo>
                      <a:pt x="39" y="55"/>
                      <a:pt x="35" y="56"/>
                      <a:pt x="32" y="57"/>
                    </a:cubicBezTo>
                    <a:cubicBezTo>
                      <a:pt x="28" y="58"/>
                      <a:pt x="25" y="58"/>
                      <a:pt x="21" y="57"/>
                    </a:cubicBezTo>
                    <a:cubicBezTo>
                      <a:pt x="17" y="55"/>
                      <a:pt x="13" y="53"/>
                      <a:pt x="11" y="49"/>
                    </a:cubicBezTo>
                    <a:cubicBezTo>
                      <a:pt x="7" y="44"/>
                      <a:pt x="5" y="37"/>
                      <a:pt x="6" y="31"/>
                    </a:cubicBezTo>
                    <a:cubicBezTo>
                      <a:pt x="7" y="29"/>
                      <a:pt x="8" y="26"/>
                      <a:pt x="8" y="24"/>
                    </a:cubicBezTo>
                    <a:cubicBezTo>
                      <a:pt x="8" y="23"/>
                      <a:pt x="8" y="23"/>
                      <a:pt x="9" y="23"/>
                    </a:cubicBezTo>
                    <a:cubicBezTo>
                      <a:pt x="0" y="17"/>
                      <a:pt x="0" y="17"/>
                      <a:pt x="0" y="17"/>
                    </a:cubicBezTo>
                    <a:lnTo>
                      <a:pt x="7" y="5"/>
                    </a:lnTo>
                    <a:close/>
                    <a:moveTo>
                      <a:pt x="72" y="44"/>
                    </a:moveTo>
                    <a:cubicBezTo>
                      <a:pt x="73" y="42"/>
                      <a:pt x="74" y="40"/>
                      <a:pt x="73" y="38"/>
                    </a:cubicBezTo>
                    <a:cubicBezTo>
                      <a:pt x="72" y="34"/>
                      <a:pt x="69" y="31"/>
                      <a:pt x="65" y="31"/>
                    </a:cubicBezTo>
                    <a:cubicBezTo>
                      <a:pt x="62" y="32"/>
                      <a:pt x="59" y="33"/>
                      <a:pt x="57" y="35"/>
                    </a:cubicBezTo>
                    <a:lnTo>
                      <a:pt x="72" y="44"/>
                    </a:lnTo>
                    <a:close/>
                    <a:moveTo>
                      <a:pt x="20" y="29"/>
                    </a:moveTo>
                    <a:cubicBezTo>
                      <a:pt x="19" y="31"/>
                      <a:pt x="19" y="33"/>
                      <a:pt x="19" y="35"/>
                    </a:cubicBezTo>
                    <a:cubicBezTo>
                      <a:pt x="20" y="39"/>
                      <a:pt x="23" y="42"/>
                      <a:pt x="27" y="42"/>
                    </a:cubicBezTo>
                    <a:cubicBezTo>
                      <a:pt x="28" y="42"/>
                      <a:pt x="28" y="42"/>
                      <a:pt x="29" y="42"/>
                    </a:cubicBezTo>
                    <a:cubicBezTo>
                      <a:pt x="31" y="41"/>
                      <a:pt x="33" y="40"/>
                      <a:pt x="34" y="38"/>
                    </a:cubicBezTo>
                    <a:lnTo>
                      <a:pt x="20" y="2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81" name="Title 180"/>
          <p:cNvSpPr>
            <a:spLocks noGrp="1"/>
          </p:cNvSpPr>
          <p:nvPr>
            <p:ph type="title"/>
          </p:nvPr>
        </p:nvSpPr>
        <p:spPr/>
        <p:txBody>
          <a:bodyPr wrap="square">
            <a:normAutofit/>
          </a:bodyPr>
          <a:lstStyle/>
          <a:p>
            <a:pPr lvl="0"/>
            <a:r>
              <a:rPr lang="en-US" dirty="0"/>
              <a:t>落地生根，反馈即进步</a:t>
            </a:r>
          </a:p>
        </p:txBody>
      </p:sp>
    </p:spTree>
    <p:custDataLst>
      <p:tags r:id="rId1"/>
    </p:custDataLst>
    <p:extLst>
      <p:ext uri="{BB962C8B-B14F-4D97-AF65-F5344CB8AC3E}">
        <p14:creationId xmlns:p14="http://schemas.microsoft.com/office/powerpoint/2010/main" val="2220977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72677" y="1214657"/>
            <a:ext cx="9953710" cy="4428686"/>
            <a:chOff x="872677" y="1214657"/>
            <a:chExt cx="9953710" cy="4428686"/>
          </a:xfrm>
        </p:grpSpPr>
        <p:sp>
          <p:nvSpPr>
            <p:cNvPr id="60" name="Freeform: Shape 59">
              <a:extLst>
                <a:ext uri="{FF2B5EF4-FFF2-40B4-BE49-F238E27FC236}">
                  <a16:creationId xmlns:a16="http://schemas.microsoft.com/office/drawing/2014/main" id="{B5352691-0342-4843-8385-459CFEBC372C}"/>
                </a:ext>
              </a:extLst>
            </p:cNvPr>
            <p:cNvSpPr/>
            <p:nvPr/>
          </p:nvSpPr>
          <p:spPr>
            <a:xfrm>
              <a:off x="4532474" y="2857566"/>
              <a:ext cx="2637590" cy="2610369"/>
            </a:xfrm>
            <a:custGeom>
              <a:avLst/>
              <a:gdLst>
                <a:gd name="T0" fmla="*/ 2709 w 7873"/>
                <a:gd name="T1" fmla="*/ 1592 h 7791"/>
                <a:gd name="T2" fmla="*/ 5329 w 7873"/>
                <a:gd name="T3" fmla="*/ 1624 h 7791"/>
                <a:gd name="T4" fmla="*/ 5782 w 7873"/>
                <a:gd name="T5" fmla="*/ 969 h 7791"/>
                <a:gd name="T6" fmla="*/ 5477 w 7873"/>
                <a:gd name="T7" fmla="*/ 432 h 7791"/>
                <a:gd name="T8" fmla="*/ 4004 w 7873"/>
                <a:gd name="T9" fmla="*/ 13 h 7791"/>
                <a:gd name="T10" fmla="*/ 2709 w 7873"/>
                <a:gd name="T11" fmla="*/ 368 h 7791"/>
                <a:gd name="T12" fmla="*/ 2352 w 7873"/>
                <a:gd name="T13" fmla="*/ 840 h 7791"/>
                <a:gd name="T14" fmla="*/ 2709 w 7873"/>
                <a:gd name="T15" fmla="*/ 1592 h 7791"/>
                <a:gd name="T16" fmla="*/ 2699 w 7873"/>
                <a:gd name="T17" fmla="*/ 2258 h 7791"/>
                <a:gd name="T18" fmla="*/ 3046 w 7873"/>
                <a:gd name="T19" fmla="*/ 2376 h 7791"/>
                <a:gd name="T20" fmla="*/ 3351 w 7873"/>
                <a:gd name="T21" fmla="*/ 2537 h 7791"/>
                <a:gd name="T22" fmla="*/ 4656 w 7873"/>
                <a:gd name="T23" fmla="*/ 2570 h 7791"/>
                <a:gd name="T24" fmla="*/ 5624 w 7873"/>
                <a:gd name="T25" fmla="*/ 2076 h 7791"/>
                <a:gd name="T26" fmla="*/ 5782 w 7873"/>
                <a:gd name="T27" fmla="*/ 1335 h 7791"/>
                <a:gd name="T28" fmla="*/ 5698 w 7873"/>
                <a:gd name="T29" fmla="*/ 1592 h 7791"/>
                <a:gd name="T30" fmla="*/ 2331 w 7873"/>
                <a:gd name="T31" fmla="*/ 1335 h 7791"/>
                <a:gd name="T32" fmla="*/ 2699 w 7873"/>
                <a:gd name="T33" fmla="*/ 2258 h 7791"/>
                <a:gd name="T34" fmla="*/ 3730 w 7873"/>
                <a:gd name="T35" fmla="*/ 2903 h 7791"/>
                <a:gd name="T36" fmla="*/ 3888 w 7873"/>
                <a:gd name="T37" fmla="*/ 3300 h 7791"/>
                <a:gd name="T38" fmla="*/ 4414 w 7873"/>
                <a:gd name="T39" fmla="*/ 3128 h 7791"/>
                <a:gd name="T40" fmla="*/ 5519 w 7873"/>
                <a:gd name="T41" fmla="*/ 2849 h 7791"/>
                <a:gd name="T42" fmla="*/ 5782 w 7873"/>
                <a:gd name="T43" fmla="*/ 2011 h 7791"/>
                <a:gd name="T44" fmla="*/ 5761 w 7873"/>
                <a:gd name="T45" fmla="*/ 2140 h 7791"/>
                <a:gd name="T46" fmla="*/ 3730 w 7873"/>
                <a:gd name="T47" fmla="*/ 2903 h 7791"/>
                <a:gd name="T48" fmla="*/ 3330 w 7873"/>
                <a:gd name="T49" fmla="*/ 2967 h 7791"/>
                <a:gd name="T50" fmla="*/ 1752 w 7873"/>
                <a:gd name="T51" fmla="*/ 2494 h 7791"/>
                <a:gd name="T52" fmla="*/ 742 w 7873"/>
                <a:gd name="T53" fmla="*/ 2709 h 7791"/>
                <a:gd name="T54" fmla="*/ 152 w 7873"/>
                <a:gd name="T55" fmla="*/ 3644 h 7791"/>
                <a:gd name="T56" fmla="*/ 1815 w 7873"/>
                <a:gd name="T57" fmla="*/ 4428 h 7791"/>
                <a:gd name="T58" fmla="*/ 3530 w 7873"/>
                <a:gd name="T59" fmla="*/ 3687 h 7791"/>
                <a:gd name="T60" fmla="*/ 3330 w 7873"/>
                <a:gd name="T61" fmla="*/ 2967 h 7791"/>
                <a:gd name="T62" fmla="*/ 3236 w 7873"/>
                <a:gd name="T63" fmla="*/ 4267 h 7791"/>
                <a:gd name="T64" fmla="*/ 100 w 7873"/>
                <a:gd name="T65" fmla="*/ 3837 h 7791"/>
                <a:gd name="T66" fmla="*/ 289 w 7873"/>
                <a:gd name="T67" fmla="*/ 4567 h 7791"/>
                <a:gd name="T68" fmla="*/ 3036 w 7873"/>
                <a:gd name="T69" fmla="*/ 4825 h 7791"/>
                <a:gd name="T70" fmla="*/ 3288 w 7873"/>
                <a:gd name="T71" fmla="*/ 4234 h 7791"/>
                <a:gd name="T72" fmla="*/ 3236 w 7873"/>
                <a:gd name="T73" fmla="*/ 4267 h 7791"/>
                <a:gd name="T74" fmla="*/ 7676 w 7873"/>
                <a:gd name="T75" fmla="*/ 4686 h 7791"/>
                <a:gd name="T76" fmla="*/ 5708 w 7873"/>
                <a:gd name="T77" fmla="*/ 3407 h 7791"/>
                <a:gd name="T78" fmla="*/ 4193 w 7873"/>
                <a:gd name="T79" fmla="*/ 4063 h 7791"/>
                <a:gd name="T80" fmla="*/ 3572 w 7873"/>
                <a:gd name="T81" fmla="*/ 5620 h 7791"/>
                <a:gd name="T82" fmla="*/ 4214 w 7873"/>
                <a:gd name="T83" fmla="*/ 7145 h 7791"/>
                <a:gd name="T84" fmla="*/ 5740 w 7873"/>
                <a:gd name="T85" fmla="*/ 7779 h 7791"/>
                <a:gd name="T86" fmla="*/ 7245 w 7873"/>
                <a:gd name="T87" fmla="*/ 7134 h 7791"/>
                <a:gd name="T88" fmla="*/ 7866 w 7873"/>
                <a:gd name="T89" fmla="*/ 5577 h 7791"/>
                <a:gd name="T90" fmla="*/ 7676 w 7873"/>
                <a:gd name="T91" fmla="*/ 4686 h 7791"/>
                <a:gd name="T92" fmla="*/ 5719 w 7873"/>
                <a:gd name="T93" fmla="*/ 6286 h 7791"/>
                <a:gd name="T94" fmla="*/ 4267 w 7873"/>
                <a:gd name="T95" fmla="*/ 5953 h 7791"/>
                <a:gd name="T96" fmla="*/ 4330 w 7873"/>
                <a:gd name="T97" fmla="*/ 5556 h 7791"/>
                <a:gd name="T98" fmla="*/ 5603 w 7873"/>
                <a:gd name="T99" fmla="*/ 5867 h 7791"/>
                <a:gd name="T100" fmla="*/ 6908 w 7873"/>
                <a:gd name="T101" fmla="*/ 3977 h 7791"/>
                <a:gd name="T102" fmla="*/ 7255 w 7873"/>
                <a:gd name="T103" fmla="*/ 4535 h 7791"/>
                <a:gd name="T104" fmla="*/ 5719 w 7873"/>
                <a:gd name="T105" fmla="*/ 6286 h 7791"/>
                <a:gd name="T106" fmla="*/ 121 w 7873"/>
                <a:gd name="T107" fmla="*/ 4492 h 7791"/>
                <a:gd name="T108" fmla="*/ 152 w 7873"/>
                <a:gd name="T109" fmla="*/ 5008 h 7791"/>
                <a:gd name="T110" fmla="*/ 1310 w 7873"/>
                <a:gd name="T111" fmla="*/ 5738 h 7791"/>
                <a:gd name="T112" fmla="*/ 2930 w 7873"/>
                <a:gd name="T113" fmla="*/ 5566 h 7791"/>
                <a:gd name="T114" fmla="*/ 2962 w 7873"/>
                <a:gd name="T115" fmla="*/ 5169 h 7791"/>
                <a:gd name="T116" fmla="*/ 121 w 7873"/>
                <a:gd name="T117" fmla="*/ 4492 h 7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73" h="7791">
                  <a:moveTo>
                    <a:pt x="2709" y="1592"/>
                  </a:moveTo>
                  <a:cubicBezTo>
                    <a:pt x="3377" y="2060"/>
                    <a:pt x="4681" y="2036"/>
                    <a:pt x="5329" y="1624"/>
                  </a:cubicBezTo>
                  <a:cubicBezTo>
                    <a:pt x="5545" y="1487"/>
                    <a:pt x="5785" y="1286"/>
                    <a:pt x="5782" y="969"/>
                  </a:cubicBezTo>
                  <a:cubicBezTo>
                    <a:pt x="5780" y="712"/>
                    <a:pt x="5610" y="541"/>
                    <a:pt x="5477" y="432"/>
                  </a:cubicBezTo>
                  <a:cubicBezTo>
                    <a:pt x="5134" y="153"/>
                    <a:pt x="4575" y="0"/>
                    <a:pt x="4004" y="13"/>
                  </a:cubicBezTo>
                  <a:cubicBezTo>
                    <a:pt x="3452" y="27"/>
                    <a:pt x="3028" y="142"/>
                    <a:pt x="2709" y="368"/>
                  </a:cubicBezTo>
                  <a:cubicBezTo>
                    <a:pt x="2579" y="460"/>
                    <a:pt x="2397" y="651"/>
                    <a:pt x="2352" y="840"/>
                  </a:cubicBezTo>
                  <a:cubicBezTo>
                    <a:pt x="2268" y="1188"/>
                    <a:pt x="2508" y="1452"/>
                    <a:pt x="2709" y="1592"/>
                  </a:cubicBezTo>
                  <a:close/>
                  <a:moveTo>
                    <a:pt x="2699" y="2258"/>
                  </a:moveTo>
                  <a:cubicBezTo>
                    <a:pt x="2797" y="2310"/>
                    <a:pt x="2931" y="2327"/>
                    <a:pt x="3046" y="2376"/>
                  </a:cubicBezTo>
                  <a:cubicBezTo>
                    <a:pt x="3149" y="2421"/>
                    <a:pt x="3244" y="2499"/>
                    <a:pt x="3351" y="2537"/>
                  </a:cubicBezTo>
                  <a:cubicBezTo>
                    <a:pt x="3702" y="2664"/>
                    <a:pt x="4247" y="2653"/>
                    <a:pt x="4656" y="2570"/>
                  </a:cubicBezTo>
                  <a:cubicBezTo>
                    <a:pt x="5060" y="2487"/>
                    <a:pt x="5429" y="2312"/>
                    <a:pt x="5624" y="2076"/>
                  </a:cubicBezTo>
                  <a:cubicBezTo>
                    <a:pt x="5764" y="1906"/>
                    <a:pt x="5830" y="1635"/>
                    <a:pt x="5782" y="1335"/>
                  </a:cubicBezTo>
                  <a:cubicBezTo>
                    <a:pt x="5772" y="1424"/>
                    <a:pt x="5742" y="1519"/>
                    <a:pt x="5698" y="1592"/>
                  </a:cubicBezTo>
                  <a:cubicBezTo>
                    <a:pt x="5156" y="2500"/>
                    <a:pt x="2595" y="2483"/>
                    <a:pt x="2331" y="1335"/>
                  </a:cubicBezTo>
                  <a:cubicBezTo>
                    <a:pt x="2289" y="1782"/>
                    <a:pt x="2428" y="2114"/>
                    <a:pt x="2699" y="2258"/>
                  </a:cubicBezTo>
                  <a:close/>
                  <a:moveTo>
                    <a:pt x="3730" y="2903"/>
                  </a:moveTo>
                  <a:cubicBezTo>
                    <a:pt x="3794" y="3024"/>
                    <a:pt x="3869" y="3133"/>
                    <a:pt x="3888" y="3300"/>
                  </a:cubicBezTo>
                  <a:cubicBezTo>
                    <a:pt x="4160" y="3343"/>
                    <a:pt x="4254" y="3211"/>
                    <a:pt x="4414" y="3128"/>
                  </a:cubicBezTo>
                  <a:cubicBezTo>
                    <a:pt x="4739" y="2959"/>
                    <a:pt x="5059" y="2880"/>
                    <a:pt x="5519" y="2849"/>
                  </a:cubicBezTo>
                  <a:cubicBezTo>
                    <a:pt x="5727" y="2700"/>
                    <a:pt x="5840" y="2396"/>
                    <a:pt x="5782" y="2011"/>
                  </a:cubicBezTo>
                  <a:cubicBezTo>
                    <a:pt x="5775" y="2060"/>
                    <a:pt x="5774" y="2105"/>
                    <a:pt x="5761" y="2140"/>
                  </a:cubicBezTo>
                  <a:cubicBezTo>
                    <a:pt x="5540" y="2743"/>
                    <a:pt x="4538" y="2972"/>
                    <a:pt x="3730" y="2903"/>
                  </a:cubicBezTo>
                  <a:close/>
                  <a:moveTo>
                    <a:pt x="3330" y="2967"/>
                  </a:moveTo>
                  <a:cubicBezTo>
                    <a:pt x="2977" y="2629"/>
                    <a:pt x="2385" y="2464"/>
                    <a:pt x="1752" y="2494"/>
                  </a:cubicBezTo>
                  <a:cubicBezTo>
                    <a:pt x="1329" y="2515"/>
                    <a:pt x="1030" y="2573"/>
                    <a:pt x="742" y="2709"/>
                  </a:cubicBezTo>
                  <a:cubicBezTo>
                    <a:pt x="435" y="2855"/>
                    <a:pt x="0" y="3158"/>
                    <a:pt x="152" y="3644"/>
                  </a:cubicBezTo>
                  <a:cubicBezTo>
                    <a:pt x="317" y="4167"/>
                    <a:pt x="1145" y="4424"/>
                    <a:pt x="1815" y="4428"/>
                  </a:cubicBezTo>
                  <a:cubicBezTo>
                    <a:pt x="2518" y="4432"/>
                    <a:pt x="3327" y="4194"/>
                    <a:pt x="3530" y="3687"/>
                  </a:cubicBezTo>
                  <a:cubicBezTo>
                    <a:pt x="3654" y="3377"/>
                    <a:pt x="3498" y="3127"/>
                    <a:pt x="3330" y="2967"/>
                  </a:cubicBezTo>
                  <a:close/>
                  <a:moveTo>
                    <a:pt x="3236" y="4267"/>
                  </a:moveTo>
                  <a:cubicBezTo>
                    <a:pt x="2479" y="4956"/>
                    <a:pt x="393" y="4883"/>
                    <a:pt x="100" y="3837"/>
                  </a:cubicBezTo>
                  <a:cubicBezTo>
                    <a:pt x="89" y="4158"/>
                    <a:pt x="149" y="4405"/>
                    <a:pt x="289" y="4567"/>
                  </a:cubicBezTo>
                  <a:cubicBezTo>
                    <a:pt x="809" y="5172"/>
                    <a:pt x="2306" y="5269"/>
                    <a:pt x="3036" y="4825"/>
                  </a:cubicBezTo>
                  <a:cubicBezTo>
                    <a:pt x="3102" y="4610"/>
                    <a:pt x="3176" y="4403"/>
                    <a:pt x="3288" y="4234"/>
                  </a:cubicBezTo>
                  <a:cubicBezTo>
                    <a:pt x="3260" y="4206"/>
                    <a:pt x="3247" y="4256"/>
                    <a:pt x="3236" y="4267"/>
                  </a:cubicBezTo>
                  <a:close/>
                  <a:moveTo>
                    <a:pt x="7676" y="4686"/>
                  </a:moveTo>
                  <a:cubicBezTo>
                    <a:pt x="7360" y="3976"/>
                    <a:pt x="6678" y="3405"/>
                    <a:pt x="5708" y="3407"/>
                  </a:cubicBezTo>
                  <a:cubicBezTo>
                    <a:pt x="5002" y="3409"/>
                    <a:pt x="4538" y="3710"/>
                    <a:pt x="4193" y="4063"/>
                  </a:cubicBezTo>
                  <a:cubicBezTo>
                    <a:pt x="3851" y="4412"/>
                    <a:pt x="3559" y="4942"/>
                    <a:pt x="3572" y="5620"/>
                  </a:cubicBezTo>
                  <a:cubicBezTo>
                    <a:pt x="3585" y="6291"/>
                    <a:pt x="3852" y="6780"/>
                    <a:pt x="4214" y="7145"/>
                  </a:cubicBezTo>
                  <a:cubicBezTo>
                    <a:pt x="4572" y="7506"/>
                    <a:pt x="5098" y="7791"/>
                    <a:pt x="5740" y="7779"/>
                  </a:cubicBezTo>
                  <a:cubicBezTo>
                    <a:pt x="6380" y="7767"/>
                    <a:pt x="6891" y="7500"/>
                    <a:pt x="7245" y="7134"/>
                  </a:cubicBezTo>
                  <a:cubicBezTo>
                    <a:pt x="7592" y="6776"/>
                    <a:pt x="7873" y="6254"/>
                    <a:pt x="7866" y="5577"/>
                  </a:cubicBezTo>
                  <a:cubicBezTo>
                    <a:pt x="7862" y="5260"/>
                    <a:pt x="7791" y="4942"/>
                    <a:pt x="7676" y="4686"/>
                  </a:cubicBezTo>
                  <a:close/>
                  <a:moveTo>
                    <a:pt x="5719" y="6286"/>
                  </a:moveTo>
                  <a:cubicBezTo>
                    <a:pt x="5246" y="6164"/>
                    <a:pt x="4746" y="6069"/>
                    <a:pt x="4267" y="5953"/>
                  </a:cubicBezTo>
                  <a:cubicBezTo>
                    <a:pt x="4280" y="5812"/>
                    <a:pt x="4304" y="5683"/>
                    <a:pt x="4330" y="5556"/>
                  </a:cubicBezTo>
                  <a:cubicBezTo>
                    <a:pt x="4751" y="5663"/>
                    <a:pt x="5186" y="5756"/>
                    <a:pt x="5603" y="5867"/>
                  </a:cubicBezTo>
                  <a:cubicBezTo>
                    <a:pt x="6042" y="5241"/>
                    <a:pt x="6475" y="4609"/>
                    <a:pt x="6908" y="3977"/>
                  </a:cubicBezTo>
                  <a:cubicBezTo>
                    <a:pt x="7035" y="4151"/>
                    <a:pt x="7136" y="4353"/>
                    <a:pt x="7255" y="4535"/>
                  </a:cubicBezTo>
                  <a:cubicBezTo>
                    <a:pt x="6754" y="5129"/>
                    <a:pt x="6248" y="5720"/>
                    <a:pt x="5719" y="6286"/>
                  </a:cubicBezTo>
                  <a:close/>
                  <a:moveTo>
                    <a:pt x="121" y="4492"/>
                  </a:moveTo>
                  <a:cubicBezTo>
                    <a:pt x="128" y="4663"/>
                    <a:pt x="104" y="4863"/>
                    <a:pt x="152" y="5008"/>
                  </a:cubicBezTo>
                  <a:cubicBezTo>
                    <a:pt x="286" y="5405"/>
                    <a:pt x="816" y="5648"/>
                    <a:pt x="1310" y="5738"/>
                  </a:cubicBezTo>
                  <a:cubicBezTo>
                    <a:pt x="1869" y="5840"/>
                    <a:pt x="2512" y="5761"/>
                    <a:pt x="2930" y="5566"/>
                  </a:cubicBezTo>
                  <a:cubicBezTo>
                    <a:pt x="2928" y="5421"/>
                    <a:pt x="2946" y="5296"/>
                    <a:pt x="2962" y="5169"/>
                  </a:cubicBezTo>
                  <a:cubicBezTo>
                    <a:pt x="2038" y="5580"/>
                    <a:pt x="359" y="5455"/>
                    <a:pt x="121" y="4492"/>
                  </a:cubicBezTo>
                  <a:close/>
                </a:path>
              </a:pathLst>
            </a:cu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en-US" sz="2000" b="1">
                <a:solidFill>
                  <a:schemeClr val="tx1"/>
                </a:solidFill>
              </a:endParaRPr>
            </a:p>
          </p:txBody>
        </p:sp>
        <p:grpSp>
          <p:nvGrpSpPr>
            <p:cNvPr id="64" name="Group 63">
              <a:extLst>
                <a:ext uri="{FF2B5EF4-FFF2-40B4-BE49-F238E27FC236}">
                  <a16:creationId xmlns:a16="http://schemas.microsoft.com/office/drawing/2014/main" id="{287C9B51-8F04-4A42-B130-C8B67FB7316E}"/>
                </a:ext>
              </a:extLst>
            </p:cNvPr>
            <p:cNvGrpSpPr/>
            <p:nvPr/>
          </p:nvGrpSpPr>
          <p:grpSpPr>
            <a:xfrm>
              <a:off x="7983855" y="2635454"/>
              <a:ext cx="2842532" cy="664156"/>
              <a:chOff x="844173" y="2422024"/>
              <a:chExt cx="2842532" cy="664156"/>
            </a:xfrm>
          </p:grpSpPr>
          <p:grpSp>
            <p:nvGrpSpPr>
              <p:cNvPr id="65" name="Group 64">
                <a:extLst>
                  <a:ext uri="{FF2B5EF4-FFF2-40B4-BE49-F238E27FC236}">
                    <a16:creationId xmlns:a16="http://schemas.microsoft.com/office/drawing/2014/main" id="{2E90DF63-C17D-4FD5-B071-77B750692600}"/>
                  </a:ext>
                </a:extLst>
              </p:cNvPr>
              <p:cNvGrpSpPr/>
              <p:nvPr/>
            </p:nvGrpSpPr>
            <p:grpSpPr>
              <a:xfrm>
                <a:off x="1428758" y="2422024"/>
                <a:ext cx="2257947" cy="664156"/>
                <a:chOff x="6873246" y="3437950"/>
                <a:chExt cx="2257947" cy="619507"/>
              </a:xfrm>
            </p:grpSpPr>
            <p:sp>
              <p:nvSpPr>
                <p:cNvPr id="69" name="Rectangle 68">
                  <a:extLst>
                    <a:ext uri="{FF2B5EF4-FFF2-40B4-BE49-F238E27FC236}">
                      <a16:creationId xmlns:a16="http://schemas.microsoft.com/office/drawing/2014/main" id="{AC862A7F-9D62-4C4A-9E17-D5437ABCAAAA}"/>
                    </a:ext>
                  </a:extLst>
                </p:cNvPr>
                <p:cNvSpPr/>
                <p:nvPr/>
              </p:nvSpPr>
              <p:spPr>
                <a:xfrm flipH="1">
                  <a:off x="6873246" y="3782453"/>
                  <a:ext cx="2257947" cy="275004"/>
                </a:xfrm>
                <a:prstGeom prst="rect">
                  <a:avLst/>
                </a:prstGeom>
              </p:spPr>
              <p:txBody>
                <a:bodyPr wrap="square" anchor="t" anchorCtr="0">
                  <a:spAutoFit/>
                </a:bodyPr>
                <a:lstStyle/>
                <a:p>
                  <a:pPr>
                    <a:lnSpc>
                      <a:spcPct val="120000"/>
                    </a:lnSpc>
                  </a:pPr>
                  <a:r>
                    <a:rPr lang="zh-CN" altLang="en-US" sz="1200" dirty="0"/>
                    <a:t>建立优质的售后服务体系</a:t>
                  </a:r>
                </a:p>
              </p:txBody>
            </p:sp>
            <p:sp>
              <p:nvSpPr>
                <p:cNvPr id="70" name="TextBox 69">
                  <a:extLst>
                    <a:ext uri="{FF2B5EF4-FFF2-40B4-BE49-F238E27FC236}">
                      <a16:creationId xmlns:a16="http://schemas.microsoft.com/office/drawing/2014/main" id="{AF34E84D-9AA1-4329-9C03-771A791C2F5A}"/>
                    </a:ext>
                  </a:extLst>
                </p:cNvPr>
                <p:cNvSpPr txBox="1"/>
                <p:nvPr/>
              </p:nvSpPr>
              <p:spPr>
                <a:xfrm flipH="1">
                  <a:off x="6873247" y="3437950"/>
                  <a:ext cx="2257946" cy="344503"/>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t>优质售后</a:t>
                  </a:r>
                </a:p>
              </p:txBody>
            </p:sp>
          </p:grpSp>
          <p:grpSp>
            <p:nvGrpSpPr>
              <p:cNvPr id="66" name="Group 65">
                <a:extLst>
                  <a:ext uri="{FF2B5EF4-FFF2-40B4-BE49-F238E27FC236}">
                    <a16:creationId xmlns:a16="http://schemas.microsoft.com/office/drawing/2014/main" id="{C4DB4FC5-ECF7-4F1F-9168-8217E8EB9C39}"/>
                  </a:ext>
                </a:extLst>
              </p:cNvPr>
              <p:cNvGrpSpPr/>
              <p:nvPr/>
            </p:nvGrpSpPr>
            <p:grpSpPr>
              <a:xfrm>
                <a:off x="844173" y="2422026"/>
                <a:ext cx="444222" cy="444220"/>
                <a:chOff x="4678401" y="2094096"/>
                <a:chExt cx="444222" cy="444220"/>
              </a:xfrm>
            </p:grpSpPr>
            <p:sp>
              <p:nvSpPr>
                <p:cNvPr id="67" name="Oval 66">
                  <a:extLst>
                    <a:ext uri="{FF2B5EF4-FFF2-40B4-BE49-F238E27FC236}">
                      <a16:creationId xmlns:a16="http://schemas.microsoft.com/office/drawing/2014/main" id="{E7D6CA7C-1C24-4DAE-A6DF-90298D74A346}"/>
                    </a:ext>
                  </a:extLst>
                </p:cNvPr>
                <p:cNvSpPr/>
                <p:nvPr/>
              </p:nvSpPr>
              <p:spPr>
                <a:xfrm>
                  <a:off x="4678401" y="209409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68" name="Freeform: Shape 67">
                  <a:extLst>
                    <a:ext uri="{FF2B5EF4-FFF2-40B4-BE49-F238E27FC236}">
                      <a16:creationId xmlns:a16="http://schemas.microsoft.com/office/drawing/2014/main" id="{DA09DC49-62EE-42AA-8C4A-D1F60B2D38BC}"/>
                    </a:ext>
                  </a:extLst>
                </p:cNvPr>
                <p:cNvSpPr/>
                <p:nvPr/>
              </p:nvSpPr>
              <p:spPr bwMode="auto">
                <a:xfrm>
                  <a:off x="4788717" y="222063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grpSp>
          <p:nvGrpSpPr>
            <p:cNvPr id="71" name="Group 70">
              <a:extLst>
                <a:ext uri="{FF2B5EF4-FFF2-40B4-BE49-F238E27FC236}">
                  <a16:creationId xmlns:a16="http://schemas.microsoft.com/office/drawing/2014/main" id="{1F14385B-7F31-4825-A1C5-22683D8D86A9}"/>
                </a:ext>
              </a:extLst>
            </p:cNvPr>
            <p:cNvGrpSpPr/>
            <p:nvPr/>
          </p:nvGrpSpPr>
          <p:grpSpPr>
            <a:xfrm>
              <a:off x="7983855" y="4748547"/>
              <a:ext cx="2842532" cy="664156"/>
              <a:chOff x="844173" y="3314604"/>
              <a:chExt cx="2842532" cy="664156"/>
            </a:xfrm>
          </p:grpSpPr>
          <p:grpSp>
            <p:nvGrpSpPr>
              <p:cNvPr id="72" name="Group 71">
                <a:extLst>
                  <a:ext uri="{FF2B5EF4-FFF2-40B4-BE49-F238E27FC236}">
                    <a16:creationId xmlns:a16="http://schemas.microsoft.com/office/drawing/2014/main" id="{07482971-9AC2-4C39-B606-2C75FB22DE2A}"/>
                  </a:ext>
                </a:extLst>
              </p:cNvPr>
              <p:cNvGrpSpPr/>
              <p:nvPr/>
            </p:nvGrpSpPr>
            <p:grpSpPr>
              <a:xfrm>
                <a:off x="844173" y="3314606"/>
                <a:ext cx="444222" cy="444220"/>
                <a:chOff x="5472389" y="2095128"/>
                <a:chExt cx="444222" cy="444220"/>
              </a:xfrm>
            </p:grpSpPr>
            <p:sp>
              <p:nvSpPr>
                <p:cNvPr id="76" name="Oval 75">
                  <a:extLst>
                    <a:ext uri="{FF2B5EF4-FFF2-40B4-BE49-F238E27FC236}">
                      <a16:creationId xmlns:a16="http://schemas.microsoft.com/office/drawing/2014/main" id="{83C63264-9BCE-42E7-974E-CE397D4CCF0B}"/>
                    </a:ext>
                  </a:extLst>
                </p:cNvPr>
                <p:cNvSpPr/>
                <p:nvPr/>
              </p:nvSpPr>
              <p:spPr>
                <a:xfrm>
                  <a:off x="5472389" y="2095128"/>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77" name="Freeform: Shape 76">
                  <a:extLst>
                    <a:ext uri="{FF2B5EF4-FFF2-40B4-BE49-F238E27FC236}">
                      <a16:creationId xmlns:a16="http://schemas.microsoft.com/office/drawing/2014/main" id="{4066941F-69BB-449B-A44C-1E6FB237460E}"/>
                    </a:ext>
                  </a:extLst>
                </p:cNvPr>
                <p:cNvSpPr/>
                <p:nvPr/>
              </p:nvSpPr>
              <p:spPr bwMode="auto">
                <a:xfrm>
                  <a:off x="5591720" y="2223635"/>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73" name="Group 72">
                <a:extLst>
                  <a:ext uri="{FF2B5EF4-FFF2-40B4-BE49-F238E27FC236}">
                    <a16:creationId xmlns:a16="http://schemas.microsoft.com/office/drawing/2014/main" id="{CC454FB0-33CC-40F8-9FA0-9120F62E3DE5}"/>
                  </a:ext>
                </a:extLst>
              </p:cNvPr>
              <p:cNvGrpSpPr/>
              <p:nvPr/>
            </p:nvGrpSpPr>
            <p:grpSpPr>
              <a:xfrm>
                <a:off x="1428758" y="3314604"/>
                <a:ext cx="2257947" cy="664156"/>
                <a:chOff x="6873246" y="3437950"/>
                <a:chExt cx="2257947" cy="619507"/>
              </a:xfrm>
            </p:grpSpPr>
            <p:sp>
              <p:nvSpPr>
                <p:cNvPr id="74" name="Rectangle 73">
                  <a:extLst>
                    <a:ext uri="{FF2B5EF4-FFF2-40B4-BE49-F238E27FC236}">
                      <a16:creationId xmlns:a16="http://schemas.microsoft.com/office/drawing/2014/main" id="{BC07D31C-5E9C-4F40-9B9A-F55DEDAC9F04}"/>
                    </a:ext>
                  </a:extLst>
                </p:cNvPr>
                <p:cNvSpPr/>
                <p:nvPr/>
              </p:nvSpPr>
              <p:spPr>
                <a:xfrm flipH="1">
                  <a:off x="6873246" y="3782453"/>
                  <a:ext cx="2257947" cy="275004"/>
                </a:xfrm>
                <a:prstGeom prst="rect">
                  <a:avLst/>
                </a:prstGeom>
              </p:spPr>
              <p:txBody>
                <a:bodyPr wrap="square" anchor="t" anchorCtr="0">
                  <a:spAutoFit/>
                </a:bodyPr>
                <a:lstStyle/>
                <a:p>
                  <a:pPr>
                    <a:lnSpc>
                      <a:spcPct val="120000"/>
                    </a:lnSpc>
                  </a:pPr>
                  <a:r>
                    <a:rPr lang="zh-CN" altLang="en-US" sz="1200" dirty="0"/>
                    <a:t>提供增值服务提升服务质量</a:t>
                  </a:r>
                </a:p>
              </p:txBody>
            </p:sp>
            <p:sp>
              <p:nvSpPr>
                <p:cNvPr id="75" name="TextBox 74">
                  <a:extLst>
                    <a:ext uri="{FF2B5EF4-FFF2-40B4-BE49-F238E27FC236}">
                      <a16:creationId xmlns:a16="http://schemas.microsoft.com/office/drawing/2014/main" id="{51475437-4D23-4C6C-A397-2F102DF05105}"/>
                    </a:ext>
                  </a:extLst>
                </p:cNvPr>
                <p:cNvSpPr txBox="1"/>
                <p:nvPr/>
              </p:nvSpPr>
              <p:spPr>
                <a:xfrm flipH="1">
                  <a:off x="6873247" y="3437950"/>
                  <a:ext cx="2257946" cy="344503"/>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t>增值服务</a:t>
                  </a:r>
                </a:p>
              </p:txBody>
            </p:sp>
          </p:grpSp>
        </p:grpSp>
        <p:grpSp>
          <p:nvGrpSpPr>
            <p:cNvPr id="78" name="Group 77">
              <a:extLst>
                <a:ext uri="{FF2B5EF4-FFF2-40B4-BE49-F238E27FC236}">
                  <a16:creationId xmlns:a16="http://schemas.microsoft.com/office/drawing/2014/main" id="{DD969229-E916-4224-B360-8F14B0E8864C}"/>
                </a:ext>
              </a:extLst>
            </p:cNvPr>
            <p:cNvGrpSpPr/>
            <p:nvPr/>
          </p:nvGrpSpPr>
          <p:grpSpPr>
            <a:xfrm>
              <a:off x="872677" y="2635453"/>
              <a:ext cx="2603486" cy="894797"/>
              <a:chOff x="2682676" y="4413418"/>
              <a:chExt cx="2603486" cy="894797"/>
            </a:xfrm>
          </p:grpSpPr>
          <p:grpSp>
            <p:nvGrpSpPr>
              <p:cNvPr id="79" name="Group 78">
                <a:extLst>
                  <a:ext uri="{FF2B5EF4-FFF2-40B4-BE49-F238E27FC236}">
                    <a16:creationId xmlns:a16="http://schemas.microsoft.com/office/drawing/2014/main" id="{9A720012-207D-4CA0-8EE7-5ECFF8B448AE}"/>
                  </a:ext>
                </a:extLst>
              </p:cNvPr>
              <p:cNvGrpSpPr/>
              <p:nvPr/>
            </p:nvGrpSpPr>
            <p:grpSpPr>
              <a:xfrm>
                <a:off x="4841940" y="4413421"/>
                <a:ext cx="444222" cy="444220"/>
                <a:chOff x="10268119" y="2079217"/>
                <a:chExt cx="444222" cy="444220"/>
              </a:xfrm>
            </p:grpSpPr>
            <p:sp>
              <p:nvSpPr>
                <p:cNvPr id="83" name="Oval 82">
                  <a:extLst>
                    <a:ext uri="{FF2B5EF4-FFF2-40B4-BE49-F238E27FC236}">
                      <a16:creationId xmlns:a16="http://schemas.microsoft.com/office/drawing/2014/main" id="{E47D3709-A986-4A45-9A96-C6B64928BCD9}"/>
                    </a:ext>
                  </a:extLst>
                </p:cNvPr>
                <p:cNvSpPr/>
                <p:nvPr/>
              </p:nvSpPr>
              <p:spPr>
                <a:xfrm>
                  <a:off x="10268119" y="2079217"/>
                  <a:ext cx="444222" cy="44422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4" name="Freeform: Shape 83">
                  <a:extLst>
                    <a:ext uri="{FF2B5EF4-FFF2-40B4-BE49-F238E27FC236}">
                      <a16:creationId xmlns:a16="http://schemas.microsoft.com/office/drawing/2014/main" id="{442A5976-B13F-4316-8CCA-EE81E1C5128A}"/>
                    </a:ext>
                  </a:extLst>
                </p:cNvPr>
                <p:cNvSpPr/>
                <p:nvPr/>
              </p:nvSpPr>
              <p:spPr bwMode="auto">
                <a:xfrm>
                  <a:off x="10387450" y="2219484"/>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80" name="Group 79">
                <a:extLst>
                  <a:ext uri="{FF2B5EF4-FFF2-40B4-BE49-F238E27FC236}">
                    <a16:creationId xmlns:a16="http://schemas.microsoft.com/office/drawing/2014/main" id="{B79BF63C-89E7-4B5E-B67B-314792116533}"/>
                  </a:ext>
                </a:extLst>
              </p:cNvPr>
              <p:cNvGrpSpPr/>
              <p:nvPr/>
            </p:nvGrpSpPr>
            <p:grpSpPr>
              <a:xfrm>
                <a:off x="2682676" y="4413418"/>
                <a:ext cx="1954395" cy="894797"/>
                <a:chOff x="8127164" y="3437950"/>
                <a:chExt cx="1954395" cy="834643"/>
              </a:xfrm>
            </p:grpSpPr>
            <p:sp>
              <p:nvSpPr>
                <p:cNvPr id="81" name="Rectangle 80">
                  <a:extLst>
                    <a:ext uri="{FF2B5EF4-FFF2-40B4-BE49-F238E27FC236}">
                      <a16:creationId xmlns:a16="http://schemas.microsoft.com/office/drawing/2014/main" id="{A87EF02B-E7E3-494D-96A5-0E5A005BFE38}"/>
                    </a:ext>
                  </a:extLst>
                </p:cNvPr>
                <p:cNvSpPr/>
                <p:nvPr/>
              </p:nvSpPr>
              <p:spPr>
                <a:xfrm flipH="1">
                  <a:off x="8127164" y="3782453"/>
                  <a:ext cx="1954394" cy="490140"/>
                </a:xfrm>
                <a:prstGeom prst="rect">
                  <a:avLst/>
                </a:prstGeom>
              </p:spPr>
              <p:txBody>
                <a:bodyPr wrap="square" anchor="t" anchorCtr="0">
                  <a:spAutoFit/>
                </a:bodyPr>
                <a:lstStyle/>
                <a:p>
                  <a:pPr algn="r">
                    <a:lnSpc>
                      <a:spcPct val="120000"/>
                    </a:lnSpc>
                  </a:pPr>
                  <a:r>
                    <a:rPr lang="zh-CN" altLang="en-US" sz="1200" dirty="0"/>
                    <a:t>为投资者提供个性化定制的服务，增强服务体验。</a:t>
                  </a:r>
                </a:p>
              </p:txBody>
            </p:sp>
            <p:sp>
              <p:nvSpPr>
                <p:cNvPr id="82" name="TextBox 81">
                  <a:extLst>
                    <a:ext uri="{FF2B5EF4-FFF2-40B4-BE49-F238E27FC236}">
                      <a16:creationId xmlns:a16="http://schemas.microsoft.com/office/drawing/2014/main" id="{2C714B7B-C146-47F9-980B-726B5F59A9A5}"/>
                    </a:ext>
                  </a:extLst>
                </p:cNvPr>
                <p:cNvSpPr txBox="1"/>
                <p:nvPr/>
              </p:nvSpPr>
              <p:spPr>
                <a:xfrm flipH="1">
                  <a:off x="8127165" y="3437950"/>
                  <a:ext cx="1954394" cy="344503"/>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lnSpc>
                      <a:spcPct val="100000"/>
                    </a:lnSpc>
                  </a:pPr>
                  <a:r>
                    <a:rPr lang="zh-CN" altLang="en-US" sz="1600" dirty="0"/>
                    <a:t>个性化服务</a:t>
                  </a:r>
                </a:p>
              </p:txBody>
            </p:sp>
          </p:grpSp>
        </p:grpSp>
        <p:grpSp>
          <p:nvGrpSpPr>
            <p:cNvPr id="85" name="Group 84">
              <a:extLst>
                <a:ext uri="{FF2B5EF4-FFF2-40B4-BE49-F238E27FC236}">
                  <a16:creationId xmlns:a16="http://schemas.microsoft.com/office/drawing/2014/main" id="{539AD136-7A0D-4743-B342-59CF1E0F0DD4}"/>
                </a:ext>
              </a:extLst>
            </p:cNvPr>
            <p:cNvGrpSpPr/>
            <p:nvPr/>
          </p:nvGrpSpPr>
          <p:grpSpPr>
            <a:xfrm>
              <a:off x="872677" y="4748546"/>
              <a:ext cx="2603486" cy="894797"/>
              <a:chOff x="2682676" y="4413418"/>
              <a:chExt cx="2603486" cy="894797"/>
            </a:xfrm>
          </p:grpSpPr>
          <p:grpSp>
            <p:nvGrpSpPr>
              <p:cNvPr id="86" name="Group 85">
                <a:extLst>
                  <a:ext uri="{FF2B5EF4-FFF2-40B4-BE49-F238E27FC236}">
                    <a16:creationId xmlns:a16="http://schemas.microsoft.com/office/drawing/2014/main" id="{BFEEC033-FCFD-47F1-8A3C-D7981AFF93BC}"/>
                  </a:ext>
                </a:extLst>
              </p:cNvPr>
              <p:cNvGrpSpPr/>
              <p:nvPr/>
            </p:nvGrpSpPr>
            <p:grpSpPr>
              <a:xfrm>
                <a:off x="4841940" y="4413421"/>
                <a:ext cx="444222" cy="444220"/>
                <a:chOff x="10268119" y="2079217"/>
                <a:chExt cx="444222" cy="444220"/>
              </a:xfrm>
            </p:grpSpPr>
            <p:sp>
              <p:nvSpPr>
                <p:cNvPr id="90" name="Oval 89">
                  <a:extLst>
                    <a:ext uri="{FF2B5EF4-FFF2-40B4-BE49-F238E27FC236}">
                      <a16:creationId xmlns:a16="http://schemas.microsoft.com/office/drawing/2014/main" id="{C5CA1753-9570-44C7-A555-3FFA91906EC0}"/>
                    </a:ext>
                  </a:extLst>
                </p:cNvPr>
                <p:cNvSpPr/>
                <p:nvPr/>
              </p:nvSpPr>
              <p:spPr>
                <a:xfrm>
                  <a:off x="10268119" y="2079217"/>
                  <a:ext cx="444222" cy="44422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91" name="Freeform: Shape 90">
                  <a:extLst>
                    <a:ext uri="{FF2B5EF4-FFF2-40B4-BE49-F238E27FC236}">
                      <a16:creationId xmlns:a16="http://schemas.microsoft.com/office/drawing/2014/main" id="{0EA964A3-9D3D-40D5-8DE6-D14361CC0862}"/>
                    </a:ext>
                  </a:extLst>
                </p:cNvPr>
                <p:cNvSpPr/>
                <p:nvPr/>
              </p:nvSpPr>
              <p:spPr bwMode="auto">
                <a:xfrm>
                  <a:off x="10387450" y="2219484"/>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87" name="Group 86">
                <a:extLst>
                  <a:ext uri="{FF2B5EF4-FFF2-40B4-BE49-F238E27FC236}">
                    <a16:creationId xmlns:a16="http://schemas.microsoft.com/office/drawing/2014/main" id="{5CC1AC33-F393-42CF-8A29-218A5F69EDD8}"/>
                  </a:ext>
                </a:extLst>
              </p:cNvPr>
              <p:cNvGrpSpPr/>
              <p:nvPr/>
            </p:nvGrpSpPr>
            <p:grpSpPr>
              <a:xfrm>
                <a:off x="2682676" y="4413418"/>
                <a:ext cx="1954395" cy="894797"/>
                <a:chOff x="8127164" y="3437950"/>
                <a:chExt cx="1954395" cy="834643"/>
              </a:xfrm>
            </p:grpSpPr>
            <p:sp>
              <p:nvSpPr>
                <p:cNvPr id="88" name="Rectangle 87">
                  <a:extLst>
                    <a:ext uri="{FF2B5EF4-FFF2-40B4-BE49-F238E27FC236}">
                      <a16:creationId xmlns:a16="http://schemas.microsoft.com/office/drawing/2014/main" id="{DA6D6C68-7093-40A7-8F0A-2D293FE7B955}"/>
                    </a:ext>
                  </a:extLst>
                </p:cNvPr>
                <p:cNvSpPr/>
                <p:nvPr/>
              </p:nvSpPr>
              <p:spPr>
                <a:xfrm flipH="1">
                  <a:off x="8127164" y="3782453"/>
                  <a:ext cx="1954394" cy="490140"/>
                </a:xfrm>
                <a:prstGeom prst="rect">
                  <a:avLst/>
                </a:prstGeom>
              </p:spPr>
              <p:txBody>
                <a:bodyPr wrap="square" anchor="t" anchorCtr="0">
                  <a:spAutoFit/>
                </a:bodyPr>
                <a:lstStyle/>
                <a:p>
                  <a:pPr algn="r">
                    <a:lnSpc>
                      <a:spcPct val="120000"/>
                    </a:lnSpc>
                  </a:pPr>
                  <a:r>
                    <a:rPr lang="zh-CN" altLang="en-US" sz="1200" dirty="0"/>
                    <a:t>加强与投资者的沟通和互动</a:t>
                  </a:r>
                </a:p>
              </p:txBody>
            </p:sp>
            <p:sp>
              <p:nvSpPr>
                <p:cNvPr id="89" name="TextBox 88">
                  <a:extLst>
                    <a:ext uri="{FF2B5EF4-FFF2-40B4-BE49-F238E27FC236}">
                      <a16:creationId xmlns:a16="http://schemas.microsoft.com/office/drawing/2014/main" id="{DE40625E-63C1-4145-B9E5-7751F2168C0A}"/>
                    </a:ext>
                  </a:extLst>
                </p:cNvPr>
                <p:cNvSpPr txBox="1"/>
                <p:nvPr/>
              </p:nvSpPr>
              <p:spPr>
                <a:xfrm flipH="1">
                  <a:off x="8127165" y="3437950"/>
                  <a:ext cx="1954394" cy="344503"/>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lnSpc>
                      <a:spcPct val="100000"/>
                    </a:lnSpc>
                  </a:pPr>
                  <a:r>
                    <a:rPr lang="zh-CN" altLang="en-US" sz="1600" dirty="0"/>
                    <a:t>定期沟通</a:t>
                  </a:r>
                </a:p>
              </p:txBody>
            </p:sp>
          </p:grpSp>
        </p:grpSp>
        <p:sp>
          <p:nvSpPr>
            <p:cNvPr id="32" name="Rectangle 31">
              <a:extLst>
                <a:ext uri="{FF2B5EF4-FFF2-40B4-BE49-F238E27FC236}">
                  <a16:creationId xmlns:a16="http://schemas.microsoft.com/office/drawing/2014/main" id="{E2126A96-0121-41B2-8BEF-B77D8A943651}"/>
                </a:ext>
              </a:extLst>
            </p:cNvPr>
            <p:cNvSpPr/>
            <p:nvPr/>
          </p:nvSpPr>
          <p:spPr>
            <a:xfrm>
              <a:off x="1465943" y="1214657"/>
              <a:ext cx="9260114" cy="566515"/>
            </a:xfrm>
            <a:prstGeom prst="rect">
              <a:avLst/>
            </a:prstGeom>
          </p:spPr>
          <p:txBody>
            <a:bodyPr wrap="square" anchor="b" anchorCtr="0">
              <a:noAutofit/>
            </a:bodyPr>
            <a:lstStyle/>
            <a:p>
              <a:pPr algn="ctr">
                <a:lnSpc>
                  <a:spcPct val="100000"/>
                </a:lnSpc>
                <a:buSzPct val="25000"/>
              </a:pPr>
              <a:r>
                <a:rPr lang="zh-CN" altLang="en-US" sz="2400" b="1" dirty="0">
                  <a:solidFill>
                    <a:schemeClr val="tx1"/>
                  </a:solidFill>
                </a:rPr>
                <a:t>提高服务质量，留住投资者</a:t>
              </a:r>
            </a:p>
          </p:txBody>
        </p:sp>
      </p:grpSp>
      <p:sp>
        <p:nvSpPr>
          <p:cNvPr id="93" name="Title 92"/>
          <p:cNvSpPr>
            <a:spLocks noGrp="1"/>
          </p:cNvSpPr>
          <p:nvPr>
            <p:ph type="title"/>
          </p:nvPr>
        </p:nvSpPr>
        <p:spPr/>
        <p:txBody>
          <a:bodyPr wrap="square">
            <a:normAutofit/>
          </a:bodyPr>
          <a:lstStyle/>
          <a:p>
            <a:pPr lvl="0"/>
            <a:r>
              <a:rPr lang="en-US" dirty="0"/>
              <a:t>提升投资者留存率</a:t>
            </a:r>
          </a:p>
        </p:txBody>
      </p:sp>
    </p:spTree>
    <p:custDataLst>
      <p:tags r:id="rId1"/>
    </p:custDataLst>
    <p:extLst>
      <p:ext uri="{BB962C8B-B14F-4D97-AF65-F5344CB8AC3E}">
        <p14:creationId xmlns:p14="http://schemas.microsoft.com/office/powerpoint/2010/main" val="1278834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AC9612-B4DA-08CA-CB0A-734D7EFE170D}"/>
              </a:ext>
            </a:extLst>
          </p:cNvPr>
          <p:cNvGrpSpPr/>
          <p:nvPr/>
        </p:nvGrpSpPr>
        <p:grpSpPr>
          <a:xfrm>
            <a:off x="660399" y="1028700"/>
            <a:ext cx="10858501" cy="4426253"/>
            <a:chOff x="660399" y="1028700"/>
            <a:chExt cx="10858501" cy="4426253"/>
          </a:xfrm>
        </p:grpSpPr>
        <p:grpSp>
          <p:nvGrpSpPr>
            <p:cNvPr id="21" name="Group 20">
              <a:extLst>
                <a:ext uri="{FF2B5EF4-FFF2-40B4-BE49-F238E27FC236}">
                  <a16:creationId xmlns:a16="http://schemas.microsoft.com/office/drawing/2014/main" id="{F353CAB9-9DA5-6A5D-8AF6-FA04283DB0D1}"/>
                </a:ext>
              </a:extLst>
            </p:cNvPr>
            <p:cNvGrpSpPr/>
            <p:nvPr/>
          </p:nvGrpSpPr>
          <p:grpSpPr>
            <a:xfrm>
              <a:off x="660400" y="3813174"/>
              <a:ext cx="10800420" cy="1641779"/>
              <a:chOff x="660400" y="3813174"/>
              <a:chExt cx="10800420" cy="1641779"/>
            </a:xfrm>
          </p:grpSpPr>
          <p:grpSp>
            <p:nvGrpSpPr>
              <p:cNvPr id="3" name="Group 2">
                <a:extLst>
                  <a:ext uri="{FF2B5EF4-FFF2-40B4-BE49-F238E27FC236}">
                    <a16:creationId xmlns:a16="http://schemas.microsoft.com/office/drawing/2014/main" id="{9193B839-11C0-10E1-2E09-0BEC4CFF9657}"/>
                  </a:ext>
                </a:extLst>
              </p:cNvPr>
              <p:cNvGrpSpPr/>
              <p:nvPr/>
            </p:nvGrpSpPr>
            <p:grpSpPr>
              <a:xfrm>
                <a:off x="660400" y="3813175"/>
                <a:ext cx="3333162" cy="1468840"/>
                <a:chOff x="660400" y="3708400"/>
                <a:chExt cx="3333162" cy="1468840"/>
              </a:xfrm>
            </p:grpSpPr>
            <p:sp>
              <p:nvSpPr>
                <p:cNvPr id="4" name="Oval 3">
                  <a:extLst>
                    <a:ext uri="{FF2B5EF4-FFF2-40B4-BE49-F238E27FC236}">
                      <a16:creationId xmlns:a16="http://schemas.microsoft.com/office/drawing/2014/main" id="{56E3883D-60EF-BA9F-8AF3-24EE67A05D10}"/>
                    </a:ext>
                  </a:extLst>
                </p:cNvPr>
                <p:cNvSpPr/>
                <p:nvPr/>
              </p:nvSpPr>
              <p:spPr>
                <a:xfrm>
                  <a:off x="660400" y="3708400"/>
                  <a:ext cx="1468800" cy="1468840"/>
                </a:xfrm>
                <a:prstGeom prst="ellipse">
                  <a:avLst/>
                </a:prstGeom>
                <a:blipFill rotWithShape="0">
                  <a:blip r:embed="rId3"/>
                  <a:srcRect/>
                  <a:stretch>
                    <a:fillRect l="-25190" r="-2519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5" name="Rectangle 4">
                  <a:extLst>
                    <a:ext uri="{FF2B5EF4-FFF2-40B4-BE49-F238E27FC236}">
                      <a16:creationId xmlns:a16="http://schemas.microsoft.com/office/drawing/2014/main" id="{DBBBD00A-C7DE-61F9-1DAB-7994A5D1CCB8}"/>
                    </a:ext>
                  </a:extLst>
                </p:cNvPr>
                <p:cNvSpPr/>
                <p:nvPr/>
              </p:nvSpPr>
              <p:spPr>
                <a:xfrm>
                  <a:off x="2524761" y="402855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市场需求激增</a:t>
                  </a:r>
                </a:p>
              </p:txBody>
            </p:sp>
            <p:sp>
              <p:nvSpPr>
                <p:cNvPr id="6" name="Rectangle 5">
                  <a:extLst>
                    <a:ext uri="{FF2B5EF4-FFF2-40B4-BE49-F238E27FC236}">
                      <a16:creationId xmlns:a16="http://schemas.microsoft.com/office/drawing/2014/main" id="{2E9A361B-181E-7F17-58E2-0BDABB2A7383}"/>
                    </a:ext>
                  </a:extLst>
                </p:cNvPr>
                <p:cNvSpPr/>
                <p:nvPr/>
              </p:nvSpPr>
              <p:spPr>
                <a:xfrm>
                  <a:off x="2524761" y="4612156"/>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双十一，房地产投资热度不减</a:t>
                  </a:r>
                </a:p>
              </p:txBody>
            </p:sp>
            <p:sp>
              <p:nvSpPr>
                <p:cNvPr id="7" name="TextBox 6">
                  <a:extLst>
                    <a:ext uri="{FF2B5EF4-FFF2-40B4-BE49-F238E27FC236}">
                      <a16:creationId xmlns:a16="http://schemas.microsoft.com/office/drawing/2014/main" id="{AEB867B9-2ACD-1C87-BE6C-EB5475B1BD4E}"/>
                    </a:ext>
                  </a:extLst>
                </p:cNvPr>
                <p:cNvSpPr txBox="1"/>
                <p:nvPr/>
              </p:nvSpPr>
              <p:spPr>
                <a:xfrm>
                  <a:off x="1857761" y="4172819"/>
                  <a:ext cx="540000" cy="540000"/>
                </a:xfrm>
                <a:prstGeom prst="ellipse">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01</a:t>
                  </a:r>
                  <a:endParaRPr lang="zh-CN" altLang="en-US" dirty="0"/>
                </a:p>
              </p:txBody>
            </p:sp>
            <p:cxnSp>
              <p:nvCxnSpPr>
                <p:cNvPr id="8" name="Straight Connector 7">
                  <a:extLst>
                    <a:ext uri="{FF2B5EF4-FFF2-40B4-BE49-F238E27FC236}">
                      <a16:creationId xmlns:a16="http://schemas.microsoft.com/office/drawing/2014/main" id="{202D0037-B2AA-C93D-9FC7-5A272796A34B}"/>
                    </a:ext>
                  </a:extLst>
                </p:cNvPr>
                <p:cNvCxnSpPr>
                  <a:cxnSpLocks/>
                </p:cNvCxnSpPr>
                <p:nvPr/>
              </p:nvCxnSpPr>
              <p:spPr>
                <a:xfrm>
                  <a:off x="2397761" y="444282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761F155-EB85-576E-C9DA-C672716ED188}"/>
                  </a:ext>
                </a:extLst>
              </p:cNvPr>
              <p:cNvGrpSpPr/>
              <p:nvPr/>
            </p:nvGrpSpPr>
            <p:grpSpPr>
              <a:xfrm>
                <a:off x="4394029" y="3813174"/>
                <a:ext cx="3333162" cy="1468840"/>
                <a:chOff x="4394029" y="3708399"/>
                <a:chExt cx="3333162" cy="1468840"/>
              </a:xfrm>
            </p:grpSpPr>
            <p:sp>
              <p:nvSpPr>
                <p:cNvPr id="10" name="Oval 9">
                  <a:extLst>
                    <a:ext uri="{FF2B5EF4-FFF2-40B4-BE49-F238E27FC236}">
                      <a16:creationId xmlns:a16="http://schemas.microsoft.com/office/drawing/2014/main" id="{8839B981-6D2C-AE72-1FEC-B3314D618184}"/>
                    </a:ext>
                  </a:extLst>
                </p:cNvPr>
                <p:cNvSpPr/>
                <p:nvPr/>
              </p:nvSpPr>
              <p:spPr>
                <a:xfrm>
                  <a:off x="4394029" y="3708399"/>
                  <a:ext cx="1468800" cy="1468840"/>
                </a:xfrm>
                <a:prstGeom prst="ellipse">
                  <a:avLst/>
                </a:prstGeom>
                <a:blipFill rotWithShape="0">
                  <a:blip r:embed="rId4"/>
                  <a:srcRect/>
                  <a:stretch>
                    <a:fillRect l="-39090" r="-3909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1" name="Rectangle 10">
                  <a:extLst>
                    <a:ext uri="{FF2B5EF4-FFF2-40B4-BE49-F238E27FC236}">
                      <a16:creationId xmlns:a16="http://schemas.microsoft.com/office/drawing/2014/main" id="{4AA1FF6D-9957-CA47-085A-2FF11353A939}"/>
                    </a:ext>
                  </a:extLst>
                </p:cNvPr>
                <p:cNvSpPr/>
                <p:nvPr/>
              </p:nvSpPr>
              <p:spPr>
                <a:xfrm>
                  <a:off x="6258390"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投资回报率高</a:t>
                  </a:r>
                </a:p>
              </p:txBody>
            </p:sp>
            <p:sp>
              <p:nvSpPr>
                <p:cNvPr id="12" name="Rectangle 11">
                  <a:extLst>
                    <a:ext uri="{FF2B5EF4-FFF2-40B4-BE49-F238E27FC236}">
                      <a16:creationId xmlns:a16="http://schemas.microsoft.com/office/drawing/2014/main" id="{8A28F7BD-0D40-B7A6-3158-7FF1045830A9}"/>
                    </a:ext>
                  </a:extLst>
                </p:cNvPr>
                <p:cNvSpPr/>
                <p:nvPr/>
              </p:nvSpPr>
              <p:spPr>
                <a:xfrm>
                  <a:off x="6258390" y="4612155"/>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双十一投资房地产可获得较高回报率</a:t>
                  </a:r>
                </a:p>
              </p:txBody>
            </p:sp>
            <p:sp>
              <p:nvSpPr>
                <p:cNvPr id="13" name="TextBox 12">
                  <a:extLst>
                    <a:ext uri="{FF2B5EF4-FFF2-40B4-BE49-F238E27FC236}">
                      <a16:creationId xmlns:a16="http://schemas.microsoft.com/office/drawing/2014/main" id="{576EA659-58D0-2F2B-5D99-205087329EBF}"/>
                    </a:ext>
                  </a:extLst>
                </p:cNvPr>
                <p:cNvSpPr txBox="1"/>
                <p:nvPr/>
              </p:nvSpPr>
              <p:spPr>
                <a:xfrm>
                  <a:off x="5591390" y="4172818"/>
                  <a:ext cx="540000" cy="540000"/>
                </a:xfrm>
                <a:prstGeom prst="ellipse">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02</a:t>
                  </a:r>
                  <a:endParaRPr lang="zh-CN" altLang="en-US" dirty="0"/>
                </a:p>
              </p:txBody>
            </p:sp>
            <p:cxnSp>
              <p:nvCxnSpPr>
                <p:cNvPr id="14" name="Straight Connector 13">
                  <a:extLst>
                    <a:ext uri="{FF2B5EF4-FFF2-40B4-BE49-F238E27FC236}">
                      <a16:creationId xmlns:a16="http://schemas.microsoft.com/office/drawing/2014/main" id="{BA34FBB5-7E67-A44F-61CB-18F0FFB2FF7A}"/>
                    </a:ext>
                  </a:extLst>
                </p:cNvPr>
                <p:cNvCxnSpPr>
                  <a:cxnSpLocks/>
                </p:cNvCxnSpPr>
                <p:nvPr/>
              </p:nvCxnSpPr>
              <p:spPr>
                <a:xfrm>
                  <a:off x="6131390"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80671DA-74AA-D93A-98D6-FD8A9C132AAF}"/>
                  </a:ext>
                </a:extLst>
              </p:cNvPr>
              <p:cNvGrpSpPr/>
              <p:nvPr/>
            </p:nvGrpSpPr>
            <p:grpSpPr>
              <a:xfrm>
                <a:off x="8127658" y="3813174"/>
                <a:ext cx="3333162" cy="1641779"/>
                <a:chOff x="8127658" y="3708399"/>
                <a:chExt cx="3333162" cy="1641779"/>
              </a:xfrm>
            </p:grpSpPr>
            <p:sp>
              <p:nvSpPr>
                <p:cNvPr id="16" name="Oval 15">
                  <a:extLst>
                    <a:ext uri="{FF2B5EF4-FFF2-40B4-BE49-F238E27FC236}">
                      <a16:creationId xmlns:a16="http://schemas.microsoft.com/office/drawing/2014/main" id="{83B8D5CE-6865-5C6E-C6E8-82B8D89D997E}"/>
                    </a:ext>
                  </a:extLst>
                </p:cNvPr>
                <p:cNvSpPr/>
                <p:nvPr/>
              </p:nvSpPr>
              <p:spPr>
                <a:xfrm>
                  <a:off x="8127658" y="3708399"/>
                  <a:ext cx="1468800" cy="1468840"/>
                </a:xfrm>
                <a:prstGeom prst="ellipse">
                  <a:avLst/>
                </a:prstGeom>
                <a:blipFill rotWithShape="0">
                  <a:blip r:embed="rId5"/>
                  <a:srcRect/>
                  <a:stretch>
                    <a:fillRect l="-91590" r="-9159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7" name="Rectangle 16">
                  <a:extLst>
                    <a:ext uri="{FF2B5EF4-FFF2-40B4-BE49-F238E27FC236}">
                      <a16:creationId xmlns:a16="http://schemas.microsoft.com/office/drawing/2014/main" id="{124FBE7C-EBA4-8F28-91DA-A1F8C8E6FD53}"/>
                    </a:ext>
                  </a:extLst>
                </p:cNvPr>
                <p:cNvSpPr/>
                <p:nvPr/>
              </p:nvSpPr>
              <p:spPr>
                <a:xfrm>
                  <a:off x="9992019"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稳定的投资环境</a:t>
                  </a:r>
                </a:p>
              </p:txBody>
            </p:sp>
            <p:sp>
              <p:nvSpPr>
                <p:cNvPr id="18" name="Rectangle 17">
                  <a:extLst>
                    <a:ext uri="{FF2B5EF4-FFF2-40B4-BE49-F238E27FC236}">
                      <a16:creationId xmlns:a16="http://schemas.microsoft.com/office/drawing/2014/main" id="{29997973-5A76-0290-869F-480D41336D4B}"/>
                    </a:ext>
                  </a:extLst>
                </p:cNvPr>
                <p:cNvSpPr/>
                <p:nvPr/>
              </p:nvSpPr>
              <p:spPr>
                <a:xfrm>
                  <a:off x="9992019" y="4612155"/>
                  <a:ext cx="1468801" cy="738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双十一期间房地产市场稳定，投资环境较为有利</a:t>
                  </a:r>
                </a:p>
              </p:txBody>
            </p:sp>
            <p:sp>
              <p:nvSpPr>
                <p:cNvPr id="19" name="TextBox 18">
                  <a:extLst>
                    <a:ext uri="{FF2B5EF4-FFF2-40B4-BE49-F238E27FC236}">
                      <a16:creationId xmlns:a16="http://schemas.microsoft.com/office/drawing/2014/main" id="{CBA9F0D4-F5D3-7290-7942-A5E7A7AD89C1}"/>
                    </a:ext>
                  </a:extLst>
                </p:cNvPr>
                <p:cNvSpPr txBox="1"/>
                <p:nvPr/>
              </p:nvSpPr>
              <p:spPr>
                <a:xfrm>
                  <a:off x="9325019" y="4172818"/>
                  <a:ext cx="540000" cy="540000"/>
                </a:xfrm>
                <a:prstGeom prst="ellipse">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03</a:t>
                  </a:r>
                  <a:endParaRPr lang="zh-CN" altLang="en-US" dirty="0"/>
                </a:p>
              </p:txBody>
            </p:sp>
            <p:cxnSp>
              <p:nvCxnSpPr>
                <p:cNvPr id="20" name="Straight Connector 19">
                  <a:extLst>
                    <a:ext uri="{FF2B5EF4-FFF2-40B4-BE49-F238E27FC236}">
                      <a16:creationId xmlns:a16="http://schemas.microsoft.com/office/drawing/2014/main" id="{DC0DADBD-0F12-25A7-52CE-614FEC9DB3A4}"/>
                    </a:ext>
                  </a:extLst>
                </p:cNvPr>
                <p:cNvCxnSpPr>
                  <a:cxnSpLocks/>
                </p:cNvCxnSpPr>
                <p:nvPr/>
              </p:nvCxnSpPr>
              <p:spPr>
                <a:xfrm>
                  <a:off x="9865019"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2" name="Rectangle 21">
              <a:extLst>
                <a:ext uri="{FF2B5EF4-FFF2-40B4-BE49-F238E27FC236}">
                  <a16:creationId xmlns:a16="http://schemas.microsoft.com/office/drawing/2014/main" id="{D17B125E-CC2B-E45B-2495-2AC26AACBE32}"/>
                </a:ext>
              </a:extLst>
            </p:cNvPr>
            <p:cNvSpPr/>
            <p:nvPr/>
          </p:nvSpPr>
          <p:spPr>
            <a:xfrm>
              <a:off x="660399" y="1028700"/>
              <a:ext cx="10858501" cy="640677"/>
            </a:xfrm>
            <a:prstGeom prst="rect">
              <a:avLst/>
            </a:prstGeom>
          </p:spPr>
          <p:txBody>
            <a:bodyPr wrap="square" anchor="t" anchorCtr="0">
              <a:noAutofit/>
            </a:bodyPr>
            <a:lstStyle/>
            <a:p>
              <a:pPr algn="ctr">
                <a:lnSpc>
                  <a:spcPct val="100000"/>
                </a:lnSpc>
                <a:buSzPct val="25000"/>
              </a:pPr>
              <a:r>
                <a:rPr lang="zh-CN" altLang="en-US" sz="2400" b="1" dirty="0">
                  <a:solidFill>
                    <a:schemeClr val="tx1"/>
                  </a:solidFill>
                </a:rPr>
                <a:t>双十一的投资机遇</a:t>
              </a:r>
            </a:p>
          </p:txBody>
        </p:sp>
        <p:sp>
          <p:nvSpPr>
            <p:cNvPr id="23" name="Rectangle 22">
              <a:extLst>
                <a:ext uri="{FF2B5EF4-FFF2-40B4-BE49-F238E27FC236}">
                  <a16:creationId xmlns:a16="http://schemas.microsoft.com/office/drawing/2014/main" id="{A3FF36DF-A12C-D16B-A1DA-D905EE6D3FEA}"/>
                </a:ext>
              </a:extLst>
            </p:cNvPr>
            <p:cNvSpPr/>
            <p:nvPr/>
          </p:nvSpPr>
          <p:spPr>
            <a:xfrm>
              <a:off x="3991166" y="1764244"/>
              <a:ext cx="4164241"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20000"/>
                </a:lnSpc>
              </a:pPr>
              <a:r>
                <a:rPr kumimoji="1" lang="zh-CN" altLang="en-US" sz="1200" dirty="0">
                  <a:solidFill>
                    <a:schemeClr val="tx1"/>
                  </a:solidFill>
                </a:rPr>
                <a:t>展望双十一购物节期间的房地产投资增长前景，吸引更多投资者参与。</a:t>
              </a:r>
            </a:p>
          </p:txBody>
        </p:sp>
      </p:grpSp>
      <p:sp>
        <p:nvSpPr>
          <p:cNvPr id="25" name="Title 24"/>
          <p:cNvSpPr>
            <a:spLocks noGrp="1"/>
          </p:cNvSpPr>
          <p:nvPr>
            <p:ph type="title"/>
          </p:nvPr>
        </p:nvSpPr>
        <p:spPr/>
        <p:txBody>
          <a:bodyPr wrap="square">
            <a:normAutofit/>
          </a:bodyPr>
          <a:lstStyle/>
          <a:p>
            <a:pPr lvl="0"/>
            <a:r>
              <a:rPr lang="en-US" dirty="0"/>
              <a:t>房地产投资增长展望</a:t>
            </a:r>
          </a:p>
        </p:txBody>
      </p:sp>
    </p:spTree>
    <p:custDataLst>
      <p:tags r:id="rId1"/>
    </p:custDataLst>
    <p:extLst>
      <p:ext uri="{BB962C8B-B14F-4D97-AF65-F5344CB8AC3E}">
        <p14:creationId xmlns:p14="http://schemas.microsoft.com/office/powerpoint/2010/main" val="138613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01.双十一房产投资分析</a:t>
            </a:r>
          </a:p>
        </p:txBody>
      </p:sp>
      <p:sp>
        <p:nvSpPr>
          <p:cNvPr id="25" name="Text Placeholder 24"/>
          <p:cNvSpPr>
            <a:spLocks noGrp="1"/>
          </p:cNvSpPr>
          <p:nvPr>
            <p:ph type="body" sz="quarter" idx="1"/>
          </p:nvPr>
        </p:nvSpPr>
        <p:spPr/>
        <p:txBody>
          <a:bodyPr wrap="square">
            <a:normAutofit/>
          </a:bodyPr>
          <a:lstStyle/>
          <a:p>
            <a:pPr lvl="0"/>
            <a:r>
              <a:rPr lang="zh-CN" altLang="en-US"/>
              <a:t>双十一消费热潮分析</a:t>
            </a:r>
          </a:p>
        </p:txBody>
      </p:sp>
    </p:spTree>
    <p:custDataLst>
      <p:tags r:id="rId1"/>
    </p:custDataLst>
    <p:extLst>
      <p:ext uri="{BB962C8B-B14F-4D97-AF65-F5344CB8AC3E}">
        <p14:creationId xmlns:p14="http://schemas.microsoft.com/office/powerpoint/2010/main" val="122636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rmAutofit/>
          </a:bodyPr>
          <a:lstStyle/>
          <a:p>
            <a:pPr lvl="0"/>
            <a:r>
              <a:rPr lang="en-US"/>
              <a:t>Thank You</a:t>
            </a:r>
          </a:p>
        </p:txBody>
      </p:sp>
      <p:sp>
        <p:nvSpPr>
          <p:cNvPr id="4" name="Text Placeholder 3"/>
          <p:cNvSpPr>
            <a:spLocks noGrp="1"/>
          </p:cNvSpPr>
          <p:nvPr>
            <p:ph type="body" sz="quarter" idx="13"/>
          </p:nvPr>
        </p:nvSpPr>
        <p:spPr/>
        <p:txBody>
          <a:bodyPr wrap="square">
            <a:normAutofit/>
          </a:bodyPr>
          <a:lstStyle/>
          <a:p>
            <a:pPr lvl="0"/>
            <a:r>
              <a:rPr lang="en-US"/>
              <a:t>Presenter name</a:t>
            </a:r>
          </a:p>
        </p:txBody>
      </p:sp>
      <p:sp>
        <p:nvSpPr>
          <p:cNvPr id="7" name="Text Placeholder 6"/>
          <p:cNvSpPr>
            <a:spLocks noGrp="1"/>
          </p:cNvSpPr>
          <p:nvPr>
            <p:ph type="body" sz="quarter" idx="14"/>
          </p:nvPr>
        </p:nvSpPr>
        <p:spPr/>
        <p:txBody>
          <a:bodyPr wrap="none">
            <a:normAutofit/>
          </a:bodyPr>
          <a:lstStyle/>
          <a:p>
            <a:pPr lvl="0"/>
            <a:r>
              <a:rPr lang="en-US"/>
              <a:t>www.officeplus.cn</a:t>
            </a:r>
          </a:p>
        </p:txBody>
      </p:sp>
    </p:spTree>
    <p:custDataLst>
      <p:tags r:id="rId1"/>
    </p:custDataLst>
    <p:extLst>
      <p:ext uri="{BB962C8B-B14F-4D97-AF65-F5344CB8AC3E}">
        <p14:creationId xmlns:p14="http://schemas.microsoft.com/office/powerpoint/2010/main" val="3937895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65943" y="1214657"/>
            <a:ext cx="9260114" cy="4469843"/>
            <a:chOff x="1465943" y="1214657"/>
            <a:chExt cx="9260114" cy="4469843"/>
          </a:xfrm>
        </p:grpSpPr>
        <p:sp>
          <p:nvSpPr>
            <p:cNvPr id="60" name="Freeform: Shape 59">
              <a:extLst>
                <a:ext uri="{FF2B5EF4-FFF2-40B4-BE49-F238E27FC236}">
                  <a16:creationId xmlns:a16="http://schemas.microsoft.com/office/drawing/2014/main" id="{B5352691-0342-4843-8385-459CFEBC372C}"/>
                </a:ext>
              </a:extLst>
            </p:cNvPr>
            <p:cNvSpPr/>
            <p:nvPr/>
          </p:nvSpPr>
          <p:spPr>
            <a:xfrm>
              <a:off x="1814674" y="2857566"/>
              <a:ext cx="2637590" cy="2610369"/>
            </a:xfrm>
            <a:custGeom>
              <a:avLst/>
              <a:gdLst>
                <a:gd name="T0" fmla="*/ 2709 w 7873"/>
                <a:gd name="T1" fmla="*/ 1592 h 7791"/>
                <a:gd name="T2" fmla="*/ 5329 w 7873"/>
                <a:gd name="T3" fmla="*/ 1624 h 7791"/>
                <a:gd name="T4" fmla="*/ 5782 w 7873"/>
                <a:gd name="T5" fmla="*/ 969 h 7791"/>
                <a:gd name="T6" fmla="*/ 5477 w 7873"/>
                <a:gd name="T7" fmla="*/ 432 h 7791"/>
                <a:gd name="T8" fmla="*/ 4004 w 7873"/>
                <a:gd name="T9" fmla="*/ 13 h 7791"/>
                <a:gd name="T10" fmla="*/ 2709 w 7873"/>
                <a:gd name="T11" fmla="*/ 368 h 7791"/>
                <a:gd name="T12" fmla="*/ 2352 w 7873"/>
                <a:gd name="T13" fmla="*/ 840 h 7791"/>
                <a:gd name="T14" fmla="*/ 2709 w 7873"/>
                <a:gd name="T15" fmla="*/ 1592 h 7791"/>
                <a:gd name="T16" fmla="*/ 2699 w 7873"/>
                <a:gd name="T17" fmla="*/ 2258 h 7791"/>
                <a:gd name="T18" fmla="*/ 3046 w 7873"/>
                <a:gd name="T19" fmla="*/ 2376 h 7791"/>
                <a:gd name="T20" fmla="*/ 3351 w 7873"/>
                <a:gd name="T21" fmla="*/ 2537 h 7791"/>
                <a:gd name="T22" fmla="*/ 4656 w 7873"/>
                <a:gd name="T23" fmla="*/ 2570 h 7791"/>
                <a:gd name="T24" fmla="*/ 5624 w 7873"/>
                <a:gd name="T25" fmla="*/ 2076 h 7791"/>
                <a:gd name="T26" fmla="*/ 5782 w 7873"/>
                <a:gd name="T27" fmla="*/ 1335 h 7791"/>
                <a:gd name="T28" fmla="*/ 5698 w 7873"/>
                <a:gd name="T29" fmla="*/ 1592 h 7791"/>
                <a:gd name="T30" fmla="*/ 2331 w 7873"/>
                <a:gd name="T31" fmla="*/ 1335 h 7791"/>
                <a:gd name="T32" fmla="*/ 2699 w 7873"/>
                <a:gd name="T33" fmla="*/ 2258 h 7791"/>
                <a:gd name="T34" fmla="*/ 3730 w 7873"/>
                <a:gd name="T35" fmla="*/ 2903 h 7791"/>
                <a:gd name="T36" fmla="*/ 3888 w 7873"/>
                <a:gd name="T37" fmla="*/ 3300 h 7791"/>
                <a:gd name="T38" fmla="*/ 4414 w 7873"/>
                <a:gd name="T39" fmla="*/ 3128 h 7791"/>
                <a:gd name="T40" fmla="*/ 5519 w 7873"/>
                <a:gd name="T41" fmla="*/ 2849 h 7791"/>
                <a:gd name="T42" fmla="*/ 5782 w 7873"/>
                <a:gd name="T43" fmla="*/ 2011 h 7791"/>
                <a:gd name="T44" fmla="*/ 5761 w 7873"/>
                <a:gd name="T45" fmla="*/ 2140 h 7791"/>
                <a:gd name="T46" fmla="*/ 3730 w 7873"/>
                <a:gd name="T47" fmla="*/ 2903 h 7791"/>
                <a:gd name="T48" fmla="*/ 3330 w 7873"/>
                <a:gd name="T49" fmla="*/ 2967 h 7791"/>
                <a:gd name="T50" fmla="*/ 1752 w 7873"/>
                <a:gd name="T51" fmla="*/ 2494 h 7791"/>
                <a:gd name="T52" fmla="*/ 742 w 7873"/>
                <a:gd name="T53" fmla="*/ 2709 h 7791"/>
                <a:gd name="T54" fmla="*/ 152 w 7873"/>
                <a:gd name="T55" fmla="*/ 3644 h 7791"/>
                <a:gd name="T56" fmla="*/ 1815 w 7873"/>
                <a:gd name="T57" fmla="*/ 4428 h 7791"/>
                <a:gd name="T58" fmla="*/ 3530 w 7873"/>
                <a:gd name="T59" fmla="*/ 3687 h 7791"/>
                <a:gd name="T60" fmla="*/ 3330 w 7873"/>
                <a:gd name="T61" fmla="*/ 2967 h 7791"/>
                <a:gd name="T62" fmla="*/ 3236 w 7873"/>
                <a:gd name="T63" fmla="*/ 4267 h 7791"/>
                <a:gd name="T64" fmla="*/ 100 w 7873"/>
                <a:gd name="T65" fmla="*/ 3837 h 7791"/>
                <a:gd name="T66" fmla="*/ 289 w 7873"/>
                <a:gd name="T67" fmla="*/ 4567 h 7791"/>
                <a:gd name="T68" fmla="*/ 3036 w 7873"/>
                <a:gd name="T69" fmla="*/ 4825 h 7791"/>
                <a:gd name="T70" fmla="*/ 3288 w 7873"/>
                <a:gd name="T71" fmla="*/ 4234 h 7791"/>
                <a:gd name="T72" fmla="*/ 3236 w 7873"/>
                <a:gd name="T73" fmla="*/ 4267 h 7791"/>
                <a:gd name="T74" fmla="*/ 7676 w 7873"/>
                <a:gd name="T75" fmla="*/ 4686 h 7791"/>
                <a:gd name="T76" fmla="*/ 5708 w 7873"/>
                <a:gd name="T77" fmla="*/ 3407 h 7791"/>
                <a:gd name="T78" fmla="*/ 4193 w 7873"/>
                <a:gd name="T79" fmla="*/ 4063 h 7791"/>
                <a:gd name="T80" fmla="*/ 3572 w 7873"/>
                <a:gd name="T81" fmla="*/ 5620 h 7791"/>
                <a:gd name="T82" fmla="*/ 4214 w 7873"/>
                <a:gd name="T83" fmla="*/ 7145 h 7791"/>
                <a:gd name="T84" fmla="*/ 5740 w 7873"/>
                <a:gd name="T85" fmla="*/ 7779 h 7791"/>
                <a:gd name="T86" fmla="*/ 7245 w 7873"/>
                <a:gd name="T87" fmla="*/ 7134 h 7791"/>
                <a:gd name="T88" fmla="*/ 7866 w 7873"/>
                <a:gd name="T89" fmla="*/ 5577 h 7791"/>
                <a:gd name="T90" fmla="*/ 7676 w 7873"/>
                <a:gd name="T91" fmla="*/ 4686 h 7791"/>
                <a:gd name="T92" fmla="*/ 5719 w 7873"/>
                <a:gd name="T93" fmla="*/ 6286 h 7791"/>
                <a:gd name="T94" fmla="*/ 4267 w 7873"/>
                <a:gd name="T95" fmla="*/ 5953 h 7791"/>
                <a:gd name="T96" fmla="*/ 4330 w 7873"/>
                <a:gd name="T97" fmla="*/ 5556 h 7791"/>
                <a:gd name="T98" fmla="*/ 5603 w 7873"/>
                <a:gd name="T99" fmla="*/ 5867 h 7791"/>
                <a:gd name="T100" fmla="*/ 6908 w 7873"/>
                <a:gd name="T101" fmla="*/ 3977 h 7791"/>
                <a:gd name="T102" fmla="*/ 7255 w 7873"/>
                <a:gd name="T103" fmla="*/ 4535 h 7791"/>
                <a:gd name="T104" fmla="*/ 5719 w 7873"/>
                <a:gd name="T105" fmla="*/ 6286 h 7791"/>
                <a:gd name="T106" fmla="*/ 121 w 7873"/>
                <a:gd name="T107" fmla="*/ 4492 h 7791"/>
                <a:gd name="T108" fmla="*/ 152 w 7873"/>
                <a:gd name="T109" fmla="*/ 5008 h 7791"/>
                <a:gd name="T110" fmla="*/ 1310 w 7873"/>
                <a:gd name="T111" fmla="*/ 5738 h 7791"/>
                <a:gd name="T112" fmla="*/ 2930 w 7873"/>
                <a:gd name="T113" fmla="*/ 5566 h 7791"/>
                <a:gd name="T114" fmla="*/ 2962 w 7873"/>
                <a:gd name="T115" fmla="*/ 5169 h 7791"/>
                <a:gd name="T116" fmla="*/ 121 w 7873"/>
                <a:gd name="T117" fmla="*/ 4492 h 7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73" h="7791">
                  <a:moveTo>
                    <a:pt x="2709" y="1592"/>
                  </a:moveTo>
                  <a:cubicBezTo>
                    <a:pt x="3377" y="2060"/>
                    <a:pt x="4681" y="2036"/>
                    <a:pt x="5329" y="1624"/>
                  </a:cubicBezTo>
                  <a:cubicBezTo>
                    <a:pt x="5545" y="1487"/>
                    <a:pt x="5785" y="1286"/>
                    <a:pt x="5782" y="969"/>
                  </a:cubicBezTo>
                  <a:cubicBezTo>
                    <a:pt x="5780" y="712"/>
                    <a:pt x="5610" y="541"/>
                    <a:pt x="5477" y="432"/>
                  </a:cubicBezTo>
                  <a:cubicBezTo>
                    <a:pt x="5134" y="153"/>
                    <a:pt x="4575" y="0"/>
                    <a:pt x="4004" y="13"/>
                  </a:cubicBezTo>
                  <a:cubicBezTo>
                    <a:pt x="3452" y="27"/>
                    <a:pt x="3028" y="142"/>
                    <a:pt x="2709" y="368"/>
                  </a:cubicBezTo>
                  <a:cubicBezTo>
                    <a:pt x="2579" y="460"/>
                    <a:pt x="2397" y="651"/>
                    <a:pt x="2352" y="840"/>
                  </a:cubicBezTo>
                  <a:cubicBezTo>
                    <a:pt x="2268" y="1188"/>
                    <a:pt x="2508" y="1452"/>
                    <a:pt x="2709" y="1592"/>
                  </a:cubicBezTo>
                  <a:close/>
                  <a:moveTo>
                    <a:pt x="2699" y="2258"/>
                  </a:moveTo>
                  <a:cubicBezTo>
                    <a:pt x="2797" y="2310"/>
                    <a:pt x="2931" y="2327"/>
                    <a:pt x="3046" y="2376"/>
                  </a:cubicBezTo>
                  <a:cubicBezTo>
                    <a:pt x="3149" y="2421"/>
                    <a:pt x="3244" y="2499"/>
                    <a:pt x="3351" y="2537"/>
                  </a:cubicBezTo>
                  <a:cubicBezTo>
                    <a:pt x="3702" y="2664"/>
                    <a:pt x="4247" y="2653"/>
                    <a:pt x="4656" y="2570"/>
                  </a:cubicBezTo>
                  <a:cubicBezTo>
                    <a:pt x="5060" y="2487"/>
                    <a:pt x="5429" y="2312"/>
                    <a:pt x="5624" y="2076"/>
                  </a:cubicBezTo>
                  <a:cubicBezTo>
                    <a:pt x="5764" y="1906"/>
                    <a:pt x="5830" y="1635"/>
                    <a:pt x="5782" y="1335"/>
                  </a:cubicBezTo>
                  <a:cubicBezTo>
                    <a:pt x="5772" y="1424"/>
                    <a:pt x="5742" y="1519"/>
                    <a:pt x="5698" y="1592"/>
                  </a:cubicBezTo>
                  <a:cubicBezTo>
                    <a:pt x="5156" y="2500"/>
                    <a:pt x="2595" y="2483"/>
                    <a:pt x="2331" y="1335"/>
                  </a:cubicBezTo>
                  <a:cubicBezTo>
                    <a:pt x="2289" y="1782"/>
                    <a:pt x="2428" y="2114"/>
                    <a:pt x="2699" y="2258"/>
                  </a:cubicBezTo>
                  <a:close/>
                  <a:moveTo>
                    <a:pt x="3730" y="2903"/>
                  </a:moveTo>
                  <a:cubicBezTo>
                    <a:pt x="3794" y="3024"/>
                    <a:pt x="3869" y="3133"/>
                    <a:pt x="3888" y="3300"/>
                  </a:cubicBezTo>
                  <a:cubicBezTo>
                    <a:pt x="4160" y="3343"/>
                    <a:pt x="4254" y="3211"/>
                    <a:pt x="4414" y="3128"/>
                  </a:cubicBezTo>
                  <a:cubicBezTo>
                    <a:pt x="4739" y="2959"/>
                    <a:pt x="5059" y="2880"/>
                    <a:pt x="5519" y="2849"/>
                  </a:cubicBezTo>
                  <a:cubicBezTo>
                    <a:pt x="5727" y="2700"/>
                    <a:pt x="5840" y="2396"/>
                    <a:pt x="5782" y="2011"/>
                  </a:cubicBezTo>
                  <a:cubicBezTo>
                    <a:pt x="5775" y="2060"/>
                    <a:pt x="5774" y="2105"/>
                    <a:pt x="5761" y="2140"/>
                  </a:cubicBezTo>
                  <a:cubicBezTo>
                    <a:pt x="5540" y="2743"/>
                    <a:pt x="4538" y="2972"/>
                    <a:pt x="3730" y="2903"/>
                  </a:cubicBezTo>
                  <a:close/>
                  <a:moveTo>
                    <a:pt x="3330" y="2967"/>
                  </a:moveTo>
                  <a:cubicBezTo>
                    <a:pt x="2977" y="2629"/>
                    <a:pt x="2385" y="2464"/>
                    <a:pt x="1752" y="2494"/>
                  </a:cubicBezTo>
                  <a:cubicBezTo>
                    <a:pt x="1329" y="2515"/>
                    <a:pt x="1030" y="2573"/>
                    <a:pt x="742" y="2709"/>
                  </a:cubicBezTo>
                  <a:cubicBezTo>
                    <a:pt x="435" y="2855"/>
                    <a:pt x="0" y="3158"/>
                    <a:pt x="152" y="3644"/>
                  </a:cubicBezTo>
                  <a:cubicBezTo>
                    <a:pt x="317" y="4167"/>
                    <a:pt x="1145" y="4424"/>
                    <a:pt x="1815" y="4428"/>
                  </a:cubicBezTo>
                  <a:cubicBezTo>
                    <a:pt x="2518" y="4432"/>
                    <a:pt x="3327" y="4194"/>
                    <a:pt x="3530" y="3687"/>
                  </a:cubicBezTo>
                  <a:cubicBezTo>
                    <a:pt x="3654" y="3377"/>
                    <a:pt x="3498" y="3127"/>
                    <a:pt x="3330" y="2967"/>
                  </a:cubicBezTo>
                  <a:close/>
                  <a:moveTo>
                    <a:pt x="3236" y="4267"/>
                  </a:moveTo>
                  <a:cubicBezTo>
                    <a:pt x="2479" y="4956"/>
                    <a:pt x="393" y="4883"/>
                    <a:pt x="100" y="3837"/>
                  </a:cubicBezTo>
                  <a:cubicBezTo>
                    <a:pt x="89" y="4158"/>
                    <a:pt x="149" y="4405"/>
                    <a:pt x="289" y="4567"/>
                  </a:cubicBezTo>
                  <a:cubicBezTo>
                    <a:pt x="809" y="5172"/>
                    <a:pt x="2306" y="5269"/>
                    <a:pt x="3036" y="4825"/>
                  </a:cubicBezTo>
                  <a:cubicBezTo>
                    <a:pt x="3102" y="4610"/>
                    <a:pt x="3176" y="4403"/>
                    <a:pt x="3288" y="4234"/>
                  </a:cubicBezTo>
                  <a:cubicBezTo>
                    <a:pt x="3260" y="4206"/>
                    <a:pt x="3247" y="4256"/>
                    <a:pt x="3236" y="4267"/>
                  </a:cubicBezTo>
                  <a:close/>
                  <a:moveTo>
                    <a:pt x="7676" y="4686"/>
                  </a:moveTo>
                  <a:cubicBezTo>
                    <a:pt x="7360" y="3976"/>
                    <a:pt x="6678" y="3405"/>
                    <a:pt x="5708" y="3407"/>
                  </a:cubicBezTo>
                  <a:cubicBezTo>
                    <a:pt x="5002" y="3409"/>
                    <a:pt x="4538" y="3710"/>
                    <a:pt x="4193" y="4063"/>
                  </a:cubicBezTo>
                  <a:cubicBezTo>
                    <a:pt x="3851" y="4412"/>
                    <a:pt x="3559" y="4942"/>
                    <a:pt x="3572" y="5620"/>
                  </a:cubicBezTo>
                  <a:cubicBezTo>
                    <a:pt x="3585" y="6291"/>
                    <a:pt x="3852" y="6780"/>
                    <a:pt x="4214" y="7145"/>
                  </a:cubicBezTo>
                  <a:cubicBezTo>
                    <a:pt x="4572" y="7506"/>
                    <a:pt x="5098" y="7791"/>
                    <a:pt x="5740" y="7779"/>
                  </a:cubicBezTo>
                  <a:cubicBezTo>
                    <a:pt x="6380" y="7767"/>
                    <a:pt x="6891" y="7500"/>
                    <a:pt x="7245" y="7134"/>
                  </a:cubicBezTo>
                  <a:cubicBezTo>
                    <a:pt x="7592" y="6776"/>
                    <a:pt x="7873" y="6254"/>
                    <a:pt x="7866" y="5577"/>
                  </a:cubicBezTo>
                  <a:cubicBezTo>
                    <a:pt x="7862" y="5260"/>
                    <a:pt x="7791" y="4942"/>
                    <a:pt x="7676" y="4686"/>
                  </a:cubicBezTo>
                  <a:close/>
                  <a:moveTo>
                    <a:pt x="5719" y="6286"/>
                  </a:moveTo>
                  <a:cubicBezTo>
                    <a:pt x="5246" y="6164"/>
                    <a:pt x="4746" y="6069"/>
                    <a:pt x="4267" y="5953"/>
                  </a:cubicBezTo>
                  <a:cubicBezTo>
                    <a:pt x="4280" y="5812"/>
                    <a:pt x="4304" y="5683"/>
                    <a:pt x="4330" y="5556"/>
                  </a:cubicBezTo>
                  <a:cubicBezTo>
                    <a:pt x="4751" y="5663"/>
                    <a:pt x="5186" y="5756"/>
                    <a:pt x="5603" y="5867"/>
                  </a:cubicBezTo>
                  <a:cubicBezTo>
                    <a:pt x="6042" y="5241"/>
                    <a:pt x="6475" y="4609"/>
                    <a:pt x="6908" y="3977"/>
                  </a:cubicBezTo>
                  <a:cubicBezTo>
                    <a:pt x="7035" y="4151"/>
                    <a:pt x="7136" y="4353"/>
                    <a:pt x="7255" y="4535"/>
                  </a:cubicBezTo>
                  <a:cubicBezTo>
                    <a:pt x="6754" y="5129"/>
                    <a:pt x="6248" y="5720"/>
                    <a:pt x="5719" y="6286"/>
                  </a:cubicBezTo>
                  <a:close/>
                  <a:moveTo>
                    <a:pt x="121" y="4492"/>
                  </a:moveTo>
                  <a:cubicBezTo>
                    <a:pt x="128" y="4663"/>
                    <a:pt x="104" y="4863"/>
                    <a:pt x="152" y="5008"/>
                  </a:cubicBezTo>
                  <a:cubicBezTo>
                    <a:pt x="286" y="5405"/>
                    <a:pt x="816" y="5648"/>
                    <a:pt x="1310" y="5738"/>
                  </a:cubicBezTo>
                  <a:cubicBezTo>
                    <a:pt x="1869" y="5840"/>
                    <a:pt x="2512" y="5761"/>
                    <a:pt x="2930" y="5566"/>
                  </a:cubicBezTo>
                  <a:cubicBezTo>
                    <a:pt x="2928" y="5421"/>
                    <a:pt x="2946" y="5296"/>
                    <a:pt x="2962" y="5169"/>
                  </a:cubicBezTo>
                  <a:cubicBezTo>
                    <a:pt x="2038" y="5580"/>
                    <a:pt x="359" y="5455"/>
                    <a:pt x="121" y="4492"/>
                  </a:cubicBezTo>
                  <a:close/>
                </a:path>
              </a:pathLst>
            </a:cu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en-US" sz="2000" b="1">
                <a:solidFill>
                  <a:schemeClr val="tx1"/>
                </a:solidFill>
              </a:endParaRPr>
            </a:p>
          </p:txBody>
        </p:sp>
        <p:grpSp>
          <p:nvGrpSpPr>
            <p:cNvPr id="64" name="Group 63">
              <a:extLst>
                <a:ext uri="{FF2B5EF4-FFF2-40B4-BE49-F238E27FC236}">
                  <a16:creationId xmlns:a16="http://schemas.microsoft.com/office/drawing/2014/main" id="{287C9B51-8F04-4A42-B130-C8B67FB7316E}"/>
                </a:ext>
              </a:extLst>
            </p:cNvPr>
            <p:cNvGrpSpPr/>
            <p:nvPr/>
          </p:nvGrpSpPr>
          <p:grpSpPr>
            <a:xfrm>
              <a:off x="5711975" y="2393794"/>
              <a:ext cx="3851125" cy="663964"/>
              <a:chOff x="844173" y="2422023"/>
              <a:chExt cx="3851125" cy="663964"/>
            </a:xfrm>
          </p:grpSpPr>
          <p:grpSp>
            <p:nvGrpSpPr>
              <p:cNvPr id="65" name="Group 64">
                <a:extLst>
                  <a:ext uri="{FF2B5EF4-FFF2-40B4-BE49-F238E27FC236}">
                    <a16:creationId xmlns:a16="http://schemas.microsoft.com/office/drawing/2014/main" id="{2E90DF63-C17D-4FD5-B071-77B750692600}"/>
                  </a:ext>
                </a:extLst>
              </p:cNvPr>
              <p:cNvGrpSpPr/>
              <p:nvPr/>
            </p:nvGrpSpPr>
            <p:grpSpPr>
              <a:xfrm>
                <a:off x="1428757" y="2422023"/>
                <a:ext cx="3266541" cy="663964"/>
                <a:chOff x="6873245" y="3437950"/>
                <a:chExt cx="3266541" cy="619328"/>
              </a:xfrm>
            </p:grpSpPr>
            <p:sp>
              <p:nvSpPr>
                <p:cNvPr id="69" name="Rectangle 68">
                  <a:extLst>
                    <a:ext uri="{FF2B5EF4-FFF2-40B4-BE49-F238E27FC236}">
                      <a16:creationId xmlns:a16="http://schemas.microsoft.com/office/drawing/2014/main" id="{AC862A7F-9D62-4C4A-9E17-D5437ABCAAAA}"/>
                    </a:ext>
                  </a:extLst>
                </p:cNvPr>
                <p:cNvSpPr/>
                <p:nvPr/>
              </p:nvSpPr>
              <p:spPr>
                <a:xfrm flipH="1">
                  <a:off x="6873245" y="3782453"/>
                  <a:ext cx="3266541" cy="274825"/>
                </a:xfrm>
                <a:prstGeom prst="rect">
                  <a:avLst/>
                </a:prstGeom>
              </p:spPr>
              <p:txBody>
                <a:bodyPr wrap="square" anchor="t" anchorCtr="0">
                  <a:spAutoFit/>
                </a:bodyPr>
                <a:lstStyle/>
                <a:p>
                  <a:pPr>
                    <a:lnSpc>
                      <a:spcPct val="120000"/>
                    </a:lnSpc>
                  </a:pPr>
                  <a:r>
                    <a:rPr lang="zh-CN" altLang="en-US" sz="1200" dirty="0"/>
                    <a:t>阿里巴巴推出的全球购物狂欢节</a:t>
                  </a:r>
                </a:p>
              </p:txBody>
            </p:sp>
            <p:sp>
              <p:nvSpPr>
                <p:cNvPr id="70" name="TextBox 69">
                  <a:extLst>
                    <a:ext uri="{FF2B5EF4-FFF2-40B4-BE49-F238E27FC236}">
                      <a16:creationId xmlns:a16="http://schemas.microsoft.com/office/drawing/2014/main" id="{AF34E84D-9AA1-4329-9C03-771A791C2F5A}"/>
                    </a:ext>
                  </a:extLst>
                </p:cNvPr>
                <p:cNvSpPr txBox="1"/>
                <p:nvPr/>
              </p:nvSpPr>
              <p:spPr>
                <a:xfrm flipH="1">
                  <a:off x="6873247" y="3437950"/>
                  <a:ext cx="3266539" cy="344503"/>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t>起源于电商促销</a:t>
                  </a:r>
                </a:p>
              </p:txBody>
            </p:sp>
          </p:grpSp>
          <p:grpSp>
            <p:nvGrpSpPr>
              <p:cNvPr id="66" name="Group 65">
                <a:extLst>
                  <a:ext uri="{FF2B5EF4-FFF2-40B4-BE49-F238E27FC236}">
                    <a16:creationId xmlns:a16="http://schemas.microsoft.com/office/drawing/2014/main" id="{C4DB4FC5-ECF7-4F1F-9168-8217E8EB9C39}"/>
                  </a:ext>
                </a:extLst>
              </p:cNvPr>
              <p:cNvGrpSpPr/>
              <p:nvPr/>
            </p:nvGrpSpPr>
            <p:grpSpPr>
              <a:xfrm>
                <a:off x="844173" y="2422026"/>
                <a:ext cx="444222" cy="444220"/>
                <a:chOff x="4678401" y="2094096"/>
                <a:chExt cx="444222" cy="444220"/>
              </a:xfrm>
            </p:grpSpPr>
            <p:sp>
              <p:nvSpPr>
                <p:cNvPr id="67" name="Oval 66">
                  <a:extLst>
                    <a:ext uri="{FF2B5EF4-FFF2-40B4-BE49-F238E27FC236}">
                      <a16:creationId xmlns:a16="http://schemas.microsoft.com/office/drawing/2014/main" id="{E7D6CA7C-1C24-4DAE-A6DF-90298D74A346}"/>
                    </a:ext>
                  </a:extLst>
                </p:cNvPr>
                <p:cNvSpPr/>
                <p:nvPr/>
              </p:nvSpPr>
              <p:spPr>
                <a:xfrm>
                  <a:off x="4678401" y="209409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68" name="Freeform: Shape 67">
                  <a:extLst>
                    <a:ext uri="{FF2B5EF4-FFF2-40B4-BE49-F238E27FC236}">
                      <a16:creationId xmlns:a16="http://schemas.microsoft.com/office/drawing/2014/main" id="{DA09DC49-62EE-42AA-8C4A-D1F60B2D38BC}"/>
                    </a:ext>
                  </a:extLst>
                </p:cNvPr>
                <p:cNvSpPr/>
                <p:nvPr/>
              </p:nvSpPr>
              <p:spPr bwMode="auto">
                <a:xfrm>
                  <a:off x="4788717" y="222063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grpSp>
          <p:nvGrpSpPr>
            <p:cNvPr id="71" name="Group 70">
              <a:extLst>
                <a:ext uri="{FF2B5EF4-FFF2-40B4-BE49-F238E27FC236}">
                  <a16:creationId xmlns:a16="http://schemas.microsoft.com/office/drawing/2014/main" id="{1F14385B-7F31-4825-A1C5-22683D8D86A9}"/>
                </a:ext>
              </a:extLst>
            </p:cNvPr>
            <p:cNvGrpSpPr/>
            <p:nvPr/>
          </p:nvGrpSpPr>
          <p:grpSpPr>
            <a:xfrm>
              <a:off x="5711975" y="3707165"/>
              <a:ext cx="3851126" cy="663964"/>
              <a:chOff x="844173" y="3314603"/>
              <a:chExt cx="3851126" cy="663964"/>
            </a:xfrm>
          </p:grpSpPr>
          <p:grpSp>
            <p:nvGrpSpPr>
              <p:cNvPr id="72" name="Group 71">
                <a:extLst>
                  <a:ext uri="{FF2B5EF4-FFF2-40B4-BE49-F238E27FC236}">
                    <a16:creationId xmlns:a16="http://schemas.microsoft.com/office/drawing/2014/main" id="{07482971-9AC2-4C39-B606-2C75FB22DE2A}"/>
                  </a:ext>
                </a:extLst>
              </p:cNvPr>
              <p:cNvGrpSpPr/>
              <p:nvPr/>
            </p:nvGrpSpPr>
            <p:grpSpPr>
              <a:xfrm>
                <a:off x="844173" y="3314606"/>
                <a:ext cx="444222" cy="444220"/>
                <a:chOff x="5472389" y="2095128"/>
                <a:chExt cx="444222" cy="444220"/>
              </a:xfrm>
            </p:grpSpPr>
            <p:sp>
              <p:nvSpPr>
                <p:cNvPr id="76" name="Oval 75">
                  <a:extLst>
                    <a:ext uri="{FF2B5EF4-FFF2-40B4-BE49-F238E27FC236}">
                      <a16:creationId xmlns:a16="http://schemas.microsoft.com/office/drawing/2014/main" id="{83C63264-9BCE-42E7-974E-CE397D4CCF0B}"/>
                    </a:ext>
                  </a:extLst>
                </p:cNvPr>
                <p:cNvSpPr/>
                <p:nvPr/>
              </p:nvSpPr>
              <p:spPr>
                <a:xfrm>
                  <a:off x="5472389" y="2095128"/>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77" name="Freeform: Shape 76">
                  <a:extLst>
                    <a:ext uri="{FF2B5EF4-FFF2-40B4-BE49-F238E27FC236}">
                      <a16:creationId xmlns:a16="http://schemas.microsoft.com/office/drawing/2014/main" id="{4066941F-69BB-449B-A44C-1E6FB237460E}"/>
                    </a:ext>
                  </a:extLst>
                </p:cNvPr>
                <p:cNvSpPr/>
                <p:nvPr/>
              </p:nvSpPr>
              <p:spPr bwMode="auto">
                <a:xfrm>
                  <a:off x="5591720" y="2223635"/>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73" name="Group 72">
                <a:extLst>
                  <a:ext uri="{FF2B5EF4-FFF2-40B4-BE49-F238E27FC236}">
                    <a16:creationId xmlns:a16="http://schemas.microsoft.com/office/drawing/2014/main" id="{CC454FB0-33CC-40F8-9FA0-9120F62E3DE5}"/>
                  </a:ext>
                </a:extLst>
              </p:cNvPr>
              <p:cNvGrpSpPr/>
              <p:nvPr/>
            </p:nvGrpSpPr>
            <p:grpSpPr>
              <a:xfrm>
                <a:off x="1428757" y="3314603"/>
                <a:ext cx="3266542" cy="663964"/>
                <a:chOff x="6873245" y="3437950"/>
                <a:chExt cx="3266542" cy="619328"/>
              </a:xfrm>
            </p:grpSpPr>
            <p:sp>
              <p:nvSpPr>
                <p:cNvPr id="74" name="Rectangle 73">
                  <a:extLst>
                    <a:ext uri="{FF2B5EF4-FFF2-40B4-BE49-F238E27FC236}">
                      <a16:creationId xmlns:a16="http://schemas.microsoft.com/office/drawing/2014/main" id="{BC07D31C-5E9C-4F40-9B9A-F55DEDAC9F04}"/>
                    </a:ext>
                  </a:extLst>
                </p:cNvPr>
                <p:cNvSpPr/>
                <p:nvPr/>
              </p:nvSpPr>
              <p:spPr>
                <a:xfrm flipH="1">
                  <a:off x="6873245" y="3782453"/>
                  <a:ext cx="3266542" cy="274825"/>
                </a:xfrm>
                <a:prstGeom prst="rect">
                  <a:avLst/>
                </a:prstGeom>
              </p:spPr>
              <p:txBody>
                <a:bodyPr wrap="square" anchor="t" anchorCtr="0">
                  <a:spAutoFit/>
                </a:bodyPr>
                <a:lstStyle/>
                <a:p>
                  <a:pPr>
                    <a:lnSpc>
                      <a:spcPct val="120000"/>
                    </a:lnSpc>
                  </a:pPr>
                  <a:r>
                    <a:rPr lang="zh-CN" altLang="en-US" sz="1200" dirty="0"/>
                    <a:t>打破传统购物季节限制，刺激消费需求</a:t>
                  </a:r>
                </a:p>
              </p:txBody>
            </p:sp>
            <p:sp>
              <p:nvSpPr>
                <p:cNvPr id="75" name="TextBox 74">
                  <a:extLst>
                    <a:ext uri="{FF2B5EF4-FFF2-40B4-BE49-F238E27FC236}">
                      <a16:creationId xmlns:a16="http://schemas.microsoft.com/office/drawing/2014/main" id="{51475437-4D23-4C6C-A397-2F102DF05105}"/>
                    </a:ext>
                  </a:extLst>
                </p:cNvPr>
                <p:cNvSpPr txBox="1"/>
                <p:nvPr/>
              </p:nvSpPr>
              <p:spPr>
                <a:xfrm flipH="1">
                  <a:off x="6873246" y="3437950"/>
                  <a:ext cx="3266540" cy="344503"/>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t>引爆消费热潮</a:t>
                  </a:r>
                </a:p>
              </p:txBody>
            </p:sp>
          </p:grpSp>
        </p:grpSp>
        <p:grpSp>
          <p:nvGrpSpPr>
            <p:cNvPr id="85" name="Group 84">
              <a:extLst>
                <a:ext uri="{FF2B5EF4-FFF2-40B4-BE49-F238E27FC236}">
                  <a16:creationId xmlns:a16="http://schemas.microsoft.com/office/drawing/2014/main" id="{539AD136-7A0D-4743-B342-59CF1E0F0DD4}"/>
                </a:ext>
              </a:extLst>
            </p:cNvPr>
            <p:cNvGrpSpPr/>
            <p:nvPr/>
          </p:nvGrpSpPr>
          <p:grpSpPr>
            <a:xfrm>
              <a:off x="5711975" y="5020536"/>
              <a:ext cx="3749524" cy="663964"/>
              <a:chOff x="2366799" y="4413418"/>
              <a:chExt cx="3749524" cy="663964"/>
            </a:xfrm>
          </p:grpSpPr>
          <p:grpSp>
            <p:nvGrpSpPr>
              <p:cNvPr id="86" name="Group 85">
                <a:extLst>
                  <a:ext uri="{FF2B5EF4-FFF2-40B4-BE49-F238E27FC236}">
                    <a16:creationId xmlns:a16="http://schemas.microsoft.com/office/drawing/2014/main" id="{BFEEC033-FCFD-47F1-8A3C-D7981AFF93BC}"/>
                  </a:ext>
                </a:extLst>
              </p:cNvPr>
              <p:cNvGrpSpPr/>
              <p:nvPr/>
            </p:nvGrpSpPr>
            <p:grpSpPr>
              <a:xfrm>
                <a:off x="2366799" y="4413421"/>
                <a:ext cx="444222" cy="444220"/>
                <a:chOff x="7792978" y="2079217"/>
                <a:chExt cx="444222" cy="444220"/>
              </a:xfrm>
            </p:grpSpPr>
            <p:sp>
              <p:nvSpPr>
                <p:cNvPr id="90" name="Oval 89">
                  <a:extLst>
                    <a:ext uri="{FF2B5EF4-FFF2-40B4-BE49-F238E27FC236}">
                      <a16:creationId xmlns:a16="http://schemas.microsoft.com/office/drawing/2014/main" id="{C5CA1753-9570-44C7-A555-3FFA91906EC0}"/>
                    </a:ext>
                  </a:extLst>
                </p:cNvPr>
                <p:cNvSpPr/>
                <p:nvPr/>
              </p:nvSpPr>
              <p:spPr>
                <a:xfrm>
                  <a:off x="7792978" y="2079217"/>
                  <a:ext cx="444222" cy="44422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endParaRPr lang="zh-CN" altLang="en-US" sz="2000" b="1" dirty="0">
                    <a:solidFill>
                      <a:schemeClr val="tx1"/>
                    </a:solidFill>
                  </a:endParaRPr>
                </a:p>
              </p:txBody>
            </p:sp>
            <p:sp>
              <p:nvSpPr>
                <p:cNvPr id="91" name="Freeform: Shape 90">
                  <a:extLst>
                    <a:ext uri="{FF2B5EF4-FFF2-40B4-BE49-F238E27FC236}">
                      <a16:creationId xmlns:a16="http://schemas.microsoft.com/office/drawing/2014/main" id="{0EA964A3-9D3D-40D5-8DE6-D14361CC0862}"/>
                    </a:ext>
                  </a:extLst>
                </p:cNvPr>
                <p:cNvSpPr/>
                <p:nvPr/>
              </p:nvSpPr>
              <p:spPr bwMode="auto">
                <a:xfrm>
                  <a:off x="7912309" y="2219484"/>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87" name="Group 86">
                <a:extLst>
                  <a:ext uri="{FF2B5EF4-FFF2-40B4-BE49-F238E27FC236}">
                    <a16:creationId xmlns:a16="http://schemas.microsoft.com/office/drawing/2014/main" id="{5CC1AC33-F393-42CF-8A29-218A5F69EDD8}"/>
                  </a:ext>
                </a:extLst>
              </p:cNvPr>
              <p:cNvGrpSpPr/>
              <p:nvPr/>
            </p:nvGrpSpPr>
            <p:grpSpPr>
              <a:xfrm>
                <a:off x="2951382" y="4413418"/>
                <a:ext cx="3164941" cy="663964"/>
                <a:chOff x="8395870" y="3437950"/>
                <a:chExt cx="3164941" cy="619328"/>
              </a:xfrm>
            </p:grpSpPr>
            <p:sp>
              <p:nvSpPr>
                <p:cNvPr id="88" name="Rectangle 87">
                  <a:extLst>
                    <a:ext uri="{FF2B5EF4-FFF2-40B4-BE49-F238E27FC236}">
                      <a16:creationId xmlns:a16="http://schemas.microsoft.com/office/drawing/2014/main" id="{DA6D6C68-7093-40A7-8F0A-2D293FE7B955}"/>
                    </a:ext>
                  </a:extLst>
                </p:cNvPr>
                <p:cNvSpPr/>
                <p:nvPr/>
              </p:nvSpPr>
              <p:spPr>
                <a:xfrm flipH="1">
                  <a:off x="8395870" y="3782453"/>
                  <a:ext cx="3164940" cy="274825"/>
                </a:xfrm>
                <a:prstGeom prst="rect">
                  <a:avLst/>
                </a:prstGeom>
              </p:spPr>
              <p:txBody>
                <a:bodyPr wrap="square" anchor="t" anchorCtr="0">
                  <a:spAutoFit/>
                </a:bodyPr>
                <a:lstStyle/>
                <a:p>
                  <a:pPr>
                    <a:lnSpc>
                      <a:spcPct val="120000"/>
                    </a:lnSpc>
                  </a:pPr>
                  <a:r>
                    <a:rPr lang="zh-CN" altLang="en-US" sz="1200" dirty="0"/>
                    <a:t>各行业纷纷参与，推出优惠活动</a:t>
                  </a:r>
                </a:p>
              </p:txBody>
            </p:sp>
            <p:sp>
              <p:nvSpPr>
                <p:cNvPr id="89" name="TextBox 88">
                  <a:extLst>
                    <a:ext uri="{FF2B5EF4-FFF2-40B4-BE49-F238E27FC236}">
                      <a16:creationId xmlns:a16="http://schemas.microsoft.com/office/drawing/2014/main" id="{DE40625E-63C1-4145-B9E5-7751F2168C0A}"/>
                    </a:ext>
                  </a:extLst>
                </p:cNvPr>
                <p:cNvSpPr txBox="1"/>
                <p:nvPr/>
              </p:nvSpPr>
              <p:spPr>
                <a:xfrm flipH="1">
                  <a:off x="8395871" y="3437950"/>
                  <a:ext cx="3164940" cy="344503"/>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t>成为全民购物节</a:t>
                  </a:r>
                </a:p>
              </p:txBody>
            </p:sp>
          </p:grpSp>
        </p:grpSp>
        <p:sp>
          <p:nvSpPr>
            <p:cNvPr id="32" name="Rectangle 31">
              <a:extLst>
                <a:ext uri="{FF2B5EF4-FFF2-40B4-BE49-F238E27FC236}">
                  <a16:creationId xmlns:a16="http://schemas.microsoft.com/office/drawing/2014/main" id="{E2126A96-0121-41B2-8BEF-B77D8A943651}"/>
                </a:ext>
              </a:extLst>
            </p:cNvPr>
            <p:cNvSpPr/>
            <p:nvPr/>
          </p:nvSpPr>
          <p:spPr>
            <a:xfrm>
              <a:off x="1465943" y="1214657"/>
              <a:ext cx="9260114" cy="566515"/>
            </a:xfrm>
            <a:prstGeom prst="rect">
              <a:avLst/>
            </a:prstGeom>
          </p:spPr>
          <p:txBody>
            <a:bodyPr wrap="square" anchor="b" anchorCtr="0">
              <a:noAutofit/>
            </a:bodyPr>
            <a:lstStyle/>
            <a:p>
              <a:pPr algn="ctr">
                <a:lnSpc>
                  <a:spcPct val="100000"/>
                </a:lnSpc>
                <a:buSzPct val="25000"/>
              </a:pPr>
              <a:r>
                <a:rPr lang="zh-CN" altLang="en-US" sz="2400" b="1" dirty="0">
                  <a:solidFill>
                    <a:schemeClr val="tx1"/>
                  </a:solidFill>
                </a:rPr>
                <a:t>购物狂欢的起源</a:t>
              </a:r>
            </a:p>
          </p:txBody>
        </p:sp>
      </p:grpSp>
      <p:sp>
        <p:nvSpPr>
          <p:cNvPr id="93" name="Title 92"/>
          <p:cNvSpPr>
            <a:spLocks noGrp="1"/>
          </p:cNvSpPr>
          <p:nvPr>
            <p:ph type="title"/>
          </p:nvPr>
        </p:nvSpPr>
        <p:spPr/>
        <p:txBody>
          <a:bodyPr wrap="square">
            <a:normAutofit/>
          </a:bodyPr>
          <a:lstStyle/>
          <a:p>
            <a:pPr lvl="0"/>
            <a:r>
              <a:rPr lang="en-US" dirty="0"/>
              <a:t>双十一购物节起源</a:t>
            </a:r>
          </a:p>
        </p:txBody>
      </p:sp>
    </p:spTree>
    <p:custDataLst>
      <p:tags r:id="rId1"/>
    </p:custDataLst>
    <p:extLst>
      <p:ext uri="{BB962C8B-B14F-4D97-AF65-F5344CB8AC3E}">
        <p14:creationId xmlns:p14="http://schemas.microsoft.com/office/powerpoint/2010/main" val="2925816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60401" y="1130300"/>
            <a:ext cx="10858500" cy="5003800"/>
            <a:chOff x="660401" y="1130300"/>
            <a:chExt cx="10858500" cy="5003800"/>
          </a:xfrm>
        </p:grpSpPr>
        <p:sp>
          <p:nvSpPr>
            <p:cNvPr id="2" name="Rectangle 1">
              <a:extLst>
                <a:ext uri="{FF2B5EF4-FFF2-40B4-BE49-F238E27FC236}">
                  <a16:creationId xmlns:a16="http://schemas.microsoft.com/office/drawing/2014/main" id="{18426DE8-AD43-40B6-B005-E32FF1D4F442}"/>
                </a:ext>
              </a:extLst>
            </p:cNvPr>
            <p:cNvSpPr/>
            <p:nvPr/>
          </p:nvSpPr>
          <p:spPr>
            <a:xfrm>
              <a:off x="660401" y="1130300"/>
              <a:ext cx="10858500" cy="2181098"/>
            </a:xfrm>
            <a:prstGeom prst="rect">
              <a:avLst/>
            </a:prstGeom>
            <a:blipFill rotWithShape="0">
              <a:blip r:embed="rId3"/>
              <a:srcRect/>
              <a:stretch>
                <a:fillRect t="-74060" b="-7406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sp>
          <p:nvSpPr>
            <p:cNvPr id="3" name="Rectangle 2">
              <a:extLst>
                <a:ext uri="{FF2B5EF4-FFF2-40B4-BE49-F238E27FC236}">
                  <a16:creationId xmlns:a16="http://schemas.microsoft.com/office/drawing/2014/main" id="{BC8AB4B8-FD18-4525-9D7F-94D6039E3286}"/>
                </a:ext>
              </a:extLst>
            </p:cNvPr>
            <p:cNvSpPr/>
            <p:nvPr/>
          </p:nvSpPr>
          <p:spPr>
            <a:xfrm>
              <a:off x="5376393" y="3708400"/>
              <a:ext cx="2862732" cy="2425700"/>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 name="Rectangle 3">
              <a:extLst>
                <a:ext uri="{FF2B5EF4-FFF2-40B4-BE49-F238E27FC236}">
                  <a16:creationId xmlns:a16="http://schemas.microsoft.com/office/drawing/2014/main" id="{1FD127F5-1D63-4C39-BB5F-C117A063D7D2}"/>
                </a:ext>
              </a:extLst>
            </p:cNvPr>
            <p:cNvSpPr/>
            <p:nvPr/>
          </p:nvSpPr>
          <p:spPr>
            <a:xfrm>
              <a:off x="8656168" y="3708400"/>
              <a:ext cx="2862732" cy="2425700"/>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nvGrpSpPr>
            <p:cNvPr id="7" name="Group 6">
              <a:extLst>
                <a:ext uri="{FF2B5EF4-FFF2-40B4-BE49-F238E27FC236}">
                  <a16:creationId xmlns:a16="http://schemas.microsoft.com/office/drawing/2014/main" id="{883F797F-5095-4BC0-8101-6DD4168B6D44}"/>
                </a:ext>
              </a:extLst>
            </p:cNvPr>
            <p:cNvGrpSpPr/>
            <p:nvPr/>
          </p:nvGrpSpPr>
          <p:grpSpPr>
            <a:xfrm>
              <a:off x="6602659" y="3967271"/>
              <a:ext cx="410200" cy="410198"/>
              <a:chOff x="6631945" y="3938696"/>
              <a:chExt cx="410200" cy="410198"/>
            </a:xfrm>
          </p:grpSpPr>
          <p:sp>
            <p:nvSpPr>
              <p:cNvPr id="5" name="Rectangle 4">
                <a:extLst>
                  <a:ext uri="{FF2B5EF4-FFF2-40B4-BE49-F238E27FC236}">
                    <a16:creationId xmlns:a16="http://schemas.microsoft.com/office/drawing/2014/main" id="{A37ECC1A-87CB-4686-88CA-427E350228F3}"/>
                  </a:ext>
                </a:extLst>
              </p:cNvPr>
              <p:cNvSpPr/>
              <p:nvPr/>
            </p:nvSpPr>
            <p:spPr>
              <a:xfrm>
                <a:off x="6631945" y="3938696"/>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 name="Freeform: Shape 5">
                <a:extLst>
                  <a:ext uri="{FF2B5EF4-FFF2-40B4-BE49-F238E27FC236}">
                    <a16:creationId xmlns:a16="http://schemas.microsoft.com/office/drawing/2014/main" id="{04776E5C-C59F-47D7-8565-ABDABCC4AA60}"/>
                  </a:ext>
                </a:extLst>
              </p:cNvPr>
              <p:cNvSpPr/>
              <p:nvPr/>
            </p:nvSpPr>
            <p:spPr>
              <a:xfrm>
                <a:off x="6748045" y="407704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8" name="TextBox 7">
              <a:extLst>
                <a:ext uri="{FF2B5EF4-FFF2-40B4-BE49-F238E27FC236}">
                  <a16:creationId xmlns:a16="http://schemas.microsoft.com/office/drawing/2014/main" id="{50922460-72F2-4650-9ABE-22B50D31180E}"/>
                </a:ext>
              </a:extLst>
            </p:cNvPr>
            <p:cNvSpPr txBox="1"/>
            <p:nvPr/>
          </p:nvSpPr>
          <p:spPr>
            <a:xfrm>
              <a:off x="669926" y="3708400"/>
              <a:ext cx="4246502" cy="461665"/>
            </a:xfrm>
            <a:prstGeom prst="rect">
              <a:avLst/>
            </a:prstGeom>
            <a:noFill/>
          </p:spPr>
          <p:txBody>
            <a:bodyPr wrap="square" rtlCol="0">
              <a:spAutoFit/>
            </a:bodyPr>
            <a:lstStyle/>
            <a:p>
              <a:pPr>
                <a:lnSpc>
                  <a:spcPct val="100000"/>
                </a:lnSpc>
              </a:pPr>
              <a:r>
                <a:rPr kumimoji="0" lang="zh-CN" altLang="en-US" sz="2400" b="1" i="0" u="none" strike="noStrike" kern="1200" cap="none" spc="0" normalizeH="0" baseline="0" noProof="0" dirty="0">
                  <a:solidFill>
                    <a:schemeClr val="tx1"/>
                  </a:solidFill>
                </a:rPr>
                <a:t>消费升级与投资机会并存</a:t>
              </a:r>
            </a:p>
          </p:txBody>
        </p:sp>
        <p:sp>
          <p:nvSpPr>
            <p:cNvPr id="9" name="TextBox 8">
              <a:extLst>
                <a:ext uri="{FF2B5EF4-FFF2-40B4-BE49-F238E27FC236}">
                  <a16:creationId xmlns:a16="http://schemas.microsoft.com/office/drawing/2014/main" id="{FBB03CE8-72A6-4D93-8A63-839EA4939878}"/>
                </a:ext>
              </a:extLst>
            </p:cNvPr>
            <p:cNvSpPr txBox="1"/>
            <p:nvPr/>
          </p:nvSpPr>
          <p:spPr>
            <a:xfrm>
              <a:off x="5604993" y="4921872"/>
              <a:ext cx="2405532" cy="294824"/>
            </a:xfrm>
            <a:prstGeom prst="rect">
              <a:avLst/>
            </a:prstGeom>
            <a:noFill/>
          </p:spPr>
          <p:txBody>
            <a:bodyPr wrap="square" rtlCol="0">
              <a:spAutoFit/>
            </a:bodyPr>
            <a:lstStyle/>
            <a:p>
              <a:pPr algn="ctr" defTabSz="913765">
                <a:lnSpc>
                  <a:spcPct val="120000"/>
                </a:lnSpc>
                <a:buSzPct val="25000"/>
                <a:defRPr/>
              </a:pPr>
              <a:r>
                <a:rPr kumimoji="0" lang="zh-CN" altLang="en-US" sz="1200" b="0" i="0" u="none" strike="noStrike" kern="1200" cap="none" spc="0" normalizeH="0" baseline="0" noProof="0" dirty="0">
                  <a:ln>
                    <a:noFill/>
                  </a:ln>
                  <a:effectLst/>
                  <a:uLnTx/>
                  <a:uFillTx/>
                </a:rPr>
                <a:t>消费升级带动消费热潮</a:t>
              </a:r>
            </a:p>
          </p:txBody>
        </p:sp>
        <p:sp>
          <p:nvSpPr>
            <p:cNvPr id="13" name="TextBox 12">
              <a:extLst>
                <a:ext uri="{FF2B5EF4-FFF2-40B4-BE49-F238E27FC236}">
                  <a16:creationId xmlns:a16="http://schemas.microsoft.com/office/drawing/2014/main" id="{A88FF016-C487-421D-8925-7C3C146000CA}"/>
                </a:ext>
              </a:extLst>
            </p:cNvPr>
            <p:cNvSpPr txBox="1"/>
            <p:nvPr/>
          </p:nvSpPr>
          <p:spPr>
            <a:xfrm>
              <a:off x="8884768" y="4921872"/>
              <a:ext cx="2405532" cy="294824"/>
            </a:xfrm>
            <a:prstGeom prst="rect">
              <a:avLst/>
            </a:prstGeom>
            <a:noFill/>
          </p:spPr>
          <p:txBody>
            <a:bodyPr wrap="square" rtlCol="0">
              <a:spAutoFit/>
            </a:bodyPr>
            <a:lstStyle/>
            <a:p>
              <a:pPr algn="ctr" defTabSz="913765">
                <a:lnSpc>
                  <a:spcPct val="120000"/>
                </a:lnSpc>
                <a:buSzPct val="25000"/>
                <a:defRPr/>
              </a:pPr>
              <a:r>
                <a:rPr kumimoji="0" lang="zh-CN" altLang="en-US" sz="1200" b="0" i="0" u="none" strike="noStrike" kern="1200" cap="none" spc="0" normalizeH="0" baseline="0" noProof="0" dirty="0">
                  <a:ln>
                    <a:noFill/>
                  </a:ln>
                  <a:effectLst/>
                  <a:uLnTx/>
                  <a:uFillTx/>
                </a:rPr>
                <a:t>双十一房产投资市场前景广阔</a:t>
              </a:r>
            </a:p>
          </p:txBody>
        </p:sp>
        <p:sp>
          <p:nvSpPr>
            <p:cNvPr id="17" name="TextBox 16">
              <a:extLst>
                <a:ext uri="{FF2B5EF4-FFF2-40B4-BE49-F238E27FC236}">
                  <a16:creationId xmlns:a16="http://schemas.microsoft.com/office/drawing/2014/main" id="{E68DAE72-427F-415F-94E1-CBBFAF8FF75C}"/>
                </a:ext>
              </a:extLst>
            </p:cNvPr>
            <p:cNvSpPr txBox="1"/>
            <p:nvPr/>
          </p:nvSpPr>
          <p:spPr>
            <a:xfrm>
              <a:off x="5604993" y="4481537"/>
              <a:ext cx="2405532" cy="338554"/>
            </a:xfrm>
            <a:prstGeom prst="rect">
              <a:avLst/>
            </a:prstGeom>
            <a:noFill/>
          </p:spPr>
          <p:txBody>
            <a:bodyPr wrap="none" rtlCol="0" anchor="b">
              <a:normAutofit/>
            </a:bodyPr>
            <a:lstStyle/>
            <a:p>
              <a:pPr algn="ctr">
                <a:lnSpc>
                  <a:spcPct val="100000"/>
                </a:lnSpc>
              </a:pPr>
              <a:r>
                <a:rPr kumimoji="0" lang="zh-CN" altLang="en-US" sz="1600" b="1" i="0" u="none" strike="noStrike" kern="1200" cap="none" spc="0" normalizeH="0" baseline="0" noProof="0" dirty="0">
                  <a:ln>
                    <a:noFill/>
                  </a:ln>
                  <a:effectLst/>
                  <a:uLnTx/>
                  <a:uFillTx/>
                </a:rPr>
                <a:t>消费趋势分析</a:t>
              </a:r>
            </a:p>
          </p:txBody>
        </p:sp>
        <p:sp>
          <p:nvSpPr>
            <p:cNvPr id="18" name="TextBox 17">
              <a:extLst>
                <a:ext uri="{FF2B5EF4-FFF2-40B4-BE49-F238E27FC236}">
                  <a16:creationId xmlns:a16="http://schemas.microsoft.com/office/drawing/2014/main" id="{40665F3A-DDA3-4388-8B05-95B3C0B569EE}"/>
                </a:ext>
              </a:extLst>
            </p:cNvPr>
            <p:cNvSpPr txBox="1"/>
            <p:nvPr/>
          </p:nvSpPr>
          <p:spPr>
            <a:xfrm>
              <a:off x="8884768" y="4481537"/>
              <a:ext cx="2405532" cy="338554"/>
            </a:xfrm>
            <a:prstGeom prst="rect">
              <a:avLst/>
            </a:prstGeom>
            <a:noFill/>
          </p:spPr>
          <p:txBody>
            <a:bodyPr wrap="none" rtlCol="0" anchor="b">
              <a:normAutofit/>
            </a:bodyPr>
            <a:lstStyle/>
            <a:p>
              <a:pPr algn="ctr">
                <a:lnSpc>
                  <a:spcPct val="100000"/>
                </a:lnSpc>
              </a:pPr>
              <a:r>
                <a:rPr kumimoji="0" lang="zh-CN" altLang="en-US" sz="1600" b="1" i="0" u="none" strike="noStrike" kern="1200" cap="none" spc="0" normalizeH="0" baseline="0" noProof="0" dirty="0">
                  <a:ln>
                    <a:noFill/>
                  </a:ln>
                  <a:effectLst/>
                  <a:uLnTx/>
                  <a:uFillTx/>
                </a:rPr>
                <a:t>投资方向展望</a:t>
              </a:r>
            </a:p>
          </p:txBody>
        </p:sp>
        <p:sp>
          <p:nvSpPr>
            <p:cNvPr id="19" name="TextBox 18">
              <a:extLst>
                <a:ext uri="{FF2B5EF4-FFF2-40B4-BE49-F238E27FC236}">
                  <a16:creationId xmlns:a16="http://schemas.microsoft.com/office/drawing/2014/main" id="{F65C927D-C279-4A79-B8E2-0D985171EF50}"/>
                </a:ext>
              </a:extLst>
            </p:cNvPr>
            <p:cNvSpPr txBox="1"/>
            <p:nvPr/>
          </p:nvSpPr>
          <p:spPr>
            <a:xfrm>
              <a:off x="669926" y="5268121"/>
              <a:ext cx="4246502" cy="294632"/>
            </a:xfrm>
            <a:prstGeom prst="rect">
              <a:avLst/>
            </a:prstGeom>
            <a:noFill/>
          </p:spPr>
          <p:txBody>
            <a:bodyPr wrap="square" rtlCol="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消费与投资两不误，如何抓住双十一商机？</a:t>
              </a:r>
            </a:p>
          </p:txBody>
        </p:sp>
        <p:grpSp>
          <p:nvGrpSpPr>
            <p:cNvPr id="22" name="Group 21">
              <a:extLst>
                <a:ext uri="{FF2B5EF4-FFF2-40B4-BE49-F238E27FC236}">
                  <a16:creationId xmlns:a16="http://schemas.microsoft.com/office/drawing/2014/main" id="{21165C86-CE62-4EF8-9ED9-61E1DE1ECEB8}"/>
                </a:ext>
              </a:extLst>
            </p:cNvPr>
            <p:cNvGrpSpPr>
              <a:grpSpLocks/>
            </p:cNvGrpSpPr>
            <p:nvPr/>
          </p:nvGrpSpPr>
          <p:grpSpPr>
            <a:xfrm>
              <a:off x="9882434" y="3967271"/>
              <a:ext cx="410200" cy="410198"/>
              <a:chOff x="5417189" y="4024421"/>
              <a:chExt cx="410200" cy="410198"/>
            </a:xfrm>
          </p:grpSpPr>
          <p:sp>
            <p:nvSpPr>
              <p:cNvPr id="20" name="Rectangle 19">
                <a:extLst>
                  <a:ext uri="{FF2B5EF4-FFF2-40B4-BE49-F238E27FC236}">
                    <a16:creationId xmlns:a16="http://schemas.microsoft.com/office/drawing/2014/main" id="{51DE647F-DE77-4FB8-BE8C-E1BFB087B010}"/>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1" name="Freeform: Shape 20">
                <a:extLst>
                  <a:ext uri="{FF2B5EF4-FFF2-40B4-BE49-F238E27FC236}">
                    <a16:creationId xmlns:a16="http://schemas.microsoft.com/office/drawing/2014/main" id="{0ABB8375-45D0-4D03-A63A-E91DF1701CBC}"/>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24" name="Title 23"/>
          <p:cNvSpPr>
            <a:spLocks noGrp="1"/>
          </p:cNvSpPr>
          <p:nvPr>
            <p:ph type="title"/>
          </p:nvPr>
        </p:nvSpPr>
        <p:spPr/>
        <p:txBody>
          <a:bodyPr wrap="square">
            <a:normAutofit/>
          </a:bodyPr>
          <a:lstStyle/>
          <a:p>
            <a:pPr lvl="0"/>
            <a:r>
              <a:rPr lang="en-US" dirty="0"/>
              <a:t>消费热潮背后洞察</a:t>
            </a:r>
          </a:p>
        </p:txBody>
      </p:sp>
    </p:spTree>
    <p:custDataLst>
      <p:tags r:id="rId1"/>
    </p:custDataLst>
    <p:extLst>
      <p:ext uri="{BB962C8B-B14F-4D97-AF65-F5344CB8AC3E}">
        <p14:creationId xmlns:p14="http://schemas.microsoft.com/office/powerpoint/2010/main" val="348836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AF16B62-FC88-2B0D-0E1A-E39DE6B4287F}"/>
              </a:ext>
            </a:extLst>
          </p:cNvPr>
          <p:cNvGrpSpPr/>
          <p:nvPr/>
        </p:nvGrpSpPr>
        <p:grpSpPr>
          <a:xfrm>
            <a:off x="-1" y="875413"/>
            <a:ext cx="10066632" cy="4423557"/>
            <a:chOff x="-1" y="875413"/>
            <a:chExt cx="10066632" cy="4423557"/>
          </a:xfrm>
        </p:grpSpPr>
        <p:grpSp>
          <p:nvGrpSpPr>
            <p:cNvPr id="4" name="Group 3">
              <a:extLst>
                <a:ext uri="{FF2B5EF4-FFF2-40B4-BE49-F238E27FC236}">
                  <a16:creationId xmlns:a16="http://schemas.microsoft.com/office/drawing/2014/main" id="{31651A5D-505B-3135-AE91-08D29931645A}"/>
                </a:ext>
              </a:extLst>
            </p:cNvPr>
            <p:cNvGrpSpPr/>
            <p:nvPr/>
          </p:nvGrpSpPr>
          <p:grpSpPr>
            <a:xfrm>
              <a:off x="2125370" y="2736546"/>
              <a:ext cx="2111657" cy="2562424"/>
              <a:chOff x="2126439" y="2627341"/>
              <a:chExt cx="2111657" cy="2562424"/>
            </a:xfrm>
          </p:grpSpPr>
          <p:sp>
            <p:nvSpPr>
              <p:cNvPr id="21" name="Rectangle: Rounded Corners 20">
                <a:extLst>
                  <a:ext uri="{FF2B5EF4-FFF2-40B4-BE49-F238E27FC236}">
                    <a16:creationId xmlns:a16="http://schemas.microsoft.com/office/drawing/2014/main" id="{EC1B6332-71F6-1583-1038-89EAD72F436D}"/>
                  </a:ext>
                </a:extLst>
              </p:cNvPr>
              <p:cNvSpPr/>
              <p:nvPr/>
            </p:nvSpPr>
            <p:spPr>
              <a:xfrm>
                <a:off x="2281781" y="2807341"/>
                <a:ext cx="1956315" cy="2382424"/>
              </a:xfrm>
              <a:prstGeom prst="roundRect">
                <a:avLst>
                  <a:gd name="adj" fmla="val 928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22" name="Rectangle: Rounded Corners 21">
                <a:extLst>
                  <a:ext uri="{FF2B5EF4-FFF2-40B4-BE49-F238E27FC236}">
                    <a16:creationId xmlns:a16="http://schemas.microsoft.com/office/drawing/2014/main" id="{19920DC5-8587-4F68-678A-A8C8A6137B07}"/>
                  </a:ext>
                </a:extLst>
              </p:cNvPr>
              <p:cNvSpPr/>
              <p:nvPr/>
            </p:nvSpPr>
            <p:spPr>
              <a:xfrm>
                <a:off x="2126439" y="2627341"/>
                <a:ext cx="360001" cy="360000"/>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23" name="TextBox 22">
                <a:extLst>
                  <a:ext uri="{FF2B5EF4-FFF2-40B4-BE49-F238E27FC236}">
                    <a16:creationId xmlns:a16="http://schemas.microsoft.com/office/drawing/2014/main" id="{DDD31980-6549-B1B1-C235-5842A7CAE404}"/>
                  </a:ext>
                </a:extLst>
              </p:cNvPr>
              <p:cNvSpPr txBox="1"/>
              <p:nvPr/>
            </p:nvSpPr>
            <p:spPr>
              <a:xfrm>
                <a:off x="2398323" y="3452195"/>
                <a:ext cx="1723230" cy="400110"/>
              </a:xfrm>
              <a:prstGeom prst="rect">
                <a:avLst/>
              </a:prstGeom>
              <a:noFill/>
            </p:spPr>
            <p:txBody>
              <a:bodyPr wrap="none" rtlCol="0" anchor="b" anchorCtr="0">
                <a:normAutofit/>
              </a:bodyPr>
              <a:lstStyle/>
              <a:p>
                <a:pPr algn="ctr">
                  <a:lnSpc>
                    <a:spcPct val="100000"/>
                  </a:lnSpc>
                </a:pPr>
                <a:r>
                  <a:rPr lang="zh-CN" altLang="en-US" sz="16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市场需求旺盛</a:t>
                </a:r>
                <a:endParaRPr lang="zh-CN" altLang="en-US"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24" name="Rectangle 23">
                <a:extLst>
                  <a:ext uri="{FF2B5EF4-FFF2-40B4-BE49-F238E27FC236}">
                    <a16:creationId xmlns:a16="http://schemas.microsoft.com/office/drawing/2014/main" id="{1BE33D9E-1302-E328-3B07-CA6BEE0374FC}"/>
                  </a:ext>
                </a:extLst>
              </p:cNvPr>
              <p:cNvSpPr/>
              <p:nvPr/>
            </p:nvSpPr>
            <p:spPr>
              <a:xfrm>
                <a:off x="2398323" y="3995766"/>
                <a:ext cx="1723230" cy="60584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zh-CN" altLang="en-US" sz="1200" dirty="0">
                    <a:solidFill>
                      <a:schemeClr val="tx1"/>
                    </a:solidFill>
                  </a:rPr>
                  <a:t>人口增长与城市化进程推动房地产投资需求</a:t>
                </a:r>
              </a:p>
            </p:txBody>
          </p:sp>
        </p:grpSp>
        <p:grpSp>
          <p:nvGrpSpPr>
            <p:cNvPr id="5" name="Group 4">
              <a:extLst>
                <a:ext uri="{FF2B5EF4-FFF2-40B4-BE49-F238E27FC236}">
                  <a16:creationId xmlns:a16="http://schemas.microsoft.com/office/drawing/2014/main" id="{7C27E2FA-0720-9B1A-3451-DEB169A0EA6A}"/>
                </a:ext>
              </a:extLst>
            </p:cNvPr>
            <p:cNvGrpSpPr/>
            <p:nvPr/>
          </p:nvGrpSpPr>
          <p:grpSpPr>
            <a:xfrm>
              <a:off x="5040172" y="2736546"/>
              <a:ext cx="2111657" cy="2562424"/>
              <a:chOff x="5041241" y="2627341"/>
              <a:chExt cx="2111657" cy="2562424"/>
            </a:xfrm>
          </p:grpSpPr>
          <p:sp>
            <p:nvSpPr>
              <p:cNvPr id="16" name="Rectangle: Rounded Corners 15">
                <a:extLst>
                  <a:ext uri="{FF2B5EF4-FFF2-40B4-BE49-F238E27FC236}">
                    <a16:creationId xmlns:a16="http://schemas.microsoft.com/office/drawing/2014/main" id="{10D93ECA-9A2C-CF71-6593-6C58FB36011B}"/>
                  </a:ext>
                </a:extLst>
              </p:cNvPr>
              <p:cNvSpPr/>
              <p:nvPr/>
            </p:nvSpPr>
            <p:spPr>
              <a:xfrm>
                <a:off x="5196583" y="2807341"/>
                <a:ext cx="1956315" cy="2382424"/>
              </a:xfrm>
              <a:prstGeom prst="roundRect">
                <a:avLst>
                  <a:gd name="adj" fmla="val 9280"/>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7" name="Rectangle: Rounded Corners 16">
                <a:extLst>
                  <a:ext uri="{FF2B5EF4-FFF2-40B4-BE49-F238E27FC236}">
                    <a16:creationId xmlns:a16="http://schemas.microsoft.com/office/drawing/2014/main" id="{6CFBFA84-D395-6186-5BD4-7486B98367C8}"/>
                  </a:ext>
                </a:extLst>
              </p:cNvPr>
              <p:cNvSpPr/>
              <p:nvPr/>
            </p:nvSpPr>
            <p:spPr>
              <a:xfrm>
                <a:off x="5041241" y="2627341"/>
                <a:ext cx="360001" cy="360000"/>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8" name="TextBox 17">
                <a:extLst>
                  <a:ext uri="{FF2B5EF4-FFF2-40B4-BE49-F238E27FC236}">
                    <a16:creationId xmlns:a16="http://schemas.microsoft.com/office/drawing/2014/main" id="{462CF5A7-CAD2-8880-68BA-CB4178DBCB08}"/>
                  </a:ext>
                </a:extLst>
              </p:cNvPr>
              <p:cNvSpPr txBox="1"/>
              <p:nvPr/>
            </p:nvSpPr>
            <p:spPr>
              <a:xfrm>
                <a:off x="5313125" y="3452195"/>
                <a:ext cx="1723230" cy="400110"/>
              </a:xfrm>
              <a:prstGeom prst="rect">
                <a:avLst/>
              </a:prstGeom>
              <a:noFill/>
            </p:spPr>
            <p:txBody>
              <a:bodyPr wrap="none" rtlCol="0" anchor="b" anchorCtr="0">
                <a:normAutofit/>
              </a:bodyPr>
              <a:lstStyle/>
              <a:p>
                <a:pPr algn="ctr">
                  <a:lnSpc>
                    <a:spcPct val="100000"/>
                  </a:lnSpc>
                </a:pPr>
                <a:r>
                  <a:rPr lang="zh-CN" altLang="en-US" sz="16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rPr>
                  <a:t>竞争激烈</a:t>
                </a:r>
                <a:endParaRPr lang="zh-CN" altLang="en-US" sz="20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endParaRPr>
              </a:p>
            </p:txBody>
          </p:sp>
          <p:sp>
            <p:nvSpPr>
              <p:cNvPr id="19" name="Rectangle 18">
                <a:extLst>
                  <a:ext uri="{FF2B5EF4-FFF2-40B4-BE49-F238E27FC236}">
                    <a16:creationId xmlns:a16="http://schemas.microsoft.com/office/drawing/2014/main" id="{2E639BCE-391E-FC45-EE7E-3F39D38B30F0}"/>
                  </a:ext>
                </a:extLst>
              </p:cNvPr>
              <p:cNvSpPr/>
              <p:nvPr/>
            </p:nvSpPr>
            <p:spPr>
              <a:xfrm>
                <a:off x="5313125" y="3884967"/>
                <a:ext cx="1723230" cy="827447"/>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zh-CN" altLang="en-US" sz="1200" dirty="0">
                    <a:solidFill>
                      <a:schemeClr val="tx1"/>
                    </a:solidFill>
                  </a:rPr>
                  <a:t>房地产市场竞争加剧，要想吸引投资者需有优势</a:t>
                </a:r>
              </a:p>
            </p:txBody>
          </p:sp>
        </p:grpSp>
        <p:grpSp>
          <p:nvGrpSpPr>
            <p:cNvPr id="6" name="Group 5">
              <a:extLst>
                <a:ext uri="{FF2B5EF4-FFF2-40B4-BE49-F238E27FC236}">
                  <a16:creationId xmlns:a16="http://schemas.microsoft.com/office/drawing/2014/main" id="{4ED71F03-A00D-11D5-94D4-EB3837ACB4E1}"/>
                </a:ext>
              </a:extLst>
            </p:cNvPr>
            <p:cNvGrpSpPr/>
            <p:nvPr/>
          </p:nvGrpSpPr>
          <p:grpSpPr>
            <a:xfrm>
              <a:off x="7954974" y="2736546"/>
              <a:ext cx="2111657" cy="2562424"/>
              <a:chOff x="7956043" y="2627341"/>
              <a:chExt cx="2111657" cy="2562424"/>
            </a:xfrm>
          </p:grpSpPr>
          <p:sp>
            <p:nvSpPr>
              <p:cNvPr id="11" name="Rectangle: Rounded Corners 10">
                <a:extLst>
                  <a:ext uri="{FF2B5EF4-FFF2-40B4-BE49-F238E27FC236}">
                    <a16:creationId xmlns:a16="http://schemas.microsoft.com/office/drawing/2014/main" id="{62531A8C-3929-0066-15B2-62EEC268F3C8}"/>
                  </a:ext>
                </a:extLst>
              </p:cNvPr>
              <p:cNvSpPr/>
              <p:nvPr/>
            </p:nvSpPr>
            <p:spPr>
              <a:xfrm>
                <a:off x="8111385" y="2807341"/>
                <a:ext cx="1956315" cy="2382424"/>
              </a:xfrm>
              <a:prstGeom prst="roundRect">
                <a:avLst>
                  <a:gd name="adj" fmla="val 9280"/>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2" name="Rectangle: Rounded Corners 11">
                <a:extLst>
                  <a:ext uri="{FF2B5EF4-FFF2-40B4-BE49-F238E27FC236}">
                    <a16:creationId xmlns:a16="http://schemas.microsoft.com/office/drawing/2014/main" id="{565B1090-6963-8712-83C7-B37B444FA30A}"/>
                  </a:ext>
                </a:extLst>
              </p:cNvPr>
              <p:cNvSpPr/>
              <p:nvPr/>
            </p:nvSpPr>
            <p:spPr>
              <a:xfrm>
                <a:off x="7956043" y="2627341"/>
                <a:ext cx="360001" cy="360000"/>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3" name="TextBox 12">
                <a:extLst>
                  <a:ext uri="{FF2B5EF4-FFF2-40B4-BE49-F238E27FC236}">
                    <a16:creationId xmlns:a16="http://schemas.microsoft.com/office/drawing/2014/main" id="{F8FA8735-51E4-B73A-E0DC-40DD98A5C453}"/>
                  </a:ext>
                </a:extLst>
              </p:cNvPr>
              <p:cNvSpPr txBox="1"/>
              <p:nvPr/>
            </p:nvSpPr>
            <p:spPr>
              <a:xfrm>
                <a:off x="8227927" y="3452195"/>
                <a:ext cx="1723230" cy="400110"/>
              </a:xfrm>
              <a:prstGeom prst="rect">
                <a:avLst/>
              </a:prstGeom>
              <a:noFill/>
            </p:spPr>
            <p:txBody>
              <a:bodyPr wrap="none" rtlCol="0" anchor="b" anchorCtr="0">
                <a:normAutofit/>
              </a:bodyPr>
              <a:lstStyle/>
              <a:p>
                <a:pPr algn="ctr">
                  <a:lnSpc>
                    <a:spcPct val="100000"/>
                  </a:lnSpc>
                </a:pPr>
                <a:r>
                  <a:rPr lang="zh-CN" altLang="en-US" sz="16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政策影响</a:t>
                </a:r>
                <a:endParaRPr lang="zh-CN" altLang="en-US" sz="20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sp>
            <p:nvSpPr>
              <p:cNvPr id="14" name="Rectangle 13">
                <a:extLst>
                  <a:ext uri="{FF2B5EF4-FFF2-40B4-BE49-F238E27FC236}">
                    <a16:creationId xmlns:a16="http://schemas.microsoft.com/office/drawing/2014/main" id="{662A70B3-EA20-B37C-196C-9D1E04F7FD1B}"/>
                  </a:ext>
                </a:extLst>
              </p:cNvPr>
              <p:cNvSpPr/>
              <p:nvPr/>
            </p:nvSpPr>
            <p:spPr>
              <a:xfrm>
                <a:off x="8227927" y="3995766"/>
                <a:ext cx="1723230" cy="60584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zh-CN" altLang="en-US" sz="1200" dirty="0">
                    <a:solidFill>
                      <a:schemeClr val="tx1"/>
                    </a:solidFill>
                  </a:rPr>
                  <a:t>政府政策对房地产投资市场产生重要影响</a:t>
                </a:r>
              </a:p>
            </p:txBody>
          </p:sp>
        </p:grpSp>
        <p:grpSp>
          <p:nvGrpSpPr>
            <p:cNvPr id="7" name="Group 6">
              <a:extLst>
                <a:ext uri="{FF2B5EF4-FFF2-40B4-BE49-F238E27FC236}">
                  <a16:creationId xmlns:a16="http://schemas.microsoft.com/office/drawing/2014/main" id="{E6A5A856-1556-6061-0E47-5050FD2FBD12}"/>
                </a:ext>
              </a:extLst>
            </p:cNvPr>
            <p:cNvGrpSpPr/>
            <p:nvPr/>
          </p:nvGrpSpPr>
          <p:grpSpPr>
            <a:xfrm>
              <a:off x="-1" y="875413"/>
              <a:ext cx="5744206" cy="782356"/>
              <a:chOff x="-1" y="875413"/>
              <a:chExt cx="5744206" cy="782356"/>
            </a:xfrm>
          </p:grpSpPr>
          <p:sp>
            <p:nvSpPr>
              <p:cNvPr id="8" name="Rectangle: Top Corners Rounded 7">
                <a:extLst>
                  <a:ext uri="{FF2B5EF4-FFF2-40B4-BE49-F238E27FC236}">
                    <a16:creationId xmlns:a16="http://schemas.microsoft.com/office/drawing/2014/main" id="{3E1783FE-E159-CA83-32AC-471359361B97}"/>
                  </a:ext>
                </a:extLst>
              </p:cNvPr>
              <p:cNvSpPr/>
              <p:nvPr/>
            </p:nvSpPr>
            <p:spPr>
              <a:xfrm rot="5400000">
                <a:off x="837505" y="580747"/>
                <a:ext cx="239516" cy="1914528"/>
              </a:xfrm>
              <a:prstGeom prst="round2SameRect">
                <a:avLst>
                  <a:gd name="adj1" fmla="val 30271"/>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Rounded Corners 8">
                <a:extLst>
                  <a:ext uri="{FF2B5EF4-FFF2-40B4-BE49-F238E27FC236}">
                    <a16:creationId xmlns:a16="http://schemas.microsoft.com/office/drawing/2014/main" id="{6FF2E404-EF90-8415-EB96-461B59C8F4D9}"/>
                  </a:ext>
                </a:extLst>
              </p:cNvPr>
              <p:cNvSpPr/>
              <p:nvPr/>
            </p:nvSpPr>
            <p:spPr>
              <a:xfrm>
                <a:off x="5039031" y="1391902"/>
                <a:ext cx="661682" cy="163133"/>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C389B52B-BA7B-5137-F7E3-23E6270740A3}"/>
                  </a:ext>
                </a:extLst>
              </p:cNvPr>
              <p:cNvSpPr/>
              <p:nvPr/>
            </p:nvSpPr>
            <p:spPr>
              <a:xfrm>
                <a:off x="655392" y="875413"/>
                <a:ext cx="5088813" cy="744229"/>
              </a:xfrm>
              <a:prstGeom prst="rect">
                <a:avLst/>
              </a:prstGeom>
            </p:spPr>
            <p:txBody>
              <a:bodyPr wrap="square" anchor="b" anchorCtr="0">
                <a:noAutofit/>
              </a:bodyPr>
              <a:lstStyle/>
              <a:p>
                <a:pPr>
                  <a:lnSpc>
                    <a:spcPct val="100000"/>
                  </a:lnSpc>
                  <a:buSzPct val="25000"/>
                </a:pPr>
                <a:r>
                  <a:rPr lang="zh-CN" altLang="en-US" sz="2400" b="1" dirty="0">
                    <a:solidFill>
                      <a:schemeClr val="tx1"/>
                    </a:solidFill>
                  </a:rPr>
                  <a:t>房地产投资市场概况</a:t>
                </a:r>
                <a:endParaRPr lang="en-US" altLang="zh-CN" sz="3600" b="1" dirty="0"/>
              </a:p>
            </p:txBody>
          </p:sp>
        </p:grpSp>
      </p:grpSp>
      <p:sp>
        <p:nvSpPr>
          <p:cNvPr id="26" name="Title 25"/>
          <p:cNvSpPr>
            <a:spLocks noGrp="1"/>
          </p:cNvSpPr>
          <p:nvPr>
            <p:ph type="title"/>
          </p:nvPr>
        </p:nvSpPr>
        <p:spPr/>
        <p:txBody>
          <a:bodyPr wrap="square">
            <a:normAutofit/>
          </a:bodyPr>
          <a:lstStyle/>
          <a:p>
            <a:pPr lvl="0"/>
            <a:r>
              <a:rPr lang="en-US" dirty="0"/>
              <a:t>投资市场的风云</a:t>
            </a:r>
          </a:p>
        </p:txBody>
      </p:sp>
    </p:spTree>
    <p:custDataLst>
      <p:tags r:id="rId1"/>
    </p:custDataLst>
    <p:extLst>
      <p:ext uri="{BB962C8B-B14F-4D97-AF65-F5344CB8AC3E}">
        <p14:creationId xmlns:p14="http://schemas.microsoft.com/office/powerpoint/2010/main" val="3382058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A459F2-924A-9191-E6C0-2469BA394D2C}"/>
              </a:ext>
            </a:extLst>
          </p:cNvPr>
          <p:cNvGrpSpPr/>
          <p:nvPr/>
        </p:nvGrpSpPr>
        <p:grpSpPr>
          <a:xfrm>
            <a:off x="660400" y="1150680"/>
            <a:ext cx="10853737" cy="4123240"/>
            <a:chOff x="660400" y="1150680"/>
            <a:chExt cx="10853737" cy="4123240"/>
          </a:xfrm>
        </p:grpSpPr>
        <p:sp>
          <p:nvSpPr>
            <p:cNvPr id="28" name="TextBox 27">
              <a:extLst>
                <a:ext uri="{FF2B5EF4-FFF2-40B4-BE49-F238E27FC236}">
                  <a16:creationId xmlns:a16="http://schemas.microsoft.com/office/drawing/2014/main" id="{5C14BB3F-F223-2F47-EA50-EBFB56B876E7}"/>
                </a:ext>
              </a:extLst>
            </p:cNvPr>
            <p:cNvSpPr txBox="1"/>
            <p:nvPr/>
          </p:nvSpPr>
          <p:spPr>
            <a:xfrm>
              <a:off x="665163" y="1150680"/>
              <a:ext cx="10848974" cy="461665"/>
            </a:xfrm>
            <a:prstGeom prst="rect">
              <a:avLst/>
            </a:prstGeom>
            <a:noFill/>
          </p:spPr>
          <p:txBody>
            <a:bodyPr wrap="square">
              <a:spAutoFit/>
            </a:bodyPr>
            <a:lstStyle/>
            <a:p>
              <a:pPr algn="ctr">
                <a:lnSpc>
                  <a:spcPct val="100000"/>
                </a:lnSpc>
              </a:pPr>
              <a:r>
                <a:rPr lang="zh-CN" altLang="en-US" sz="2400" b="1" dirty="0">
                  <a:solidFill>
                    <a:schemeClr val="tx1"/>
                  </a:solidFill>
                </a:rPr>
                <a:t>市场竞争态势分析</a:t>
              </a:r>
            </a:p>
          </p:txBody>
        </p:sp>
        <p:grpSp>
          <p:nvGrpSpPr>
            <p:cNvPr id="45" name="Group 44">
              <a:extLst>
                <a:ext uri="{FF2B5EF4-FFF2-40B4-BE49-F238E27FC236}">
                  <a16:creationId xmlns:a16="http://schemas.microsoft.com/office/drawing/2014/main" id="{0C698B0A-9A33-8ECF-CCAB-59629F1670D2}"/>
                </a:ext>
              </a:extLst>
            </p:cNvPr>
            <p:cNvGrpSpPr/>
            <p:nvPr/>
          </p:nvGrpSpPr>
          <p:grpSpPr>
            <a:xfrm>
              <a:off x="4449958" y="2792161"/>
              <a:ext cx="2560196" cy="2481759"/>
              <a:chOff x="4449958" y="2792161"/>
              <a:chExt cx="2560196" cy="2481759"/>
            </a:xfrm>
          </p:grpSpPr>
          <p:sp>
            <p:nvSpPr>
              <p:cNvPr id="30" name="Oval 29">
                <a:extLst>
                  <a:ext uri="{FF2B5EF4-FFF2-40B4-BE49-F238E27FC236}">
                    <a16:creationId xmlns:a16="http://schemas.microsoft.com/office/drawing/2014/main" id="{8303F8AC-5649-34C5-B32C-4F7903762C4A}"/>
                  </a:ext>
                </a:extLst>
              </p:cNvPr>
              <p:cNvSpPr/>
              <p:nvPr/>
            </p:nvSpPr>
            <p:spPr bwMode="auto">
              <a:xfrm>
                <a:off x="5172056" y="2792161"/>
                <a:ext cx="1116000" cy="111600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1" name="Rectangle 30">
                <a:extLst>
                  <a:ext uri="{FF2B5EF4-FFF2-40B4-BE49-F238E27FC236}">
                    <a16:creationId xmlns:a16="http://schemas.microsoft.com/office/drawing/2014/main" id="{BF2259BA-BFC9-3E59-C4E6-C928DD19EC00}"/>
                  </a:ext>
                </a:extLst>
              </p:cNvPr>
              <p:cNvSpPr/>
              <p:nvPr/>
            </p:nvSpPr>
            <p:spPr>
              <a:xfrm>
                <a:off x="4730414" y="4325286"/>
                <a:ext cx="199928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zh-CN" altLang="en-US" sz="1600" b="1" dirty="0">
                    <a:solidFill>
                      <a:schemeClr val="tx1"/>
                    </a:solidFill>
                  </a:rPr>
                  <a:t>需求多元化</a:t>
                </a:r>
              </a:p>
            </p:txBody>
          </p:sp>
          <p:sp>
            <p:nvSpPr>
              <p:cNvPr id="32" name="Rectangle 31">
                <a:extLst>
                  <a:ext uri="{FF2B5EF4-FFF2-40B4-BE49-F238E27FC236}">
                    <a16:creationId xmlns:a16="http://schemas.microsoft.com/office/drawing/2014/main" id="{95119895-7705-ED26-DBA3-AA7AA9136A3E}"/>
                  </a:ext>
                </a:extLst>
              </p:cNvPr>
              <p:cNvSpPr/>
              <p:nvPr/>
            </p:nvSpPr>
            <p:spPr>
              <a:xfrm>
                <a:off x="4449958" y="4757497"/>
                <a:ext cx="2560196"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tx1"/>
                    </a:solidFill>
                  </a:rPr>
                  <a:t>投资者对房地产产品的需求越来越多样化</a:t>
                </a:r>
                <a:endParaRPr kumimoji="1" lang="en-US" altLang="zh-CN" sz="1000" dirty="0">
                  <a:solidFill>
                    <a:schemeClr val="tx1"/>
                  </a:solidFill>
                </a:endParaRPr>
              </a:p>
            </p:txBody>
          </p:sp>
          <p:sp>
            <p:nvSpPr>
              <p:cNvPr id="33" name="Rectangle 32">
                <a:extLst>
                  <a:ext uri="{FF2B5EF4-FFF2-40B4-BE49-F238E27FC236}">
                    <a16:creationId xmlns:a16="http://schemas.microsoft.com/office/drawing/2014/main" id="{9FF5B3B9-DEB3-78CB-E13A-F694A8249C40}"/>
                  </a:ext>
                </a:extLst>
              </p:cNvPr>
              <p:cNvSpPr/>
              <p:nvPr/>
            </p:nvSpPr>
            <p:spPr>
              <a:xfrm>
                <a:off x="5466202" y="3119329"/>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chemeClr val="bg1"/>
                    </a:solidFill>
                  </a:rPr>
                  <a:t>02</a:t>
                </a:r>
              </a:p>
            </p:txBody>
          </p:sp>
        </p:grpSp>
        <p:grpSp>
          <p:nvGrpSpPr>
            <p:cNvPr id="44" name="Group 43">
              <a:extLst>
                <a:ext uri="{FF2B5EF4-FFF2-40B4-BE49-F238E27FC236}">
                  <a16:creationId xmlns:a16="http://schemas.microsoft.com/office/drawing/2014/main" id="{15221F08-204E-AED0-10B2-E265991BDD72}"/>
                </a:ext>
              </a:extLst>
            </p:cNvPr>
            <p:cNvGrpSpPr/>
            <p:nvPr/>
          </p:nvGrpSpPr>
          <p:grpSpPr>
            <a:xfrm>
              <a:off x="660400" y="2792161"/>
              <a:ext cx="2560196" cy="2481759"/>
              <a:chOff x="660400" y="2792161"/>
              <a:chExt cx="2560196" cy="2481759"/>
            </a:xfrm>
          </p:grpSpPr>
          <p:sp>
            <p:nvSpPr>
              <p:cNvPr id="35" name="Oval 34">
                <a:extLst>
                  <a:ext uri="{FF2B5EF4-FFF2-40B4-BE49-F238E27FC236}">
                    <a16:creationId xmlns:a16="http://schemas.microsoft.com/office/drawing/2014/main" id="{C09E0C64-61D7-64AA-0A36-82E0C816D3E5}"/>
                  </a:ext>
                </a:extLst>
              </p:cNvPr>
              <p:cNvSpPr/>
              <p:nvPr/>
            </p:nvSpPr>
            <p:spPr bwMode="auto">
              <a:xfrm>
                <a:off x="1382498" y="2792161"/>
                <a:ext cx="1116000" cy="1116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6" name="Rectangle 35">
                <a:extLst>
                  <a:ext uri="{FF2B5EF4-FFF2-40B4-BE49-F238E27FC236}">
                    <a16:creationId xmlns:a16="http://schemas.microsoft.com/office/drawing/2014/main" id="{EACDEF6F-9D83-0CCB-14AB-E06CE421B79A}"/>
                  </a:ext>
                </a:extLst>
              </p:cNvPr>
              <p:cNvSpPr/>
              <p:nvPr/>
            </p:nvSpPr>
            <p:spPr>
              <a:xfrm>
                <a:off x="940856" y="4325286"/>
                <a:ext cx="199928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zh-CN" altLang="en-US" sz="1600" b="1" dirty="0">
                    <a:solidFill>
                      <a:schemeClr val="tx1"/>
                    </a:solidFill>
                  </a:rPr>
                  <a:t>房产市场竞争</a:t>
                </a:r>
              </a:p>
            </p:txBody>
          </p:sp>
          <p:sp>
            <p:nvSpPr>
              <p:cNvPr id="37" name="Rectangle 36">
                <a:extLst>
                  <a:ext uri="{FF2B5EF4-FFF2-40B4-BE49-F238E27FC236}">
                    <a16:creationId xmlns:a16="http://schemas.microsoft.com/office/drawing/2014/main" id="{5CFFEAC7-1FE6-2790-15D9-5647919914C9}"/>
                  </a:ext>
                </a:extLst>
              </p:cNvPr>
              <p:cNvSpPr/>
              <p:nvPr/>
            </p:nvSpPr>
            <p:spPr>
              <a:xfrm>
                <a:off x="660400" y="4757497"/>
                <a:ext cx="2560196"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tx1"/>
                    </a:solidFill>
                  </a:rPr>
                  <a:t>市场上存在众多房地产项目，竞争压力加大</a:t>
                </a:r>
                <a:endParaRPr kumimoji="1" lang="en-US" altLang="zh-CN" sz="1000" dirty="0">
                  <a:solidFill>
                    <a:schemeClr val="tx1"/>
                  </a:solidFill>
                </a:endParaRPr>
              </a:p>
            </p:txBody>
          </p:sp>
          <p:sp>
            <p:nvSpPr>
              <p:cNvPr id="38" name="Rectangle 37">
                <a:extLst>
                  <a:ext uri="{FF2B5EF4-FFF2-40B4-BE49-F238E27FC236}">
                    <a16:creationId xmlns:a16="http://schemas.microsoft.com/office/drawing/2014/main" id="{6E57710C-FABD-BB94-A773-8BAE7C53201C}"/>
                  </a:ext>
                </a:extLst>
              </p:cNvPr>
              <p:cNvSpPr/>
              <p:nvPr/>
            </p:nvSpPr>
            <p:spPr>
              <a:xfrm>
                <a:off x="1676644" y="3119329"/>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rPr>
                  <a:t>01</a:t>
                </a:r>
              </a:p>
            </p:txBody>
          </p:sp>
        </p:grpSp>
        <p:grpSp>
          <p:nvGrpSpPr>
            <p:cNvPr id="46" name="Group 45">
              <a:extLst>
                <a:ext uri="{FF2B5EF4-FFF2-40B4-BE49-F238E27FC236}">
                  <a16:creationId xmlns:a16="http://schemas.microsoft.com/office/drawing/2014/main" id="{B32DF5BD-D701-3EA6-096D-08E3D9E20AB8}"/>
                </a:ext>
              </a:extLst>
            </p:cNvPr>
            <p:cNvGrpSpPr/>
            <p:nvPr/>
          </p:nvGrpSpPr>
          <p:grpSpPr>
            <a:xfrm>
              <a:off x="8239517" y="2792161"/>
              <a:ext cx="2560196" cy="2481759"/>
              <a:chOff x="8239517" y="2792161"/>
              <a:chExt cx="2560196" cy="2481759"/>
            </a:xfrm>
          </p:grpSpPr>
          <p:sp>
            <p:nvSpPr>
              <p:cNvPr id="40" name="Oval 39">
                <a:extLst>
                  <a:ext uri="{FF2B5EF4-FFF2-40B4-BE49-F238E27FC236}">
                    <a16:creationId xmlns:a16="http://schemas.microsoft.com/office/drawing/2014/main" id="{85ED2798-9971-4FBF-DB08-17C6CE93ED57}"/>
                  </a:ext>
                </a:extLst>
              </p:cNvPr>
              <p:cNvSpPr/>
              <p:nvPr/>
            </p:nvSpPr>
            <p:spPr bwMode="auto">
              <a:xfrm>
                <a:off x="8961615" y="2792161"/>
                <a:ext cx="1116000" cy="111600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41" name="Rectangle 40">
                <a:extLst>
                  <a:ext uri="{FF2B5EF4-FFF2-40B4-BE49-F238E27FC236}">
                    <a16:creationId xmlns:a16="http://schemas.microsoft.com/office/drawing/2014/main" id="{1AD447BA-0A23-4989-1050-58DFF20D189F}"/>
                  </a:ext>
                </a:extLst>
              </p:cNvPr>
              <p:cNvSpPr/>
              <p:nvPr/>
            </p:nvSpPr>
            <p:spPr>
              <a:xfrm>
                <a:off x="8519973" y="4325286"/>
                <a:ext cx="199928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zh-CN" altLang="en-US" sz="1600" b="1" dirty="0">
                    <a:solidFill>
                      <a:schemeClr val="tx1"/>
                    </a:solidFill>
                  </a:rPr>
                  <a:t>价格竞争加剧</a:t>
                </a:r>
              </a:p>
            </p:txBody>
          </p:sp>
          <p:sp>
            <p:nvSpPr>
              <p:cNvPr id="42" name="Rectangle 41">
                <a:extLst>
                  <a:ext uri="{FF2B5EF4-FFF2-40B4-BE49-F238E27FC236}">
                    <a16:creationId xmlns:a16="http://schemas.microsoft.com/office/drawing/2014/main" id="{C9092417-77D3-A490-76F0-F1F84C8DC341}"/>
                  </a:ext>
                </a:extLst>
              </p:cNvPr>
              <p:cNvSpPr/>
              <p:nvPr/>
            </p:nvSpPr>
            <p:spPr>
              <a:xfrm>
                <a:off x="8239517" y="4757497"/>
                <a:ext cx="2560196"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tx1"/>
                    </a:solidFill>
                  </a:rPr>
                  <a:t>房地产开发商为了吸引投资者，纷纷降低价格</a:t>
                </a:r>
                <a:endParaRPr kumimoji="1" lang="en-US" altLang="zh-CN" sz="1000" dirty="0">
                  <a:solidFill>
                    <a:schemeClr val="tx1"/>
                  </a:solidFill>
                </a:endParaRPr>
              </a:p>
            </p:txBody>
          </p:sp>
          <p:sp>
            <p:nvSpPr>
              <p:cNvPr id="43" name="Rectangle 42">
                <a:extLst>
                  <a:ext uri="{FF2B5EF4-FFF2-40B4-BE49-F238E27FC236}">
                    <a16:creationId xmlns:a16="http://schemas.microsoft.com/office/drawing/2014/main" id="{4181F335-E7AB-F8BE-52CF-BD3F9AD85A4D}"/>
                  </a:ext>
                </a:extLst>
              </p:cNvPr>
              <p:cNvSpPr/>
              <p:nvPr/>
            </p:nvSpPr>
            <p:spPr>
              <a:xfrm>
                <a:off x="9255761" y="3154614"/>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chemeClr val="bg1"/>
                    </a:solidFill>
                  </a:rPr>
                  <a:t>03</a:t>
                </a:r>
              </a:p>
            </p:txBody>
          </p:sp>
        </p:grpSp>
      </p:grpSp>
      <p:sp>
        <p:nvSpPr>
          <p:cNvPr id="48" name="Title 47"/>
          <p:cNvSpPr>
            <a:spLocks noGrp="1"/>
          </p:cNvSpPr>
          <p:nvPr>
            <p:ph type="title"/>
          </p:nvPr>
        </p:nvSpPr>
        <p:spPr/>
        <p:txBody>
          <a:bodyPr wrap="square">
            <a:normAutofit/>
          </a:bodyPr>
          <a:lstStyle/>
          <a:p>
            <a:pPr lvl="0"/>
            <a:r>
              <a:rPr lang="en-US" dirty="0"/>
              <a:t>市场的竞争态势</a:t>
            </a:r>
          </a:p>
        </p:txBody>
      </p:sp>
    </p:spTree>
    <p:custDataLst>
      <p:tags r:id="rId1"/>
    </p:custDataLst>
    <p:extLst>
      <p:ext uri="{BB962C8B-B14F-4D97-AF65-F5344CB8AC3E}">
        <p14:creationId xmlns:p14="http://schemas.microsoft.com/office/powerpoint/2010/main" val="1725622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175" y="1712676"/>
            <a:ext cx="10870959" cy="4389771"/>
            <a:chOff x="42175" y="1712676"/>
            <a:chExt cx="10870959" cy="4389771"/>
          </a:xfrm>
        </p:grpSpPr>
        <p:grpSp>
          <p:nvGrpSpPr>
            <p:cNvPr id="38" name="Group 37">
              <a:extLst>
                <a:ext uri="{FF2B5EF4-FFF2-40B4-BE49-F238E27FC236}">
                  <a16:creationId xmlns:a16="http://schemas.microsoft.com/office/drawing/2014/main" id="{56F9A102-1747-4FEF-80E4-DB40A7DFA5BE}"/>
                </a:ext>
              </a:extLst>
            </p:cNvPr>
            <p:cNvGrpSpPr/>
            <p:nvPr/>
          </p:nvGrpSpPr>
          <p:grpSpPr>
            <a:xfrm>
              <a:off x="42175" y="2669686"/>
              <a:ext cx="7332067" cy="3365296"/>
              <a:chOff x="1055054" y="1330036"/>
              <a:chExt cx="10081892" cy="4627419"/>
            </a:xfrm>
          </p:grpSpPr>
          <p:grpSp>
            <p:nvGrpSpPr>
              <p:cNvPr id="39" name="Group 38">
                <a:extLst>
                  <a:ext uri="{FF2B5EF4-FFF2-40B4-BE49-F238E27FC236}">
                    <a16:creationId xmlns:a16="http://schemas.microsoft.com/office/drawing/2014/main" id="{27EC7D34-ADF0-4F69-A70C-31B6FD33252A}"/>
                  </a:ext>
                </a:extLst>
              </p:cNvPr>
              <p:cNvGrpSpPr/>
              <p:nvPr/>
            </p:nvGrpSpPr>
            <p:grpSpPr>
              <a:xfrm>
                <a:off x="1055054" y="1330036"/>
                <a:ext cx="10081892" cy="4627419"/>
                <a:chOff x="0" y="2281941"/>
                <a:chExt cx="7665719" cy="3518436"/>
              </a:xfrm>
            </p:grpSpPr>
            <p:sp>
              <p:nvSpPr>
                <p:cNvPr id="41" name="Freeform: Shape 40">
                  <a:extLst>
                    <a:ext uri="{FF2B5EF4-FFF2-40B4-BE49-F238E27FC236}">
                      <a16:creationId xmlns:a16="http://schemas.microsoft.com/office/drawing/2014/main" id="{0DCDA227-A503-4F99-BDC8-8FBF9EEDD384}"/>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a:p>
              </p:txBody>
            </p:sp>
            <p:grpSp>
              <p:nvGrpSpPr>
                <p:cNvPr id="46" name="Group 45">
                  <a:extLst>
                    <a:ext uri="{FF2B5EF4-FFF2-40B4-BE49-F238E27FC236}">
                      <a16:creationId xmlns:a16="http://schemas.microsoft.com/office/drawing/2014/main" id="{11113659-62C5-4098-8D77-805F813D68C5}"/>
                    </a:ext>
                  </a:extLst>
                </p:cNvPr>
                <p:cNvGrpSpPr/>
                <p:nvPr/>
              </p:nvGrpSpPr>
              <p:grpSpPr>
                <a:xfrm>
                  <a:off x="1004025" y="2281941"/>
                  <a:ext cx="5847674" cy="3405533"/>
                  <a:chOff x="1004025" y="2281941"/>
                  <a:chExt cx="5847674" cy="3405533"/>
                </a:xfrm>
              </p:grpSpPr>
              <p:sp>
                <p:nvSpPr>
                  <p:cNvPr id="51" name="Rectangle 50">
                    <a:extLst>
                      <a:ext uri="{FF2B5EF4-FFF2-40B4-BE49-F238E27FC236}">
                        <a16:creationId xmlns:a16="http://schemas.microsoft.com/office/drawing/2014/main" id="{F55DB36F-04F1-4ACD-87DE-3D6DDA44F650}"/>
                      </a:ext>
                    </a:extLst>
                  </p:cNvPr>
                  <p:cNvSpPr/>
                  <p:nvPr/>
                </p:nvSpPr>
                <p:spPr>
                  <a:xfrm>
                    <a:off x="1693070" y="2499360"/>
                    <a:ext cx="4467224" cy="2782269"/>
                  </a:xfrm>
                  <a:prstGeom prst="rect">
                    <a:avLst/>
                  </a:prstGeom>
                  <a:blipFill rotWithShape="0">
                    <a:blip r:embed="rId3"/>
                    <a:srcRect/>
                    <a:stretch>
                      <a:fillRect t="-3340" b="-334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grpSp>
                <p:nvGrpSpPr>
                  <p:cNvPr id="52" name="Group 51">
                    <a:extLst>
                      <a:ext uri="{FF2B5EF4-FFF2-40B4-BE49-F238E27FC236}">
                        <a16:creationId xmlns:a16="http://schemas.microsoft.com/office/drawing/2014/main" id="{86F903D1-D22A-4177-AC3F-1AF1E98BAE42}"/>
                      </a:ext>
                    </a:extLst>
                  </p:cNvPr>
                  <p:cNvGrpSpPr/>
                  <p:nvPr/>
                </p:nvGrpSpPr>
                <p:grpSpPr>
                  <a:xfrm>
                    <a:off x="1551034" y="2281941"/>
                    <a:ext cx="4753656" cy="3301418"/>
                    <a:chOff x="1551034" y="2281941"/>
                    <a:chExt cx="4753656" cy="3301418"/>
                  </a:xfrm>
                </p:grpSpPr>
                <p:sp>
                  <p:nvSpPr>
                    <p:cNvPr id="66" name="Freeform: Shape 65">
                      <a:extLst>
                        <a:ext uri="{FF2B5EF4-FFF2-40B4-BE49-F238E27FC236}">
                          <a16:creationId xmlns:a16="http://schemas.microsoft.com/office/drawing/2014/main" id="{31DF7BCC-7BCE-473C-8B05-52E7478570F5}"/>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a:p>
                  </p:txBody>
                </p:sp>
                <p:grpSp>
                  <p:nvGrpSpPr>
                    <p:cNvPr id="67" name="Group 66">
                      <a:extLst>
                        <a:ext uri="{FF2B5EF4-FFF2-40B4-BE49-F238E27FC236}">
                          <a16:creationId xmlns:a16="http://schemas.microsoft.com/office/drawing/2014/main" id="{405C3444-6A21-4571-8EE7-BFE57ACDB930}"/>
                        </a:ext>
                      </a:extLst>
                    </p:cNvPr>
                    <p:cNvGrpSpPr/>
                    <p:nvPr/>
                  </p:nvGrpSpPr>
                  <p:grpSpPr>
                    <a:xfrm>
                      <a:off x="1575238" y="2306144"/>
                      <a:ext cx="4705248" cy="3253010"/>
                      <a:chOff x="1575238" y="2306144"/>
                      <a:chExt cx="4705248" cy="3253010"/>
                    </a:xfrm>
                  </p:grpSpPr>
                  <p:sp>
                    <p:nvSpPr>
                      <p:cNvPr id="72" name="Freeform: Shape 71">
                        <a:extLst>
                          <a:ext uri="{FF2B5EF4-FFF2-40B4-BE49-F238E27FC236}">
                            <a16:creationId xmlns:a16="http://schemas.microsoft.com/office/drawing/2014/main" id="{C314E8CF-F8F7-4B04-9372-7A87033347F5}"/>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p>
                    </p:txBody>
                  </p:sp>
                  <p:sp>
                    <p:nvSpPr>
                      <p:cNvPr id="73" name="Freeform: Shape 72">
                        <a:extLst>
                          <a:ext uri="{FF2B5EF4-FFF2-40B4-BE49-F238E27FC236}">
                            <a16:creationId xmlns:a16="http://schemas.microsoft.com/office/drawing/2014/main" id="{8BB1B6CA-C262-412E-9445-E46EB2E9C5C6}"/>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p>
                    </p:txBody>
                  </p:sp>
                  <p:sp>
                    <p:nvSpPr>
                      <p:cNvPr id="74" name="Freeform: Shape 73">
                        <a:extLst>
                          <a:ext uri="{FF2B5EF4-FFF2-40B4-BE49-F238E27FC236}">
                            <a16:creationId xmlns:a16="http://schemas.microsoft.com/office/drawing/2014/main" id="{FA22C6E0-2B2B-4DC7-A05E-67D8EABDA07D}"/>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a:p>
                    </p:txBody>
                  </p:sp>
                </p:grpSp>
                <p:sp>
                  <p:nvSpPr>
                    <p:cNvPr id="68" name="Freeform: Shape 67">
                      <a:extLst>
                        <a:ext uri="{FF2B5EF4-FFF2-40B4-BE49-F238E27FC236}">
                          <a16:creationId xmlns:a16="http://schemas.microsoft.com/office/drawing/2014/main" id="{C51EB9B5-C055-406B-AE4D-D16295C9866A}"/>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a:p>
                  </p:txBody>
                </p:sp>
                <p:grpSp>
                  <p:nvGrpSpPr>
                    <p:cNvPr id="69" name="Group 68">
                      <a:extLst>
                        <a:ext uri="{FF2B5EF4-FFF2-40B4-BE49-F238E27FC236}">
                          <a16:creationId xmlns:a16="http://schemas.microsoft.com/office/drawing/2014/main" id="{581621C5-4FC0-4A0C-94A2-91D62A8811CF}"/>
                        </a:ext>
                      </a:extLst>
                    </p:cNvPr>
                    <p:cNvGrpSpPr/>
                    <p:nvPr/>
                  </p:nvGrpSpPr>
                  <p:grpSpPr>
                    <a:xfrm>
                      <a:off x="3913340" y="2398119"/>
                      <a:ext cx="29044" cy="29044"/>
                      <a:chOff x="3913340" y="2398119"/>
                      <a:chExt cx="29044" cy="29044"/>
                    </a:xfrm>
                  </p:grpSpPr>
                  <p:sp>
                    <p:nvSpPr>
                      <p:cNvPr id="70" name="Freeform: Shape 69">
                        <a:extLst>
                          <a:ext uri="{FF2B5EF4-FFF2-40B4-BE49-F238E27FC236}">
                            <a16:creationId xmlns:a16="http://schemas.microsoft.com/office/drawing/2014/main" id="{44141288-BFA4-46C2-82A0-0EC22E8F35D3}"/>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a:p>
                    </p:txBody>
                  </p:sp>
                  <p:sp>
                    <p:nvSpPr>
                      <p:cNvPr id="71" name="Freeform: Shape 70">
                        <a:extLst>
                          <a:ext uri="{FF2B5EF4-FFF2-40B4-BE49-F238E27FC236}">
                            <a16:creationId xmlns:a16="http://schemas.microsoft.com/office/drawing/2014/main" id="{1A7B017E-90BD-499D-9B96-089F731A42A7}"/>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a:p>
                    </p:txBody>
                  </p:sp>
                </p:grpSp>
              </p:grpSp>
              <p:grpSp>
                <p:nvGrpSpPr>
                  <p:cNvPr id="53" name="Group 52">
                    <a:extLst>
                      <a:ext uri="{FF2B5EF4-FFF2-40B4-BE49-F238E27FC236}">
                        <a16:creationId xmlns:a16="http://schemas.microsoft.com/office/drawing/2014/main" id="{3FF115C8-DCDB-45D3-A36E-DD83EBE64C9C}"/>
                      </a:ext>
                    </a:extLst>
                  </p:cNvPr>
                  <p:cNvGrpSpPr/>
                  <p:nvPr/>
                </p:nvGrpSpPr>
                <p:grpSpPr>
                  <a:xfrm>
                    <a:off x="1004025" y="5578518"/>
                    <a:ext cx="5847674" cy="108956"/>
                    <a:chOff x="1004025" y="5578518"/>
                    <a:chExt cx="5847674" cy="108956"/>
                  </a:xfrm>
                </p:grpSpPr>
                <p:sp>
                  <p:nvSpPr>
                    <p:cNvPr id="58" name="Freeform: Shape 57">
                      <a:extLst>
                        <a:ext uri="{FF2B5EF4-FFF2-40B4-BE49-F238E27FC236}">
                          <a16:creationId xmlns:a16="http://schemas.microsoft.com/office/drawing/2014/main" id="{3A64E5E5-21FE-4DDF-941F-704A8C872CAF}"/>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a:p>
                  </p:txBody>
                </p:sp>
                <p:grpSp>
                  <p:nvGrpSpPr>
                    <p:cNvPr id="59" name="Group 58">
                      <a:extLst>
                        <a:ext uri="{FF2B5EF4-FFF2-40B4-BE49-F238E27FC236}">
                          <a16:creationId xmlns:a16="http://schemas.microsoft.com/office/drawing/2014/main" id="{5B4FF976-FA9C-42A5-AD6D-F56E04A02407}"/>
                        </a:ext>
                      </a:extLst>
                    </p:cNvPr>
                    <p:cNvGrpSpPr/>
                    <p:nvPr/>
                  </p:nvGrpSpPr>
                  <p:grpSpPr>
                    <a:xfrm>
                      <a:off x="4806465" y="5629347"/>
                      <a:ext cx="67771" cy="9681"/>
                      <a:chOff x="4806465" y="5629347"/>
                      <a:chExt cx="67771" cy="9681"/>
                    </a:xfrm>
                  </p:grpSpPr>
                  <p:sp>
                    <p:nvSpPr>
                      <p:cNvPr id="64" name="Freeform: Shape 63">
                        <a:extLst>
                          <a:ext uri="{FF2B5EF4-FFF2-40B4-BE49-F238E27FC236}">
                            <a16:creationId xmlns:a16="http://schemas.microsoft.com/office/drawing/2014/main" id="{4896E515-777C-4A0D-A598-851B000F4E09}"/>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a:p>
                    </p:txBody>
                  </p:sp>
                  <p:sp>
                    <p:nvSpPr>
                      <p:cNvPr id="65" name="Freeform: Shape 64">
                        <a:extLst>
                          <a:ext uri="{FF2B5EF4-FFF2-40B4-BE49-F238E27FC236}">
                            <a16:creationId xmlns:a16="http://schemas.microsoft.com/office/drawing/2014/main" id="{FA399644-401E-47CB-8775-4DED465DD9F4}"/>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a:p>
                    </p:txBody>
                  </p:sp>
                </p:grpSp>
                <p:grpSp>
                  <p:nvGrpSpPr>
                    <p:cNvPr id="60" name="Group 59">
                      <a:extLst>
                        <a:ext uri="{FF2B5EF4-FFF2-40B4-BE49-F238E27FC236}">
                          <a16:creationId xmlns:a16="http://schemas.microsoft.com/office/drawing/2014/main" id="{DB504C31-5CB6-40BC-B9BD-95BFEAB4A66E}"/>
                        </a:ext>
                      </a:extLst>
                    </p:cNvPr>
                    <p:cNvGrpSpPr/>
                    <p:nvPr/>
                  </p:nvGrpSpPr>
                  <p:grpSpPr>
                    <a:xfrm>
                      <a:off x="2986328" y="5629347"/>
                      <a:ext cx="67771" cy="9681"/>
                      <a:chOff x="2986328" y="5629347"/>
                      <a:chExt cx="67771" cy="9681"/>
                    </a:xfrm>
                  </p:grpSpPr>
                  <p:sp>
                    <p:nvSpPr>
                      <p:cNvPr id="62" name="Freeform: Shape 61">
                        <a:extLst>
                          <a:ext uri="{FF2B5EF4-FFF2-40B4-BE49-F238E27FC236}">
                            <a16:creationId xmlns:a16="http://schemas.microsoft.com/office/drawing/2014/main" id="{54D65C2D-9ACC-467D-9BE4-8F1C35256546}"/>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a:p>
                    </p:txBody>
                  </p:sp>
                  <p:sp>
                    <p:nvSpPr>
                      <p:cNvPr id="63" name="Freeform: Shape 62">
                        <a:extLst>
                          <a:ext uri="{FF2B5EF4-FFF2-40B4-BE49-F238E27FC236}">
                            <a16:creationId xmlns:a16="http://schemas.microsoft.com/office/drawing/2014/main" id="{B7BD8D3A-7E56-4DD0-8ACC-36ECD022B843}"/>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a:p>
                    </p:txBody>
                  </p:sp>
                </p:grpSp>
                <p:sp>
                  <p:nvSpPr>
                    <p:cNvPr id="61" name="Freeform: Shape 60">
                      <a:extLst>
                        <a:ext uri="{FF2B5EF4-FFF2-40B4-BE49-F238E27FC236}">
                          <a16:creationId xmlns:a16="http://schemas.microsoft.com/office/drawing/2014/main" id="{6791212A-2A6E-4E93-AFE2-22D5F0DCA71D}"/>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a:p>
                  </p:txBody>
                </p:sp>
              </p:grpSp>
              <p:sp>
                <p:nvSpPr>
                  <p:cNvPr id="54" name="Freeform: Shape 53">
                    <a:extLst>
                      <a:ext uri="{FF2B5EF4-FFF2-40B4-BE49-F238E27FC236}">
                        <a16:creationId xmlns:a16="http://schemas.microsoft.com/office/drawing/2014/main" id="{1E0F7DFF-1E4E-4760-A51C-0E3C13DB5041}"/>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 name="Freeform: Shape 54">
                    <a:extLst>
                      <a:ext uri="{FF2B5EF4-FFF2-40B4-BE49-F238E27FC236}">
                        <a16:creationId xmlns:a16="http://schemas.microsoft.com/office/drawing/2014/main" id="{D6B99402-D005-4C09-932A-B7C07D4A2CB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a:p>
                </p:txBody>
              </p:sp>
              <p:sp>
                <p:nvSpPr>
                  <p:cNvPr id="56" name="Freeform: Shape 55">
                    <a:extLst>
                      <a:ext uri="{FF2B5EF4-FFF2-40B4-BE49-F238E27FC236}">
                        <a16:creationId xmlns:a16="http://schemas.microsoft.com/office/drawing/2014/main" id="{5EC28AD7-9075-4F48-BF20-AD4A2B290002}"/>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a:p>
                </p:txBody>
              </p:sp>
              <p:sp>
                <p:nvSpPr>
                  <p:cNvPr id="57" name="Freeform: Shape 56">
                    <a:extLst>
                      <a:ext uri="{FF2B5EF4-FFF2-40B4-BE49-F238E27FC236}">
                        <a16:creationId xmlns:a16="http://schemas.microsoft.com/office/drawing/2014/main" id="{5285F10A-4E97-4E0C-BBDA-1C93983616ED}"/>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a:p>
                </p:txBody>
              </p:sp>
            </p:grpSp>
          </p:grpSp>
          <p:sp>
            <p:nvSpPr>
              <p:cNvPr id="40" name="Freeform: Shape 39">
                <a:extLst>
                  <a:ext uri="{FF2B5EF4-FFF2-40B4-BE49-F238E27FC236}">
                    <a16:creationId xmlns:a16="http://schemas.microsoft.com/office/drawing/2014/main" id="{E76A12F8-D5AC-4D5C-A350-C978ECE75A81}"/>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blipFill rotWithShape="0">
                <a:blip r:embed="rId4"/>
                <a:srcRect/>
                <a:stretch>
                  <a:fillRect l="-5810" r="-581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sp>
          <p:nvSpPr>
            <p:cNvPr id="78" name="Rectangle 77">
              <a:extLst>
                <a:ext uri="{FF2B5EF4-FFF2-40B4-BE49-F238E27FC236}">
                  <a16:creationId xmlns:a16="http://schemas.microsoft.com/office/drawing/2014/main" id="{F0A25560-41FB-4640-974E-59655A74DA39}"/>
                </a:ext>
              </a:extLst>
            </p:cNvPr>
            <p:cNvSpPr/>
            <p:nvPr/>
          </p:nvSpPr>
          <p:spPr>
            <a:xfrm flipH="1">
              <a:off x="7100604" y="1758582"/>
              <a:ext cx="3810305" cy="516423"/>
            </a:xfrm>
            <a:prstGeom prst="rect">
              <a:avLst/>
            </a:prstGeom>
            <a:ln>
              <a:noFill/>
            </a:ln>
          </p:spPr>
          <p:txBody>
            <a:bodyPr wrap="square" lIns="91440" tIns="45720" rIns="91440" bIns="45720" anchor="t">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房地产市场竞争日益激烈，房企需要通过创新应对市场挑战，提高竞争力。</a:t>
              </a:r>
            </a:p>
          </p:txBody>
        </p:sp>
        <p:grpSp>
          <p:nvGrpSpPr>
            <p:cNvPr id="44" name="Group 43">
              <a:extLst>
                <a:ext uri="{FF2B5EF4-FFF2-40B4-BE49-F238E27FC236}">
                  <a16:creationId xmlns:a16="http://schemas.microsoft.com/office/drawing/2014/main" id="{6DC8BB7A-1160-40A8-AD95-7308F5869FB8}"/>
                </a:ext>
              </a:extLst>
            </p:cNvPr>
            <p:cNvGrpSpPr/>
            <p:nvPr/>
          </p:nvGrpSpPr>
          <p:grpSpPr>
            <a:xfrm>
              <a:off x="7158845" y="4189043"/>
              <a:ext cx="3752064" cy="842493"/>
              <a:chOff x="7418697" y="4047470"/>
              <a:chExt cx="3752064" cy="842493"/>
            </a:xfrm>
          </p:grpSpPr>
          <p:sp>
            <p:nvSpPr>
              <p:cNvPr id="13" name="TextBox 12">
                <a:extLst>
                  <a:ext uri="{FF2B5EF4-FFF2-40B4-BE49-F238E27FC236}">
                    <a16:creationId xmlns:a16="http://schemas.microsoft.com/office/drawing/2014/main" id="{C3CE6FAB-C118-4967-B242-8B366B89BAA3}"/>
                  </a:ext>
                </a:extLst>
              </p:cNvPr>
              <p:cNvSpPr txBox="1"/>
              <p:nvPr/>
            </p:nvSpPr>
            <p:spPr>
              <a:xfrm>
                <a:off x="7873219" y="4047470"/>
                <a:ext cx="3297542" cy="338554"/>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政策调控</a:t>
                </a:r>
              </a:p>
            </p:txBody>
          </p:sp>
          <p:sp>
            <p:nvSpPr>
              <p:cNvPr id="14" name="Rectangle 13">
                <a:extLst>
                  <a:ext uri="{FF2B5EF4-FFF2-40B4-BE49-F238E27FC236}">
                    <a16:creationId xmlns:a16="http://schemas.microsoft.com/office/drawing/2014/main" id="{446A5FA0-3CD5-4AA8-BB6B-91C6A18278D4}"/>
                  </a:ext>
                </a:extLst>
              </p:cNvPr>
              <p:cNvSpPr/>
              <p:nvPr/>
            </p:nvSpPr>
            <p:spPr>
              <a:xfrm flipH="1">
                <a:off x="7873219" y="4373540"/>
                <a:ext cx="3297542"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政府加强房地产市场调控，限购、限贷等政策影响投资者信心</a:t>
                </a:r>
              </a:p>
            </p:txBody>
          </p:sp>
          <p:grpSp>
            <p:nvGrpSpPr>
              <p:cNvPr id="30" name="Group 29">
                <a:extLst>
                  <a:ext uri="{FF2B5EF4-FFF2-40B4-BE49-F238E27FC236}">
                    <a16:creationId xmlns:a16="http://schemas.microsoft.com/office/drawing/2014/main" id="{D8B17CFC-BAB3-4FAB-B66F-11A8221C3B4D}"/>
                  </a:ext>
                </a:extLst>
              </p:cNvPr>
              <p:cNvGrpSpPr/>
              <p:nvPr/>
            </p:nvGrpSpPr>
            <p:grpSpPr>
              <a:xfrm>
                <a:off x="7418697" y="4139342"/>
                <a:ext cx="410200" cy="410198"/>
                <a:chOff x="6362386" y="4024421"/>
                <a:chExt cx="410200" cy="410198"/>
              </a:xfrm>
            </p:grpSpPr>
            <p:sp>
              <p:nvSpPr>
                <p:cNvPr id="31" name="Rectangle 30">
                  <a:extLst>
                    <a:ext uri="{FF2B5EF4-FFF2-40B4-BE49-F238E27FC236}">
                      <a16:creationId xmlns:a16="http://schemas.microsoft.com/office/drawing/2014/main" id="{137FD3A7-534D-4A83-9621-A78499110B1C}"/>
                    </a:ext>
                  </a:extLst>
                </p:cNvPr>
                <p:cNvSpPr/>
                <p:nvPr/>
              </p:nvSpPr>
              <p:spPr>
                <a:xfrm>
                  <a:off x="6362386" y="4024421"/>
                  <a:ext cx="410200" cy="410198"/>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2" name="Freeform: Shape 31">
                  <a:extLst>
                    <a:ext uri="{FF2B5EF4-FFF2-40B4-BE49-F238E27FC236}">
                      <a16:creationId xmlns:a16="http://schemas.microsoft.com/office/drawing/2014/main" id="{B2E80518-E70D-494E-8C62-AAB8499B94B8}"/>
                    </a:ext>
                  </a:extLst>
                </p:cNvPr>
                <p:cNvSpPr/>
                <p:nvPr/>
              </p:nvSpPr>
              <p:spPr>
                <a:xfrm>
                  <a:off x="6478486" y="4164999"/>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43" name="Group 42">
              <a:extLst>
                <a:ext uri="{FF2B5EF4-FFF2-40B4-BE49-F238E27FC236}">
                  <a16:creationId xmlns:a16="http://schemas.microsoft.com/office/drawing/2014/main" id="{6CBB27A8-D4BC-4898-B3ED-5DFAF9DA08DF}"/>
                </a:ext>
              </a:extLst>
            </p:cNvPr>
            <p:cNvGrpSpPr/>
            <p:nvPr/>
          </p:nvGrpSpPr>
          <p:grpSpPr>
            <a:xfrm>
              <a:off x="7158845" y="3118132"/>
              <a:ext cx="3754289" cy="620702"/>
              <a:chOff x="7416472" y="3016100"/>
              <a:chExt cx="3754289" cy="620702"/>
            </a:xfrm>
          </p:grpSpPr>
          <p:sp>
            <p:nvSpPr>
              <p:cNvPr id="21" name="TextBox 20">
                <a:extLst>
                  <a:ext uri="{FF2B5EF4-FFF2-40B4-BE49-F238E27FC236}">
                    <a16:creationId xmlns:a16="http://schemas.microsoft.com/office/drawing/2014/main" id="{84BA886D-5C71-4340-BA9C-7B306D43B0DE}"/>
                  </a:ext>
                </a:extLst>
              </p:cNvPr>
              <p:cNvSpPr txBox="1"/>
              <p:nvPr/>
            </p:nvSpPr>
            <p:spPr>
              <a:xfrm>
                <a:off x="7873219" y="3016100"/>
                <a:ext cx="3297542" cy="338554"/>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需求转变</a:t>
                </a:r>
              </a:p>
            </p:txBody>
          </p:sp>
          <p:sp>
            <p:nvSpPr>
              <p:cNvPr id="22" name="Rectangle 21">
                <a:extLst>
                  <a:ext uri="{FF2B5EF4-FFF2-40B4-BE49-F238E27FC236}">
                    <a16:creationId xmlns:a16="http://schemas.microsoft.com/office/drawing/2014/main" id="{2BBFE911-A9B8-4014-A3C2-E9EA1E334D3B}"/>
                  </a:ext>
                </a:extLst>
              </p:cNvPr>
              <p:cNvSpPr/>
              <p:nvPr/>
            </p:nvSpPr>
            <p:spPr>
              <a:xfrm flipH="1">
                <a:off x="7873219" y="3342170"/>
                <a:ext cx="3297542" cy="294632"/>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城市化率提高，多元化需求增长</a:t>
                </a:r>
              </a:p>
            </p:txBody>
          </p:sp>
          <p:grpSp>
            <p:nvGrpSpPr>
              <p:cNvPr id="33" name="Group 32">
                <a:extLst>
                  <a:ext uri="{FF2B5EF4-FFF2-40B4-BE49-F238E27FC236}">
                    <a16:creationId xmlns:a16="http://schemas.microsoft.com/office/drawing/2014/main" id="{AC823812-21B9-42CD-BDB5-C5EDC7F64FB7}"/>
                  </a:ext>
                </a:extLst>
              </p:cNvPr>
              <p:cNvGrpSpPr/>
              <p:nvPr/>
            </p:nvGrpSpPr>
            <p:grpSpPr>
              <a:xfrm>
                <a:off x="7416472" y="3079116"/>
                <a:ext cx="414650" cy="410198"/>
                <a:chOff x="8252780" y="4024421"/>
                <a:chExt cx="414650" cy="410198"/>
              </a:xfrm>
            </p:grpSpPr>
            <p:sp>
              <p:nvSpPr>
                <p:cNvPr id="34" name="Rectangle 33">
                  <a:extLst>
                    <a:ext uri="{FF2B5EF4-FFF2-40B4-BE49-F238E27FC236}">
                      <a16:creationId xmlns:a16="http://schemas.microsoft.com/office/drawing/2014/main" id="{AC156223-CEDF-49FE-A168-C6503A02DB11}"/>
                    </a:ext>
                  </a:extLst>
                </p:cNvPr>
                <p:cNvSpPr/>
                <p:nvPr/>
              </p:nvSpPr>
              <p:spPr>
                <a:xfrm>
                  <a:off x="8252780" y="4024421"/>
                  <a:ext cx="414650" cy="410198"/>
                </a:xfrm>
                <a:prstGeom prst="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5" name="Freeform: Shape 34">
                  <a:extLst>
                    <a:ext uri="{FF2B5EF4-FFF2-40B4-BE49-F238E27FC236}">
                      <a16:creationId xmlns:a16="http://schemas.microsoft.com/office/drawing/2014/main" id="{2F6D3789-1DDC-46E3-821B-B204F26D5FF5}"/>
                    </a:ext>
                  </a:extLst>
                </p:cNvPr>
                <p:cNvSpPr/>
                <p:nvPr/>
              </p:nvSpPr>
              <p:spPr>
                <a:xfrm>
                  <a:off x="8368880" y="4145290"/>
                  <a:ext cx="178001" cy="162108"/>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45" name="Group 44">
              <a:extLst>
                <a:ext uri="{FF2B5EF4-FFF2-40B4-BE49-F238E27FC236}">
                  <a16:creationId xmlns:a16="http://schemas.microsoft.com/office/drawing/2014/main" id="{494B6FAB-F278-4928-A6BD-C6CFAE7B51BC}"/>
                </a:ext>
              </a:extLst>
            </p:cNvPr>
            <p:cNvGrpSpPr/>
            <p:nvPr/>
          </p:nvGrpSpPr>
          <p:grpSpPr>
            <a:xfrm>
              <a:off x="7158845" y="5259954"/>
              <a:ext cx="3752064" cy="842493"/>
              <a:chOff x="7418697" y="5078839"/>
              <a:chExt cx="3752064" cy="842493"/>
            </a:xfrm>
          </p:grpSpPr>
          <p:grpSp>
            <p:nvGrpSpPr>
              <p:cNvPr id="24" name="Group 23">
                <a:extLst>
                  <a:ext uri="{FF2B5EF4-FFF2-40B4-BE49-F238E27FC236}">
                    <a16:creationId xmlns:a16="http://schemas.microsoft.com/office/drawing/2014/main" id="{39F65F11-55E1-4361-B115-E29999F19E88}"/>
                  </a:ext>
                </a:extLst>
              </p:cNvPr>
              <p:cNvGrpSpPr/>
              <p:nvPr/>
            </p:nvGrpSpPr>
            <p:grpSpPr>
              <a:xfrm>
                <a:off x="7418697" y="5176093"/>
                <a:ext cx="410200" cy="410198"/>
                <a:chOff x="3526795" y="4024421"/>
                <a:chExt cx="410200" cy="410198"/>
              </a:xfrm>
            </p:grpSpPr>
            <p:sp>
              <p:nvSpPr>
                <p:cNvPr id="25" name="Rectangle 24">
                  <a:extLst>
                    <a:ext uri="{FF2B5EF4-FFF2-40B4-BE49-F238E27FC236}">
                      <a16:creationId xmlns:a16="http://schemas.microsoft.com/office/drawing/2014/main" id="{22F8F058-11E7-40E3-88D9-C3686551668C}"/>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6" name="Freeform: Shape 25">
                  <a:extLst>
                    <a:ext uri="{FF2B5EF4-FFF2-40B4-BE49-F238E27FC236}">
                      <a16:creationId xmlns:a16="http://schemas.microsoft.com/office/drawing/2014/main" id="{BE3D90F9-66F3-40CF-AFD8-493D71AAE34B}"/>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36" name="TextBox 35">
                <a:extLst>
                  <a:ext uri="{FF2B5EF4-FFF2-40B4-BE49-F238E27FC236}">
                    <a16:creationId xmlns:a16="http://schemas.microsoft.com/office/drawing/2014/main" id="{E124FD94-B6FC-4B94-8538-BD7AD953D46D}"/>
                  </a:ext>
                </a:extLst>
              </p:cNvPr>
              <p:cNvSpPr txBox="1"/>
              <p:nvPr/>
            </p:nvSpPr>
            <p:spPr>
              <a:xfrm>
                <a:off x="7873219" y="5078839"/>
                <a:ext cx="3297542" cy="338554"/>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产业升级</a:t>
                </a:r>
              </a:p>
            </p:txBody>
          </p:sp>
          <p:sp>
            <p:nvSpPr>
              <p:cNvPr id="37" name="Rectangle 36">
                <a:extLst>
                  <a:ext uri="{FF2B5EF4-FFF2-40B4-BE49-F238E27FC236}">
                    <a16:creationId xmlns:a16="http://schemas.microsoft.com/office/drawing/2014/main" id="{C1EF81F2-ABD5-4495-9DAD-798CD026F52B}"/>
                  </a:ext>
                </a:extLst>
              </p:cNvPr>
              <p:cNvSpPr/>
              <p:nvPr/>
            </p:nvSpPr>
            <p:spPr>
              <a:xfrm flipH="1">
                <a:off x="7873219" y="5404909"/>
                <a:ext cx="3297542"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房地产产业从单纯的房屋销售转型为综合服务提供商</a:t>
                </a:r>
              </a:p>
            </p:txBody>
          </p:sp>
        </p:grpSp>
        <p:sp>
          <p:nvSpPr>
            <p:cNvPr id="81" name="TextBox 80">
              <a:extLst>
                <a:ext uri="{FF2B5EF4-FFF2-40B4-BE49-F238E27FC236}">
                  <a16:creationId xmlns:a16="http://schemas.microsoft.com/office/drawing/2014/main" id="{A9FB0BCF-8D4F-4405-8354-808E43FAEACB}"/>
                </a:ext>
              </a:extLst>
            </p:cNvPr>
            <p:cNvSpPr txBox="1"/>
            <p:nvPr/>
          </p:nvSpPr>
          <p:spPr>
            <a:xfrm>
              <a:off x="1548851" y="1712676"/>
              <a:ext cx="4275025"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市场竞争激烈，需创新应对</a:t>
              </a:r>
            </a:p>
          </p:txBody>
        </p:sp>
      </p:grpSp>
      <p:sp>
        <p:nvSpPr>
          <p:cNvPr id="83" name="Title 82"/>
          <p:cNvSpPr>
            <a:spLocks noGrp="1"/>
          </p:cNvSpPr>
          <p:nvPr>
            <p:ph type="title"/>
          </p:nvPr>
        </p:nvSpPr>
        <p:spPr/>
        <p:txBody>
          <a:bodyPr wrap="square">
            <a:normAutofit/>
          </a:bodyPr>
          <a:lstStyle/>
          <a:p>
            <a:pPr lvl="0"/>
            <a:r>
              <a:rPr lang="en-US" dirty="0"/>
              <a:t>房产市场挑战解读</a:t>
            </a:r>
          </a:p>
        </p:txBody>
      </p:sp>
    </p:spTree>
    <p:custDataLst>
      <p:tags r:id="rId1"/>
    </p:custDataLst>
    <p:extLst>
      <p:ext uri="{BB962C8B-B14F-4D97-AF65-F5344CB8AC3E}">
        <p14:creationId xmlns:p14="http://schemas.microsoft.com/office/powerpoint/2010/main" val="43363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02.投资优惠政策解读</a:t>
            </a:r>
          </a:p>
        </p:txBody>
      </p:sp>
      <p:sp>
        <p:nvSpPr>
          <p:cNvPr id="25" name="Text Placeholder 24"/>
          <p:cNvSpPr>
            <a:spLocks noGrp="1"/>
          </p:cNvSpPr>
          <p:nvPr>
            <p:ph type="body" sz="quarter" idx="1"/>
          </p:nvPr>
        </p:nvSpPr>
        <p:spPr/>
        <p:txBody>
          <a:bodyPr wrap="square">
            <a:normAutofit/>
          </a:bodyPr>
          <a:lstStyle/>
          <a:p>
            <a:pPr lvl="0"/>
            <a:r>
              <a:rPr lang="zh-CN" altLang="en-US"/>
              <a:t>探索投资优惠政策</a:t>
            </a:r>
          </a:p>
        </p:txBody>
      </p:sp>
    </p:spTree>
    <p:custDataLst>
      <p:tags r:id="rId1"/>
    </p:custDataLst>
    <p:extLst>
      <p:ext uri="{BB962C8B-B14F-4D97-AF65-F5344CB8AC3E}">
        <p14:creationId xmlns:p14="http://schemas.microsoft.com/office/powerpoint/2010/main" val="6144533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101_Outline/20240101/images_object_22001_23000/f66fa58f-3e44-4d20-b713-514ee6851500-1.source.default.zh-Hans.jpg"/>
  <p:tag name="OFFICEPLUS.THEME" val="New_Batches_0101_Outline/20240101/images_object_22001_23000/f66fa58f-3e44-4d20-b713-514ee6851500-1.source.default.zh-Hans-8.pptx"/>
  <p:tag name="OFFICEPLUS.OUTLINE" val="880734"/>
  <p:tag name="OFFICEPLUS.OUTLINEEXTERNAL" val="8ed454c8-4a96-20e3-bd5b-7a43722c9a85"/>
</p:tagLst>
</file>

<file path=ppt/tags/tag10.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015422"/>
</p:tagLst>
</file>

<file path=ppt/tags/tag11.xml><?xml version="1.0" encoding="utf-8"?>
<p:tagLst xmlns:a="http://schemas.openxmlformats.org/drawingml/2006/main" xmlns:r="http://schemas.openxmlformats.org/officeDocument/2006/relationships" xmlns:p="http://schemas.openxmlformats.org/presentationml/2006/main">
  <p:tag name="OFFICEPLUS.TEMPLATE" val="7cf4ba2e-9c77-4338-bf5c-83ebdf301f41.pptx"/>
  <p:tag name="OFFICEPLUS.TAG" val="2beb2bf3-40ba-4876-8eff-8450af69fbd8"/>
  <p:tag name="OFFICEPLUS.OUTLINECONTENT" val="24537676"/>
</p:tagLst>
</file>

<file path=ppt/tags/tag12.xml><?xml version="1.0" encoding="utf-8"?>
<p:tagLst xmlns:a="http://schemas.openxmlformats.org/drawingml/2006/main" xmlns:r="http://schemas.openxmlformats.org/officeDocument/2006/relationships" xmlns:p="http://schemas.openxmlformats.org/presentationml/2006/main">
  <p:tag name="OFFICEPLUS.TEMPLATE" val="bf53985f-1938-485a-a3e3-6a8e64b3a9e0.pptx"/>
  <p:tag name="OFFICEPLUS.TAG" val="2beb2bf3-40ba-4876-8eff-8450af69fbd8"/>
  <p:tag name="OFFICEPLUS.OUTLINECONTENT" val="24537677"/>
</p:tagLst>
</file>

<file path=ppt/tags/tag13.xml><?xml version="1.0" encoding="utf-8"?>
<p:tagLst xmlns:a="http://schemas.openxmlformats.org/drawingml/2006/main" xmlns:r="http://schemas.openxmlformats.org/officeDocument/2006/relationships" xmlns:p="http://schemas.openxmlformats.org/presentationml/2006/main">
  <p:tag name="OFFICEPLUS.TEMPLATE" val="7b7afb93-80c0-4e11-8881-9ff6d387bd98.pptx"/>
  <p:tag name="OFFICEPLUS.TAG" val="2beb2bf3-40ba-4876-8eff-8450af69fbd8"/>
  <p:tag name="OFFICEPLUS.OUTLINECONTENT" val="24537678"/>
</p:tagLst>
</file>

<file path=ppt/tags/tag14.xml><?xml version="1.0" encoding="utf-8"?>
<p:tagLst xmlns:a="http://schemas.openxmlformats.org/drawingml/2006/main" xmlns:r="http://schemas.openxmlformats.org/officeDocument/2006/relationships" xmlns:p="http://schemas.openxmlformats.org/presentationml/2006/main">
  <p:tag name="OFFICEPLUS.TEMPLATE" val="997a5fd2-2211-4333-a328-8cfffe92fe75.pptx"/>
  <p:tag name="OFFICEPLUS.TAG" val="2beb2bf3-40ba-4876-8eff-8450af69fbd8"/>
  <p:tag name="OFFICEPLUS.OUTLINECONTENT" val="24537679"/>
</p:tagLst>
</file>

<file path=ppt/tags/tag1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015423"/>
</p:tagLst>
</file>

<file path=ppt/tags/tag16.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24537680"/>
</p:tagLst>
</file>

<file path=ppt/tags/tag17.xml><?xml version="1.0" encoding="utf-8"?>
<p:tagLst xmlns:a="http://schemas.openxmlformats.org/drawingml/2006/main" xmlns:r="http://schemas.openxmlformats.org/officeDocument/2006/relationships" xmlns:p="http://schemas.openxmlformats.org/presentationml/2006/main">
  <p:tag name="OFFICEPLUS.TEMPLATE" val="806a1605-b21d-4787-87b8-22a072cc3695.pptx"/>
  <p:tag name="OFFICEPLUS.TAG" val="2beb2bf3-40ba-4876-8eff-8450af69fbd8"/>
  <p:tag name="OFFICEPLUS.OUTLINECONTENT" val="24537681"/>
</p:tagLst>
</file>

<file path=ppt/tags/tag18.xml><?xml version="1.0" encoding="utf-8"?>
<p:tagLst xmlns:a="http://schemas.openxmlformats.org/drawingml/2006/main" xmlns:r="http://schemas.openxmlformats.org/officeDocument/2006/relationships" xmlns:p="http://schemas.openxmlformats.org/presentationml/2006/main">
  <p:tag name="OFFICEPLUS.TEMPLATE" val="df1d3558-e998-4bcf-a532-2c96cb07f4c2.pptx"/>
  <p:tag name="OFFICEPLUS.TAG" val="2beb2bf3-40ba-4876-8eff-8450af69fbd8"/>
  <p:tag name="OFFICEPLUS.OUTLINECONTENT" val="24537682"/>
</p:tagLst>
</file>

<file path=ppt/tags/tag19.xml><?xml version="1.0" encoding="utf-8"?>
<p:tagLst xmlns:a="http://schemas.openxmlformats.org/drawingml/2006/main" xmlns:r="http://schemas.openxmlformats.org/officeDocument/2006/relationships" xmlns:p="http://schemas.openxmlformats.org/presentationml/2006/main">
  <p:tag name="OFFICEPLUS.TEMPLATE" val="184585ea-f464-4490-9984-1b65fec1c807.pptx"/>
  <p:tag name="OFFICEPLUS.TAG" val="2beb2bf3-40ba-4876-8eff-8450af69fbd8"/>
  <p:tag name="OFFICEPLUS.OUTLINECONTENT" val="24537683"/>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015424"/>
</p:tagLst>
</file>

<file path=ppt/tags/tag21.xml><?xml version="1.0" encoding="utf-8"?>
<p:tagLst xmlns:a="http://schemas.openxmlformats.org/drawingml/2006/main" xmlns:r="http://schemas.openxmlformats.org/officeDocument/2006/relationships" xmlns:p="http://schemas.openxmlformats.org/presentationml/2006/main">
  <p:tag name="OFFICEPLUS.TEMPLATE" val="cfa7dfdd-9791-466f-ad06-44eb1a43b6eb.pptx"/>
  <p:tag name="OFFICEPLUS.TAG" val="2beb2bf3-40ba-4876-8eff-8450af69fbd8"/>
  <p:tag name="OFFICEPLUS.OUTLINECONTENT" val="24537684"/>
</p:tagLst>
</file>

<file path=ppt/tags/tag22.xml><?xml version="1.0" encoding="utf-8"?>
<p:tagLst xmlns:a="http://schemas.openxmlformats.org/drawingml/2006/main" xmlns:r="http://schemas.openxmlformats.org/officeDocument/2006/relationships" xmlns:p="http://schemas.openxmlformats.org/presentationml/2006/main">
  <p:tag name="OFFICEPLUS.TEMPLATE" val="c5597b79-1528-4d0f-b8f8-a3746687f694.pptx"/>
  <p:tag name="OFFICEPLUS.TAG" val="2beb2bf3-40ba-4876-8eff-8450af69fbd8"/>
  <p:tag name="OFFICEPLUS.OUTLINECONTENT" val="24537685"/>
</p:tagLst>
</file>

<file path=ppt/tags/tag23.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24537686"/>
</p:tagLst>
</file>

<file path=ppt/tags/tag24.xml><?xml version="1.0" encoding="utf-8"?>
<p:tagLst xmlns:a="http://schemas.openxmlformats.org/drawingml/2006/main" xmlns:r="http://schemas.openxmlformats.org/officeDocument/2006/relationships" xmlns:p="http://schemas.openxmlformats.org/presentationml/2006/main">
  <p:tag name="OFFICEPLUS.TEMPLATE" val="bfb31a4c-0790-4f59-b9e0-540c296cb11f.pptx"/>
  <p:tag name="OFFICEPLUS.TAG" val="2beb2bf3-40ba-4876-8eff-8450af69fbd8"/>
  <p:tag name="OFFICEPLUS.OUTLINECONTENT" val="24537687"/>
</p:tagLst>
</file>

<file path=ppt/tags/tag2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015425"/>
</p:tagLst>
</file>

<file path=ppt/tags/tag26.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24537688"/>
</p:tagLst>
</file>

<file path=ppt/tags/tag27.xml><?xml version="1.0" encoding="utf-8"?>
<p:tagLst xmlns:a="http://schemas.openxmlformats.org/drawingml/2006/main" xmlns:r="http://schemas.openxmlformats.org/officeDocument/2006/relationships" xmlns:p="http://schemas.openxmlformats.org/presentationml/2006/main">
  <p:tag name="OFFICEPLUS.TEMPLATE" val="36d19cd5-d6c9-428c-84e1-5828ed4d0ffe.pptx"/>
  <p:tag name="OFFICEPLUS.TAG" val="2beb2bf3-40ba-4876-8eff-8450af69fbd8"/>
  <p:tag name="OFFICEPLUS.OUTLINECONTENT" val="24537689"/>
</p:tagLst>
</file>

<file path=ppt/tags/tag28.xml><?xml version="1.0" encoding="utf-8"?>
<p:tagLst xmlns:a="http://schemas.openxmlformats.org/drawingml/2006/main" xmlns:r="http://schemas.openxmlformats.org/officeDocument/2006/relationships" xmlns:p="http://schemas.openxmlformats.org/presentationml/2006/main">
  <p:tag name="OFFICEPLUS.TEMPLATE" val="205586ec-4896-46a1-b604-bd01067f3347.pptx"/>
  <p:tag name="OFFICEPLUS.TAG" val="2beb2bf3-40ba-4876-8eff-8450af69fbd8"/>
  <p:tag name="OFFICEPLUS.OUTLINECONTENT" val="24537690"/>
</p:tagLst>
</file>

<file path=ppt/tags/tag29.xml><?xml version="1.0" encoding="utf-8"?>
<p:tagLst xmlns:a="http://schemas.openxmlformats.org/drawingml/2006/main" xmlns:r="http://schemas.openxmlformats.org/officeDocument/2006/relationships" xmlns:p="http://schemas.openxmlformats.org/presentationml/2006/main">
  <p:tag name="OFFICEPLUS.TEMPLATE" val="81363978-e7be-4b4a-81ed-b6b44a9b5b47.pptx"/>
  <p:tag name="OFFICEPLUS.TAG" val="2beb2bf3-40ba-4876-8eff-8450af69fbd8"/>
  <p:tag name="OFFICEPLUS.OUTLINECONTENT" val="24537691"/>
</p:tagLst>
</file>

<file path=ppt/tags/tag3.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30.xml><?xml version="1.0" encoding="utf-8"?>
<p:tagLst xmlns:a="http://schemas.openxmlformats.org/drawingml/2006/main" xmlns:r="http://schemas.openxmlformats.org/officeDocument/2006/relationships" xmlns:p="http://schemas.openxmlformats.org/presentationml/2006/main">
  <p:tag name="OFFICEPLUS.TEMPLATE" val="c1617a2c-61a3-4fc8-a072-eb42478320ac.pptx"/>
  <p:tag name="OFFICEPLUS.TAG" val="2beb2bf3-40ba-4876-8eff-8450af69fbd8"/>
  <p:tag name="OFFICEPLUS.OUTLINECONTENT" val="24537692"/>
</p:tagLst>
</file>

<file path=ppt/tags/tag31.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4.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7015421"/>
</p:tagLst>
</file>

<file path=ppt/tags/tag5.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24537671"/>
</p:tagLst>
</file>

<file path=ppt/tags/tag6.xml><?xml version="1.0" encoding="utf-8"?>
<p:tagLst xmlns:a="http://schemas.openxmlformats.org/drawingml/2006/main" xmlns:r="http://schemas.openxmlformats.org/officeDocument/2006/relationships" xmlns:p="http://schemas.openxmlformats.org/presentationml/2006/main">
  <p:tag name="OFFICEPLUS.TEMPLATE" val="e529f402-906e-4773-ac18-b304cc3005de.pptx"/>
  <p:tag name="OFFICEPLUS.TAG" val="2beb2bf3-40ba-4876-8eff-8450af69fbd8"/>
  <p:tag name="OFFICEPLUS.OUTLINECONTENT" val="24537672"/>
</p:tagLst>
</file>

<file path=ppt/tags/tag7.xml><?xml version="1.0" encoding="utf-8"?>
<p:tagLst xmlns:a="http://schemas.openxmlformats.org/drawingml/2006/main" xmlns:r="http://schemas.openxmlformats.org/officeDocument/2006/relationships" xmlns:p="http://schemas.openxmlformats.org/presentationml/2006/main">
  <p:tag name="OFFICEPLUS.TEMPLATE" val="72660bc8-9928-44c0-854b-916d04e394d1.pptx"/>
  <p:tag name="OFFICEPLUS.TAG" val="2beb2bf3-40ba-4876-8eff-8450af69fbd8"/>
  <p:tag name="OFFICEPLUS.OUTLINECONTENT" val="24537673"/>
</p:tagLst>
</file>

<file path=ppt/tags/tag8.xml><?xml version="1.0" encoding="utf-8"?>
<p:tagLst xmlns:a="http://schemas.openxmlformats.org/drawingml/2006/main" xmlns:r="http://schemas.openxmlformats.org/officeDocument/2006/relationships" xmlns:p="http://schemas.openxmlformats.org/presentationml/2006/main">
  <p:tag name="OFFICEPLUS.TEMPLATE" val="4012c257-db67-4977-82a0-3287eaa62b9c.pptx"/>
  <p:tag name="OFFICEPLUS.TAG" val="2beb2bf3-40ba-4876-8eff-8450af69fbd8"/>
  <p:tag name="OFFICEPLUS.OUTLINECONTENT" val="24537674"/>
</p:tagLst>
</file>

<file path=ppt/tags/tag9.xml><?xml version="1.0" encoding="utf-8"?>
<p:tagLst xmlns:a="http://schemas.openxmlformats.org/drawingml/2006/main" xmlns:r="http://schemas.openxmlformats.org/officeDocument/2006/relationships" xmlns:p="http://schemas.openxmlformats.org/presentationml/2006/main">
  <p:tag name="OFFICEPLUS.TEMPLATE" val="3e0a5c74-195a-46f9-bebf-e6973b16a84e.pptx"/>
  <p:tag name="OFFICEPLUS.TAG" val="2beb2bf3-40ba-4876-8eff-8450af69fbd8"/>
  <p:tag name="OFFICEPLUS.OUTLINECONTENT" val="24537675"/>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259BE9"/>
      </a:accent1>
      <a:accent2>
        <a:srgbClr val="045BA5"/>
      </a:accent2>
      <a:accent3>
        <a:srgbClr val="003871"/>
      </a:accent3>
      <a:accent4>
        <a:srgbClr val="AC3200"/>
      </a:accent4>
      <a:accent5>
        <a:srgbClr val="F66200"/>
      </a:accent5>
      <a:accent6>
        <a:srgbClr val="0079DB"/>
      </a:accent6>
      <a:hlink>
        <a:srgbClr val="4472C4"/>
      </a:hlink>
      <a:folHlink>
        <a:srgbClr val="BFBFBF"/>
      </a:folHlink>
    </a:clrScheme>
    <a:fontScheme name="OfficePLUS">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TotalTime>
  <Words>1253</Words>
  <Application>Microsoft Office PowerPoint</Application>
  <PresentationFormat>宽屏</PresentationFormat>
  <Paragraphs>248</Paragraphs>
  <Slides>30</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30</vt:i4>
      </vt:variant>
    </vt:vector>
  </HeadingPairs>
  <TitlesOfParts>
    <vt:vector size="33" baseType="lpstr">
      <vt:lpstr>等线</vt:lpstr>
      <vt:lpstr>Arial</vt:lpstr>
      <vt:lpstr>Designed by OfficePLUS</vt:lpstr>
      <vt:lpstr>双十一 房产投资策略</vt:lpstr>
      <vt:lpstr>PowerPoint 演示文稿</vt:lpstr>
      <vt:lpstr>01.双十一房产投资分析</vt:lpstr>
      <vt:lpstr>双十一购物节起源</vt:lpstr>
      <vt:lpstr>消费热潮背后洞察</vt:lpstr>
      <vt:lpstr>投资市场的风云</vt:lpstr>
      <vt:lpstr>市场的竞争态势</vt:lpstr>
      <vt:lpstr>房产市场挑战解读</vt:lpstr>
      <vt:lpstr>02.投资优惠政策解读</vt:lpstr>
      <vt:lpstr>优惠政策种类解读</vt:lpstr>
      <vt:lpstr>如何制定优惠政策</vt:lpstr>
      <vt:lpstr>掌握变局，应势而动</vt:lpstr>
      <vt:lpstr>以客为尊，定制政策</vt:lpstr>
      <vt:lpstr>03.提升投资决策效率</vt:lpstr>
      <vt:lpstr>信息透明化的重要性</vt:lpstr>
      <vt:lpstr>决策效率提升策略</vt:lpstr>
      <vt:lpstr>优惠政策的传播策略</vt:lpstr>
      <vt:lpstr>提升投资者信任度</vt:lpstr>
      <vt:lpstr>04.抓住双十一的投资机遇</vt:lpstr>
      <vt:lpstr>双十一的商业价值</vt:lpstr>
      <vt:lpstr>投资者的购物心理</vt:lpstr>
      <vt:lpstr>精心打造，优惠无处不在</vt:lpstr>
      <vt:lpstr>有效吸引投资者的策略</vt:lpstr>
      <vt:lpstr>05.双十一房地产投资</vt:lpstr>
      <vt:lpstr>"揭秘消费者心声"</vt:lpstr>
      <vt:lpstr>投资者需求解析</vt:lpstr>
      <vt:lpstr>落地生根，反馈即进步</vt:lpstr>
      <vt:lpstr>提升投资者留存率</vt:lpstr>
      <vt:lpstr>房地产投资增长展望</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辞 劫</cp:lastModifiedBy>
  <cp:revision>3</cp:revision>
  <dcterms:created xsi:type="dcterms:W3CDTF">2023-07-20T03:04:31Z</dcterms:created>
  <dcterms:modified xsi:type="dcterms:W3CDTF">2025-03-05T17:34:09Z</dcterms:modified>
</cp:coreProperties>
</file>